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2" r:id="rId1"/>
  </p:sldMasterIdLst>
  <p:sldIdLst>
    <p:sldId id="258" r:id="rId2"/>
    <p:sldId id="259" r:id="rId3"/>
    <p:sldId id="275" r:id="rId4"/>
    <p:sldId id="260" r:id="rId5"/>
    <p:sldId id="261" r:id="rId6"/>
    <p:sldId id="271" r:id="rId7"/>
    <p:sldId id="273" r:id="rId8"/>
    <p:sldId id="274" r:id="rId9"/>
    <p:sldId id="27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92" autoAdjust="0"/>
    <p:restoredTop sz="94660"/>
  </p:normalViewPr>
  <p:slideViewPr>
    <p:cSldViewPr snapToGrid="0">
      <p:cViewPr varScale="1">
        <p:scale>
          <a:sx n="66" d="100"/>
          <a:sy n="66" d="100"/>
        </p:scale>
        <p:origin x="679"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402791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293800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35B759-0C71-4F2F-A7FE-AF976320AD1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9323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1547279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475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718069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4240669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93665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102408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2A5D8346-7F59-4F1D-BF1D-D54FFB3E8288}"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396898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A5D8346-7F59-4F1D-BF1D-D54FFB3E8288}"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90616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2A5D8346-7F59-4F1D-BF1D-D54FFB3E8288}" type="datetimeFigureOut">
              <a:rPr lang="tr-TR" smtClean="0"/>
              <a:t>24.12.2018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180319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2A5D8346-7F59-4F1D-BF1D-D54FFB3E8288}" type="datetimeFigureOut">
              <a:rPr lang="tr-TR" smtClean="0"/>
              <a:t>24.12.2018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77467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5D8346-7F59-4F1D-BF1D-D54FFB3E8288}" type="datetimeFigureOut">
              <a:rPr lang="tr-TR" smtClean="0"/>
              <a:t>24.12.2018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141856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3425923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8800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A5D8346-7F59-4F1D-BF1D-D54FFB3E8288}" type="datetimeFigureOut">
              <a:rPr lang="tr-TR" smtClean="0"/>
              <a:t>24.12.2018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35B759-0C71-4F2F-A7FE-AF976320AD12}" type="slidenum">
              <a:rPr lang="tr-TR" smtClean="0"/>
              <a:t>‹#›</a:t>
            </a:fld>
            <a:endParaRPr lang="tr-TR"/>
          </a:p>
        </p:txBody>
      </p:sp>
    </p:spTree>
    <p:extLst>
      <p:ext uri="{BB962C8B-B14F-4D97-AF65-F5344CB8AC3E}">
        <p14:creationId xmlns:p14="http://schemas.microsoft.com/office/powerpoint/2010/main" val="88055306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D20B3D15-3346-42EE-BE7D-41C5DF99E57C}"/>
              </a:ext>
            </a:extLst>
          </p:cNvPr>
          <p:cNvSpPr/>
          <p:nvPr/>
        </p:nvSpPr>
        <p:spPr>
          <a:xfrm>
            <a:off x="2858258" y="1129374"/>
            <a:ext cx="8508159" cy="4892621"/>
          </a:xfrm>
          <a:prstGeom prst="rect">
            <a:avLst/>
          </a:prstGeom>
        </p:spPr>
        <p:txBody>
          <a:bodyPr wrap="square">
            <a:spAutoFit/>
          </a:bodyPr>
          <a:lstStyle/>
          <a:p>
            <a:pPr algn="ctr" rtl="1">
              <a:lnSpc>
                <a:spcPct val="115000"/>
              </a:lnSpc>
              <a:spcAft>
                <a:spcPts val="1000"/>
              </a:spcAft>
            </a:pPr>
            <a:r>
              <a:rPr lang="ar-IQ"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rPr>
              <a:t>الاسبوع الثاني </a:t>
            </a:r>
            <a:endParaRPr lang="ar-SA"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endParaRPr>
          </a:p>
          <a:p>
            <a:pPr algn="ctr" rtl="1">
              <a:lnSpc>
                <a:spcPct val="115000"/>
              </a:lnSpc>
              <a:spcAft>
                <a:spcPts val="1000"/>
              </a:spcAft>
            </a:pPr>
            <a:r>
              <a:rPr lang="ar-IQ"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rPr>
              <a:t>تفسير من الآية 21  من سورة الطور الى نهاية السورة</a:t>
            </a:r>
            <a:endParaRPr lang="tr-TR"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endParaRPr>
          </a:p>
        </p:txBody>
      </p:sp>
    </p:spTree>
    <p:extLst>
      <p:ext uri="{BB962C8B-B14F-4D97-AF65-F5344CB8AC3E}">
        <p14:creationId xmlns:p14="http://schemas.microsoft.com/office/powerpoint/2010/main" val="231145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384AA6B6-07EF-4907-B9EA-4DC3E63C3DDA}"/>
              </a:ext>
            </a:extLst>
          </p:cNvPr>
          <p:cNvSpPr/>
          <p:nvPr/>
        </p:nvSpPr>
        <p:spPr>
          <a:xfrm>
            <a:off x="2476983" y="351865"/>
            <a:ext cx="8576840" cy="6578211"/>
          </a:xfrm>
          <a:prstGeom prst="rect">
            <a:avLst/>
          </a:prstGeom>
        </p:spPr>
        <p:txBody>
          <a:bodyPr wrap="square">
            <a:spAutoFit/>
          </a:bodyPr>
          <a:lstStyle/>
          <a:p>
            <a:pPr algn="ctr" rtl="1">
              <a:lnSpc>
                <a:spcPct val="115000"/>
              </a:lnSpc>
              <a:spcAft>
                <a:spcPts val="1000"/>
              </a:spcAft>
            </a:pPr>
            <a:r>
              <a:rPr lang="ar-SA" sz="2200" b="1" dirty="0">
                <a:solidFill>
                  <a:schemeClr val="accent2">
                    <a:lumMod val="75000"/>
                  </a:schemeClr>
                </a:solidFill>
                <a:latin typeface="Mcs Hadeith 2" pitchFamily="2" charset="0"/>
                <a:cs typeface="Al-Mothnna" pitchFamily="2" charset="-78"/>
              </a:rPr>
              <a:t>بسم الله الرحمن الرحيم </a:t>
            </a:r>
          </a:p>
          <a:p>
            <a:pPr algn="just" rtl="1">
              <a:lnSpc>
                <a:spcPct val="115000"/>
              </a:lnSpc>
              <a:spcAft>
                <a:spcPts val="1000"/>
              </a:spcAft>
            </a:pPr>
            <a:r>
              <a:rPr lang="ar-IQ" sz="2200" b="1" dirty="0">
                <a:solidFill>
                  <a:schemeClr val="accent2">
                    <a:lumMod val="75000"/>
                  </a:schemeClr>
                </a:solidFill>
                <a:latin typeface="Mcs Hadeith 2" pitchFamily="2" charset="0"/>
                <a:cs typeface="Al-Mothnna" pitchFamily="2" charset="-78"/>
              </a:rPr>
              <a:t>فَذَكِّرْ فَمَا أَنْتَ بِنِعْمَتِ رَبِّكَ بِكَاهِنٍ وَلَا مَجْنُونٍ (29) أَمْ يَقُولُونَ شَاعِرٌ نَتَرَبَّصُ بِهِ رَيْبَ الْمَنُونِ (30) قُلْ تَرَبَّصُوا فَإِنِّي مَعَكُمْ مِنَ الْمُتَرَبِّصِينَ (31) أَمْ تَأْمُرُهُمْ أَحْلَامُهُمْ بِهَذَا أَمْ هُمْ قَوْمٌ طَاغُونَ (32) أَمْ يَقُولُونَ تَقَوَّلَهُ بَلْ لَا يُؤْمِنُونَ (33) فَلْيَأْتُوا بِحَدِيثٍ مِثْلِهِ إِنْ كَانُوا صَادِقِينَ (34) أَمْ خُلِقُوا مِنْ غَيْرِ شَيْءٍ أَمْ هُمُ الْخَالِقُونَ (35) أَمْ خَلَقُوا السَّمَاوَاتِ وَالْأَرْضَ بَلْ لَا يُوقِنُونَ (36) أَمْ عِنْدَهُمْ خَزَائِنُ رَبِّكَ أَمْ هُمُ الْمُصَيْطِرُونَ (37) أَمْ لَهُمْ سُلَّمٌ يَسْتَمِعُونَ فِيهِ فَلْيَأْتِ مُسْتَمِعُهُمْ بِسُلْطَانٍ مُبِينٍ (38) أَمْ لَهُ الْبَنَاتُ وَلَكُمُ الْبَنُونَ (39) أَمْ تَسْأَلُهُمْ أَجْرًا فَهُمْ مِنْ مَغْرَمٍ مُثْقَلُونَ (40) أَمْ عِنْدَهُمُ الْغَيْبُ فَهُمْ يَكْتُبُونَ (41) أَمْ يُرِيدُونَ كَيْدًا فَالَّذِينَ كَفَرُوا هُمُ الْمَكِيدُونَ (42) أَمْ لَهُمْ إِلَهٌ غَيْرُ اللَّهِ سُبْحَانَ اللَّهِ عَمَّا يُشْرِكُونَ (43) وَإِنْ يَرَوْا كِسْفًا مِنَ السَّمَاءِ سَاقِطًا يَقُولُوا سَحَابٌ مَرْكُومٌ (44) فَذَرْهُمْ حَتَّى يُلَاقُوا يَوْمَهُمُ الَّذِي فِيهِ يُصْعَقُونَ (45) يَوْمَ لَا يُغْنِي عَنْهُمْ كَيْدُهُمْ شَيْئًا وَلَا هُمْ يُنْصَرُونَ (46) وَإِنَّ لِلَّذِينَ ظَلَمُوا عَذَابًا دُونَ ذَلِكَ وَلَكِنَّ أَكْثَرَهُمْ لَا يَعْلَمُونَ (47) وَاصْبِرْ لِحُكْمِ رَبِّكَ فَإِنَّكَ بِأَعْيُنِنَا وَسَبِّحْ بِحَمْدِ رَبِّكَ حِينَ تَقُومُ (48) وَمِنَ اللَّيْلِ فَسَبِّحْهُ وَإِدْبَارَ النُّجُومِ (49) </a:t>
            </a:r>
            <a:endParaRPr lang="tr-TR" sz="2200" b="1" dirty="0">
              <a:solidFill>
                <a:schemeClr val="accent2">
                  <a:lumMod val="75000"/>
                </a:schemeClr>
              </a:solidFill>
              <a:cs typeface="Al-Mothnna" pitchFamily="2" charset="-78"/>
            </a:endParaRPr>
          </a:p>
          <a:p>
            <a:pPr algn="just" rtl="1">
              <a:lnSpc>
                <a:spcPct val="115000"/>
              </a:lnSpc>
              <a:spcAft>
                <a:spcPts val="1000"/>
              </a:spcAft>
            </a:pPr>
            <a:endParaRPr lang="tr-TR" sz="2200" dirty="0">
              <a:solidFill>
                <a:schemeClr val="accent2">
                  <a:lumMod val="75000"/>
                </a:schemeClr>
              </a:solidFill>
              <a:latin typeface="QCF_P020" panose="02000400000000000000" pitchFamily="2" charset="2"/>
              <a:ea typeface="Calibri" panose="020F0502020204030204" pitchFamily="34" charset="0"/>
              <a:cs typeface="Al-Mothnna" pitchFamily="2" charset="-78"/>
            </a:endParaRPr>
          </a:p>
        </p:txBody>
      </p:sp>
    </p:spTree>
    <p:extLst>
      <p:ext uri="{BB962C8B-B14F-4D97-AF65-F5344CB8AC3E}">
        <p14:creationId xmlns:p14="http://schemas.microsoft.com/office/powerpoint/2010/main" val="3673055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786B838-5B5A-4521-AFF5-7985EEF57331}"/>
              </a:ext>
            </a:extLst>
          </p:cNvPr>
          <p:cNvSpPr>
            <a:spLocks noGrp="1"/>
          </p:cNvSpPr>
          <p:nvPr>
            <p:ph type="title"/>
          </p:nvPr>
        </p:nvSpPr>
        <p:spPr/>
        <p:txBody>
          <a:bodyPr/>
          <a:lstStyle/>
          <a:p>
            <a:pPr algn="ctr"/>
            <a:r>
              <a:rPr lang="ar-IQ"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cs typeface="Simplified Arabic" panose="02020603050405020304" pitchFamily="18" charset="-78"/>
              </a:rPr>
              <a:t>المنَاسَبَة</a:t>
            </a:r>
            <a:endParaRPr lang="tr-TR"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cs typeface="Simplified Arabic" panose="02020603050405020304" pitchFamily="18" charset="-78"/>
            </a:endParaRPr>
          </a:p>
        </p:txBody>
      </p:sp>
      <p:sp>
        <p:nvSpPr>
          <p:cNvPr id="3" name="عنصر نائب للمحتوى 2">
            <a:extLst>
              <a:ext uri="{FF2B5EF4-FFF2-40B4-BE49-F238E27FC236}">
                <a16:creationId xmlns:a16="http://schemas.microsoft.com/office/drawing/2014/main" id="{C19F7433-87B2-4713-B420-1CA7E72314CC}"/>
              </a:ext>
            </a:extLst>
          </p:cNvPr>
          <p:cNvSpPr>
            <a:spLocks noGrp="1"/>
          </p:cNvSpPr>
          <p:nvPr>
            <p:ph idx="1"/>
          </p:nvPr>
        </p:nvSpPr>
        <p:spPr/>
        <p:txBody>
          <a:bodyPr/>
          <a:lstStyle/>
          <a:p>
            <a:pPr marL="0" indent="0" algn="just" rtl="1">
              <a:buNone/>
            </a:pPr>
            <a:r>
              <a:rPr lang="ar-IQ" b="1" dirty="0"/>
              <a:t> </a:t>
            </a:r>
            <a:r>
              <a:rPr lang="ar-IQ" sz="3600" b="1" dirty="0">
                <a:solidFill>
                  <a:schemeClr val="accent2">
                    <a:lumMod val="50000"/>
                  </a:schemeClr>
                </a:solidFill>
                <a:latin typeface="Simplified Arabic" panose="02020603050405020304" pitchFamily="18" charset="-78"/>
                <a:cs typeface="Simplified Arabic" panose="02020603050405020304" pitchFamily="18" charset="-78"/>
              </a:rPr>
              <a:t>لما تقدم إِقسام الله تعالى على وقوع العذاب الكافرين، وذكر أشياء من أحوال المعذبين والناجين، أمر تعالى رسوله بالتذكير، إِنذاراً للكافرين وتبشيراً للمؤمنين، وختم السورة الكريمة ببيان عاقبة المكذبين، وحفظ الله ورعايته لرسوله الكريم صَلَّى اللَّهُ عَلَيْهِ وَسَلَّم َ.</a:t>
            </a:r>
            <a:endParaRPr lang="tr-TR" sz="3200" b="1" dirty="0">
              <a:solidFill>
                <a:schemeClr val="accent2">
                  <a:lumMod val="50000"/>
                </a:schemeClr>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891211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a:extLst>
              <a:ext uri="{FF2B5EF4-FFF2-40B4-BE49-F238E27FC236}">
                <a16:creationId xmlns:a16="http://schemas.microsoft.com/office/drawing/2014/main" id="{358B701E-2024-4AF6-B2CF-814C9A3518FB}"/>
              </a:ext>
            </a:extLst>
          </p:cNvPr>
          <p:cNvSpPr/>
          <p:nvPr/>
        </p:nvSpPr>
        <p:spPr>
          <a:xfrm>
            <a:off x="2309149" y="1525401"/>
            <a:ext cx="9572264" cy="4524315"/>
          </a:xfrm>
          <a:prstGeom prst="rect">
            <a:avLst/>
          </a:prstGeom>
        </p:spPr>
        <p:txBody>
          <a:bodyPr wrap="square">
            <a:spAutoFit/>
          </a:bodyPr>
          <a:lstStyle/>
          <a:p>
            <a:pPr marL="571500" indent="-571500" algn="just" rtl="1">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{رَيْبَ المنون} حوادث الدهر وصروفه، والمنون هو الدهر قال أبو ذؤيب:</a:t>
            </a:r>
            <a:endParaRPr lang="tr-TR" sz="3200" b="1" dirty="0">
              <a:solidFill>
                <a:schemeClr val="accent2">
                  <a:lumMod val="50000"/>
                </a:schemeClr>
              </a:solidFill>
              <a:latin typeface="Simplified Arabic" panose="02020603050405020304" pitchFamily="18" charset="-78"/>
              <a:cs typeface="Simplified Arabic" panose="02020603050405020304" pitchFamily="18" charset="-78"/>
            </a:endParaRPr>
          </a:p>
          <a:p>
            <a:pPr marL="571500" indent="-571500" algn="just" rtl="1">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أمنَ المنونِ وريْبة تتوجَّع ... والدَّهر ليس بمعتب من يجزع </a:t>
            </a:r>
            <a:r>
              <a:rPr lang="ar-SA" sz="3200" b="1" dirty="0">
                <a:solidFill>
                  <a:schemeClr val="accent2">
                    <a:lumMod val="50000"/>
                  </a:schemeClr>
                </a:solidFill>
                <a:latin typeface="Simplified Arabic" panose="02020603050405020304" pitchFamily="18" charset="-78"/>
                <a:cs typeface="Simplified Arabic" panose="02020603050405020304" pitchFamily="18" charset="-78"/>
              </a:rPr>
              <a:t>.</a:t>
            </a: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والمنون أيضاً الموتُ من </a:t>
            </a:r>
            <a:r>
              <a:rPr lang="ar-IQ" sz="3200" b="1" dirty="0" err="1">
                <a:solidFill>
                  <a:schemeClr val="accent2">
                    <a:lumMod val="50000"/>
                  </a:schemeClr>
                </a:solidFill>
                <a:latin typeface="Simplified Arabic" panose="02020603050405020304" pitchFamily="18" charset="-78"/>
                <a:cs typeface="Simplified Arabic" panose="02020603050405020304" pitchFamily="18" charset="-78"/>
              </a:rPr>
              <a:t>اللمنِّ</a:t>
            </a: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 بمعنى القطع بأنه يقطع الأعمار</a:t>
            </a:r>
            <a:endParaRPr lang="tr-TR" sz="3200" b="1" dirty="0">
              <a:solidFill>
                <a:schemeClr val="accent2">
                  <a:lumMod val="50000"/>
                </a:schemeClr>
              </a:solidFill>
              <a:latin typeface="Simplified Arabic" panose="02020603050405020304" pitchFamily="18" charset="-78"/>
              <a:cs typeface="Simplified Arabic" panose="02020603050405020304" pitchFamily="18" charset="-78"/>
            </a:endParaRPr>
          </a:p>
          <a:p>
            <a:pPr marL="571500" indent="-571500" algn="just" rtl="1">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{أَحْلاَمُهُمْ} عقولهم جمع حُلم وهو العقل</a:t>
            </a:r>
            <a:endParaRPr lang="tr-TR" sz="3200" b="1" dirty="0">
              <a:solidFill>
                <a:schemeClr val="accent2">
                  <a:lumMod val="50000"/>
                </a:schemeClr>
              </a:solidFill>
              <a:latin typeface="Simplified Arabic" panose="02020603050405020304" pitchFamily="18" charset="-78"/>
              <a:cs typeface="Simplified Arabic" panose="02020603050405020304" pitchFamily="18" charset="-78"/>
            </a:endParaRPr>
          </a:p>
          <a:p>
            <a:pPr marL="571500" indent="-571500" algn="just" rtl="1">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{المصيطرون} المسيطر: المتسلط على الشيء </a:t>
            </a:r>
            <a:endParaRPr lang="tr-TR" sz="3200" b="1" dirty="0">
              <a:solidFill>
                <a:schemeClr val="accent2">
                  <a:lumMod val="50000"/>
                </a:schemeClr>
              </a:solidFill>
              <a:latin typeface="Simplified Arabic" panose="02020603050405020304" pitchFamily="18" charset="-78"/>
              <a:cs typeface="Simplified Arabic" panose="02020603050405020304" pitchFamily="18" charset="-78"/>
            </a:endParaRPr>
          </a:p>
          <a:p>
            <a:pPr marL="571500" indent="-571500" algn="just" rtl="1">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{كِسْفاً} قطعة يقال: كسف بسكون السين وكسفة أي قطعة وجمعه كسف بفتح السين</a:t>
            </a:r>
            <a:endParaRPr lang="ar-SA" sz="3200" b="1" dirty="0">
              <a:solidFill>
                <a:schemeClr val="accent2">
                  <a:lumMod val="50000"/>
                </a:schemeClr>
              </a:solidFill>
              <a:latin typeface="Simplified Arabic" panose="02020603050405020304" pitchFamily="18" charset="-78"/>
              <a:cs typeface="Simplified Arabic" panose="02020603050405020304" pitchFamily="18" charset="-78"/>
            </a:endParaRPr>
          </a:p>
          <a:p>
            <a:pPr marL="571500" indent="-571500" algn="just" rtl="1">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cs typeface="Simplified Arabic" panose="02020603050405020304" pitchFamily="18" charset="-78"/>
              </a:rPr>
              <a:t>{مَّرْكُومٌ} متجمع ومتراكم بعضه فوق بعض.</a:t>
            </a:r>
            <a:endParaRPr lang="tr-TR" sz="3200" b="1" dirty="0">
              <a:solidFill>
                <a:schemeClr val="accent2">
                  <a:lumMod val="50000"/>
                </a:schemeClr>
              </a:solidFill>
              <a:latin typeface="Simplified Arabic" panose="02020603050405020304" pitchFamily="18" charset="-78"/>
              <a:cs typeface="Simplified Arabic" panose="02020603050405020304" pitchFamily="18" charset="-78"/>
            </a:endParaRPr>
          </a:p>
        </p:txBody>
      </p:sp>
      <p:sp>
        <p:nvSpPr>
          <p:cNvPr id="2" name="مستطيل 1">
            <a:extLst>
              <a:ext uri="{FF2B5EF4-FFF2-40B4-BE49-F238E27FC236}">
                <a16:creationId xmlns:a16="http://schemas.microsoft.com/office/drawing/2014/main" id="{5E402D90-C523-44E6-A123-6ADF3E15FA65}"/>
              </a:ext>
            </a:extLst>
          </p:cNvPr>
          <p:cNvSpPr/>
          <p:nvPr/>
        </p:nvSpPr>
        <p:spPr>
          <a:xfrm>
            <a:off x="4132132" y="444054"/>
            <a:ext cx="5027338" cy="923330"/>
          </a:xfrm>
          <a:prstGeom prst="rect">
            <a:avLst/>
          </a:prstGeom>
          <a:noFill/>
        </p:spPr>
        <p:txBody>
          <a:bodyPr wrap="none" lIns="91440" tIns="45720" rIns="91440" bIns="45720">
            <a:spAutoFit/>
          </a:bodyPr>
          <a:lstStyle/>
          <a:p>
            <a:pPr algn="ctr"/>
            <a:r>
              <a:rPr lang="ar-IQ"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ea typeface="Calibri" panose="020F0502020204030204" pitchFamily="34" charset="0"/>
                <a:cs typeface="Simplified Arabic" panose="02020603050405020304" pitchFamily="18" charset="-78"/>
              </a:rPr>
              <a:t>اللغَة</a:t>
            </a:r>
            <a:r>
              <a:rPr lang="ar-SA"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ea typeface="Calibri" panose="020F0502020204030204" pitchFamily="34" charset="0"/>
                <a:cs typeface="Simplified Arabic" panose="02020603050405020304" pitchFamily="18" charset="-78"/>
              </a:rPr>
              <a:t> ومعاني الكلمات</a:t>
            </a:r>
            <a:r>
              <a:rPr lang="ar-IQ"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ea typeface="Calibri" panose="020F0502020204030204" pitchFamily="34" charset="0"/>
                <a:cs typeface="Simplified Arabic" panose="02020603050405020304" pitchFamily="18" charset="-78"/>
              </a:rPr>
              <a:t> </a:t>
            </a:r>
            <a:endParaRPr lang="tr-T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972761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2355447" y="952313"/>
            <a:ext cx="9836553" cy="5355312"/>
          </a:xfrm>
          <a:prstGeom prst="rect">
            <a:avLst/>
          </a:prstGeom>
        </p:spPr>
        <p:txBody>
          <a:bodyPr wrap="square">
            <a:spAutoFit/>
          </a:bodyPr>
          <a:lstStyle/>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{فَذَكِّرْ فَمَآ أَنتَ بِنِعْمَةِ رَبِّكَ} أي فذكّر يا محمد بالقرآن قومك وعظهم به، فما أنت بإِنعام الله عليك بالنبوة وإكرامه لك بالرسالة {بِكَاهِنٍ وَلاَ مَجْنُونٍ} أي لست كاهناً تخبر بالأمور الغيبية من غير وحي، ولا مجنوناً كما زعم المشركون، إِنما تنطق بالوحي. .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يَقُولُونَ شَاعِرٌ نَّتَرَبَّصُ بِهِ رَيْبَ المنون} أي بل أيقول المشركون هو شاعر ننتظر به حوادث الدهر وصروفه حتى يهلك فنستريح منه؟ قال الخازن: وريبُ المنون حوادث الدهر وصروفه، وغرضهم أنه يهلك ويموت كما هلك من كان قبله من الشعراء، والمنون اسم الموت وللدهر وأصله القطع، سيما بذلك لأنهما يقطعان الأجل {قُلْ تَرَبَّصُواْ فَإِنِّي مَعَكُمْ مِّنَ المتربصين} أي قل لهم يا محمد: انتظروا بي الموت فإِني منتظر هلاككم كما تنتظرون هلاكي، وهو تهكم بهم مع التهديد والوعدي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تَأْمُرُهُمْ أَحْلاَمُهُمْ </a:t>
            </a:r>
            <a:r>
              <a:rPr lang="ar-IQ" b="1" dirty="0" err="1">
                <a:solidFill>
                  <a:schemeClr val="accent2">
                    <a:lumMod val="50000"/>
                  </a:schemeClr>
                </a:solidFill>
                <a:cs typeface="Traditional Arabic" panose="02020603050405020304" pitchFamily="18" charset="-78"/>
              </a:rPr>
              <a:t>بهاذآ</a:t>
            </a:r>
            <a:r>
              <a:rPr lang="ar-IQ" b="1" dirty="0">
                <a:solidFill>
                  <a:schemeClr val="accent2">
                    <a:lumMod val="50000"/>
                  </a:schemeClr>
                </a:solidFill>
                <a:cs typeface="Traditional Arabic" panose="02020603050405020304" pitchFamily="18" charset="-78"/>
              </a:rPr>
              <a:t>} ؟ أي أم تأمرهم عقولهم بهذا الكذب والبهتان؟ قال الخازن: وذلك أن عظماء قريش كانوا يوصفون بالأحلام والعقول، فأزرى الله بعقولهم حين لم تثمر لهم معرفة الحق من الباطل، وهو تهكم آخر بالمشركين {أَمْ هُمْ قَوْمٌ طَاغُونَ} أي بل هم قوم مجاوزون الحد في الكفر والطغيان، والمكابرة والعناد</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 {أَمْ يَقُولُونَ تَقَوَّلَهُ} أي أم يقولون إن محمداً اختلق القرآن وافتراه من عند نفسه قال القرطبي: والتقوُّل تكلف القول، وإنما يستعمل في الكذب في غالب الأمر، يقال: قوَّلتني ما لم أقل أي أدعيته عليَّ، وتقوَّل عليه أي كذب عليه {بَل لاَّ يُؤْمِنُونَ} أي ليس الأمر كما زعموا بل لا يصدقون بالقرآن استكباراً وعناداً ثم ألزمهم تعالى الحجة فقال {فَلْيَأْتُواْ بِحَدِيثٍ مِّثْلِهِ إِن كَانُواْ صَادِقِينَ} أي فليأتوا بكلامٍ مماثلٍ للقرآن في نظمه وحسنه وبيانه، إن كانوا صادقين في قولهم إن محمداً افتراه، وهو تعجيزٌ لهم مع التوبيخ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خُلِقُواْ مِنْ غَيْرِ شَيْءٍ} أي هل خُلقوا من غير ربٍ ولا خالق؟ قال ابن عباس: من غير ربٍ خلقهم وقدَّرهم {أَمْ هُمُ الخالقون} أي أم هم الخالقون لأنفسهم، حتى </a:t>
            </a:r>
            <a:r>
              <a:rPr lang="ar-IQ" b="1" dirty="0" err="1">
                <a:solidFill>
                  <a:schemeClr val="accent2">
                    <a:lumMod val="50000"/>
                  </a:schemeClr>
                </a:solidFill>
                <a:cs typeface="Traditional Arabic" panose="02020603050405020304" pitchFamily="18" charset="-78"/>
              </a:rPr>
              <a:t>تجرءوا</a:t>
            </a:r>
            <a:r>
              <a:rPr lang="ar-IQ" b="1" dirty="0">
                <a:solidFill>
                  <a:schemeClr val="accent2">
                    <a:lumMod val="50000"/>
                  </a:schemeClr>
                </a:solidFill>
                <a:cs typeface="Traditional Arabic" panose="02020603050405020304" pitchFamily="18" charset="-78"/>
              </a:rPr>
              <a:t> فأنكروا وجود الله جل وعلا؟ {أَمْ خَلَقُواْ السماوات والأرض} أي أم هم خلقوا السموات والأرض؟ وإِنما خصَّ السمواتِ والأرض بالذكر من بين سائر المخلوقات لعظمها وشرفها، ثم بيَّن تعالى السبب في إِنكارهم لوحدانية اله فقال {بَل لاَّ يُوقِنُونَ} أي بل لا يصدقون ولا يؤمنون بوحدانية الله وقدرته على البعث ولذلك ينكرون الخالق قال الخازن: ومعنى الآية هل خُلقوا من غير شيءٍ خلقهم فوجدوا بلا خالق وذلك مما لا يجوز أن يكون، لأن تعلق الخلق بالخالق ضروري، فإِن أنكروا الخالق لم يجز أن يوجدوا بلا خالق، أم هم الخالقون لأنفسهم؟ وذلك في البطلان أشدُّ، لأن ما لا وجود له كيف يخلق؟ فإِذا بطل الوجهان قامت الحجة عليهم بأن له خالقاً فليؤمنوا به، وليوحدوه، وليْعبدوه، ولْيوقنوا أنه ربهم وخالقهم</a:t>
            </a:r>
            <a:endParaRPr lang="tr-TR"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2735288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1979271" y="952313"/>
            <a:ext cx="9992770" cy="5909310"/>
          </a:xfrm>
          <a:prstGeom prst="rect">
            <a:avLst/>
          </a:prstGeom>
        </p:spPr>
        <p:txBody>
          <a:bodyPr wrap="square">
            <a:spAutoFit/>
          </a:bodyPr>
          <a:lstStyle/>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عِندَهُمْ خَزَآئِنُ رَبِّكَ} ؟ أي أعندهم خزائن رزق الله ورمته حتى يعطوا النبوة من شاءوا ويمنعوها عمن شاءوا؟ قال ابن عباس: {خَزَآئِنُ رَبِّكَ} المطر والرزقُ وقال عكرمة: النبوة {أَمْ هُمُ المصيطرون} ؟ أي أم هم الغالبون القاهرون حتى يتصرفوا في الخلق كما يشاءون؟ لا بل الله عَزَّ وَجَلَّ هو الخالق المالك المتصرف وقال عطاء {أَمْ هُمُ المصيطرون} أم هم الأرباب فيفعلون ما يشاءون ولا يكونون تحت امر ولا نهي؟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لَهُمْ سُلَّمٌ يَسْتَمِعُونَ فِيهِ} ؟ أي أم لهم مرقى ومصعد إلى السماء يستمعون فيه كلام الملائكة والوحي فيعلمون أنهم على حقٍّ فهم به مستمسكون؟ {فَلْيَأْتِ مُسْتَمِعُهُم بِسُلْطَانٍ مُّبِينٍ} أي فليأت من يزعم ذلك بحجة بينة واضحة على صدق استماعه كما أتى محمد بالبرهان القاطع.</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لَهُ البنات وَلَكُمُ البنون} ؟ أي كيف تجعلون لله البنات مع كراهتكم لهن وتجعلون لأنفسكم البنين؟ أهذا هو المنطق والإِنصاف؟ وقال القرطبي: سفَّه أحلامهم توبيخاً لهم وتقريعاً والمعنى أتضيفون إلى الله البنات مع أنفتكم منهن، ومن كان عقله هكذا لا يُستبعد منه إِنكار البعث وقال أبو السعود: تسفيهٌ لهم وتركيكٌ لعقولهم، وإِيذانٌ بأن من هذا رأيه لا يكاد يُعد من العقلاء، فضلاً عن الترقي إلى عالم الملكوت، والاطلاع على الأسرار الغيبية، والالتفات إلى الخطاب لتشديد الإِنكار والتوبيخ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تَسْأَلُهُمْ أَجْراً} أي هل تسألهم يا محمد أجراً على تبليغ الرسالة وتعليم أحكام الدين؟ {فَهُم مِّن مَّغْرَمٍ مُّثْقَلُونَ} أي فهم بسبب ذلك الأجر والغُرم الثقيل الذي أوجبته عليهم مجهدون ومتعبون فلذلك يزهدون في اتباعك، ولا يدخلون في الإِسلام؟ فإن العادة أن من كلف إِنساناً مالاً وضربَ عليه جُعلاً يسير مثقلاً وغارماً بسببه فيكرهه ولا يسمع قوله ولا </a:t>
            </a:r>
            <a:r>
              <a:rPr lang="ar-IQ" b="1" dirty="0" err="1">
                <a:solidFill>
                  <a:schemeClr val="accent2">
                    <a:lumMod val="50000"/>
                  </a:schemeClr>
                </a:solidFill>
                <a:cs typeface="Traditional Arabic" panose="02020603050405020304" pitchFamily="18" charset="-78"/>
              </a:rPr>
              <a:t>يمتثله</a:t>
            </a:r>
            <a:r>
              <a:rPr lang="ar-IQ" b="1" dirty="0">
                <a:solidFill>
                  <a:schemeClr val="accent2">
                    <a:lumMod val="50000"/>
                  </a:schemeClr>
                </a:solidFill>
                <a:cs typeface="Traditional Arabic" panose="02020603050405020304" pitchFamily="18" charset="-78"/>
              </a:rPr>
              <a:t>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عِندَهُمُ الغيب فَهُمْ يَكْتُبُونَ} ؟ أي أعندهم علم الغيب حتى يعلموا أنَّ ما يخبرهم به الرسول صَلَّى اللَّهُ عَلَيْهِ وَسَلَّم َ من أمور الآخرة والحشر والنشر باطلٌ فلذلك يكتبون هذه المعلومات عن معرفةٍ ويقين؟ قال قتادة: هو ردٌّ لقولهم {شَاعِرٌ نَّتَرَبَّصُ بِهِ رَيْبَ المنون} والمعنى أعَلموا أن محمداً يموتُ قبلهم حتى يحكموا بذلك؟ وقال ابن عباس: أم عندهم اللوح المحفوظ فهم يكتبون ما فيهن ويُخبرون الناس بما فيه؟ ليس الأمر كذلك فإِنه لا يعلم أحدٌ من أهل السموات والأرض الغيب إِلا الله </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يُرِيدُونَ كَيْداً} ؟ أي أيريد هؤلاء المجرمون أن يتآمروا عليك يا محمد؟ قال المفسرون: والآية إِشارة إلى كيدهم في دار الندوة وتآمرهم على قتل الرسول صَلَّى اللَّهُ عَلَيْهِ وَسَلَّم َ كما قال تعالى{وَإِذْ يَمْكُرُ بِكَ الذين كَفَرُواْ لِيُثْبِتُوكَ أَوْ يَقْتُلُوكَ أَوْ يُخْرِجُوكَ} [الأنفال: 30] {فالذين كَفَرُواْ هُمُ المكيدون} أي فالذين جحدوا رسالة محمد هم المجزيون بكيدهم لأن </a:t>
            </a:r>
            <a:r>
              <a:rPr lang="ar-IQ" b="1" dirty="0" err="1">
                <a:solidFill>
                  <a:schemeClr val="accent2">
                    <a:lumMod val="50000"/>
                  </a:schemeClr>
                </a:solidFill>
                <a:cs typeface="Traditional Arabic" panose="02020603050405020304" pitchFamily="18" charset="-78"/>
              </a:rPr>
              <a:t>ضربب</a:t>
            </a:r>
            <a:r>
              <a:rPr lang="ar-IQ" b="1" dirty="0">
                <a:solidFill>
                  <a:schemeClr val="accent2">
                    <a:lumMod val="50000"/>
                  </a:schemeClr>
                </a:solidFill>
                <a:cs typeface="Traditional Arabic" panose="02020603050405020304" pitchFamily="18" charset="-78"/>
              </a:rPr>
              <a:t> ذلك عائد عليهم، ووباله راجع على أنفسهم كقوله {وَلاَ يَحِيقُ المكر </a:t>
            </a:r>
            <a:r>
              <a:rPr lang="ar-IQ" b="1" dirty="0" err="1">
                <a:solidFill>
                  <a:schemeClr val="accent2">
                    <a:lumMod val="50000"/>
                  </a:schemeClr>
                </a:solidFill>
                <a:cs typeface="Traditional Arabic" panose="02020603050405020304" pitchFamily="18" charset="-78"/>
              </a:rPr>
              <a:t>السيىء</a:t>
            </a:r>
            <a:r>
              <a:rPr lang="ar-IQ" b="1" dirty="0">
                <a:solidFill>
                  <a:schemeClr val="accent2">
                    <a:lumMod val="50000"/>
                  </a:schemeClr>
                </a:solidFill>
                <a:cs typeface="Traditional Arabic" panose="02020603050405020304" pitchFamily="18" charset="-78"/>
              </a:rPr>
              <a:t> إِلاَّ بِأَهْلِهِ} [فاطر: 43] قال الصاوي: وأوقعٍ الظاهر {فالذين كَفَرُواْ} موقع المضمر تشنيعاً وتقبيحاً عليهم بتسجيل وصف الكفر</a:t>
            </a:r>
            <a:endParaRPr lang="tr-TR"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 </a:t>
            </a:r>
            <a:endParaRPr lang="tr-TR"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3559904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2193403" y="952313"/>
            <a:ext cx="9778638" cy="5355312"/>
          </a:xfrm>
          <a:prstGeom prst="rect">
            <a:avLst/>
          </a:prstGeom>
        </p:spPr>
        <p:txBody>
          <a:bodyPr wrap="square">
            <a:spAutoFit/>
          </a:bodyPr>
          <a:lstStyle/>
          <a:p>
            <a:pPr marL="342900" indent="-34290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{أَمْ لَهُمْ إله غَيْرُ الله} ؟ أي لهم إله خالق رازق غير الله تعالى حتى </a:t>
            </a:r>
            <a:r>
              <a:rPr lang="ar-IQ" b="1" dirty="0" err="1">
                <a:solidFill>
                  <a:schemeClr val="accent2">
                    <a:lumMod val="50000"/>
                  </a:schemeClr>
                </a:solidFill>
                <a:cs typeface="Traditional Arabic" panose="02020603050405020304" pitchFamily="18" charset="-78"/>
              </a:rPr>
              <a:t>يلجأوا</a:t>
            </a:r>
            <a:r>
              <a:rPr lang="ar-IQ" b="1" dirty="0">
                <a:solidFill>
                  <a:schemeClr val="accent2">
                    <a:lumMod val="50000"/>
                  </a:schemeClr>
                </a:solidFill>
                <a:cs typeface="Traditional Arabic" panose="02020603050405020304" pitchFamily="18" charset="-78"/>
              </a:rPr>
              <a:t> إليه وقت الضيف والشدة؟ ويستنجدوا به لدفع الضُّرِّ والعذاب عنهم؟ {سُبْحَانَ الله عَمَّا يُشْرِكُونَ} أي تنزَّه وتقدَّس الله عما يشركون به من الأوثان والأصنام قال الإِمام الجلال: والاستفهام ب «أم» في مواضعها الخمسة عشر للتوبيخ والتقريع والإِنكار. </a:t>
            </a:r>
            <a:endParaRPr lang="tr-TR"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{وَإِن يَرَوْاْ كِسْفاً مِّنَ </a:t>
            </a:r>
            <a:r>
              <a:rPr lang="ar-IQ" b="1" dirty="0" err="1">
                <a:solidFill>
                  <a:schemeClr val="accent2">
                    <a:lumMod val="50000"/>
                  </a:schemeClr>
                </a:solidFill>
                <a:cs typeface="Traditional Arabic" panose="02020603050405020304" pitchFamily="18" charset="-78"/>
              </a:rPr>
              <a:t>السمآء</a:t>
            </a:r>
            <a:r>
              <a:rPr lang="ar-IQ" b="1" dirty="0">
                <a:solidFill>
                  <a:schemeClr val="accent2">
                    <a:lumMod val="50000"/>
                  </a:schemeClr>
                </a:solidFill>
                <a:cs typeface="Traditional Arabic" panose="02020603050405020304" pitchFamily="18" charset="-78"/>
              </a:rPr>
              <a:t> سَاقِطاً} أي لو عذبناهم بسقوط قطع من السماء نزلت عليهم لم ينتهوا ولم يرجعوا، </a:t>
            </a:r>
            <a:r>
              <a:rPr lang="ar-IQ" b="1" dirty="0" err="1">
                <a:solidFill>
                  <a:schemeClr val="accent2">
                    <a:lumMod val="50000"/>
                  </a:schemeClr>
                </a:solidFill>
                <a:cs typeface="Traditional Arabic" panose="02020603050405020304" pitchFamily="18" charset="-78"/>
              </a:rPr>
              <a:t>ولقالوا</a:t>
            </a:r>
            <a:r>
              <a:rPr lang="ar-IQ" b="1" dirty="0">
                <a:solidFill>
                  <a:schemeClr val="accent2">
                    <a:lumMod val="50000"/>
                  </a:schemeClr>
                </a:solidFill>
                <a:cs typeface="Traditional Arabic" panose="02020603050405020304" pitchFamily="18" charset="-78"/>
              </a:rPr>
              <a:t> في هذا النازل عناداً واستهزاءً: إنه سحاب مركوم {يَقُولُواْ سَحَابٌ مَّرْكُومٌ} أي إنه سحاب متراكم بعضُه فوق بعض قد سقط علينا قال أبو حيان: كانت قريشٌ قد اقترحت على رسول الله صَلَّى اللَّهُ عَلَيْهِ وَسَلَّم َ فيما اقترحت من قولهم {أَوْ تُسْقِطَ </a:t>
            </a:r>
            <a:r>
              <a:rPr lang="ar-IQ" b="1" dirty="0" err="1">
                <a:solidFill>
                  <a:schemeClr val="accent2">
                    <a:lumMod val="50000"/>
                  </a:schemeClr>
                </a:solidFill>
                <a:cs typeface="Traditional Arabic" panose="02020603050405020304" pitchFamily="18" charset="-78"/>
              </a:rPr>
              <a:t>السمآء</a:t>
            </a:r>
            <a:r>
              <a:rPr lang="ar-IQ" b="1" dirty="0">
                <a:solidFill>
                  <a:schemeClr val="accent2">
                    <a:lumMod val="50000"/>
                  </a:schemeClr>
                </a:solidFill>
                <a:cs typeface="Traditional Arabic" panose="02020603050405020304" pitchFamily="18" charset="-78"/>
              </a:rPr>
              <a:t> كَمَا زَعَمْتَ عَلَيْنَا كِسَفاً} [الإِسراء: 92] فأخبر تعالى أنهم لو رأوا ذلك عياناً حسب اقتراحهم لبلغ بهم عتوهم وجهلهم أن يغالطوا أنفسهم فيما عاينوه ويقولوا: هو سحابٌ مركوم أي سحاب تراكم بعضه فوق بعض ممطرنا، وليس بكسفٍ ساقطٍ للعذاب</a:t>
            </a:r>
            <a:endParaRPr lang="tr-TR"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{فَذَرْهُمْ حتى يُلاَقُواْ يَوْمَهُمُ الذي فِيهِ يُصْعَقُونَ} أي اتركهم يا محمد يتمادون في غيهم وضلالهم، حتى يلاقوا ذلك اليوم الرهيب يوم القيامة الذي يأتيهم فيه من العذاب ما يزيل عقولهم ويسلب ألبابهم {يَوْمَ لاَ يُغْنِي عَنْهُمْ كَيْدُهُمْ شَيْئاً} أي يوم لا ينفعهم كيدهم ولا مكرهم الذي استعملوه في الدنيا ولا يدفع عنهم شيئاً من العذاب {وَلاَ هُمْ يُنصَرُونَ} أي ولا هم يُمنعون من عذاب الله في الآخرة </a:t>
            </a:r>
            <a:endParaRPr lang="tr-TR"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{وَإِنَّ لِلَّذِينَ ظَلَمُواْ عَذَاباً دُونَ ذَلِكَ} أي وإن للذين كفروا عذاباً شديداً في الدنيا قبل عذاب الآخرة قال ابن عباس: هو عذاب القبل وقال مجاهد: هو </a:t>
            </a:r>
            <a:r>
              <a:rPr lang="ar-IQ" b="1" dirty="0" err="1">
                <a:solidFill>
                  <a:schemeClr val="accent2">
                    <a:lumMod val="50000"/>
                  </a:schemeClr>
                </a:solidFill>
                <a:cs typeface="Traditional Arabic" panose="02020603050405020304" pitchFamily="18" charset="-78"/>
              </a:rPr>
              <a:t>الجوعن</a:t>
            </a:r>
            <a:r>
              <a:rPr lang="ar-IQ" b="1" dirty="0">
                <a:solidFill>
                  <a:schemeClr val="accent2">
                    <a:lumMod val="50000"/>
                  </a:schemeClr>
                </a:solidFill>
                <a:cs typeface="Traditional Arabic" panose="02020603050405020304" pitchFamily="18" charset="-78"/>
              </a:rPr>
              <a:t> والقحط سبع سنين {ولكن أَكْثَرَهُمْ لاَ يَعْلَمُونَ} أي لا يعلمون أن العذاب نازل بهم </a:t>
            </a:r>
            <a:endParaRPr lang="tr-TR"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{واصبر لِحُكْمِ رَبِّكَ} أي اصبرْ يا محمد على قضاء ربك وحكمه، فيما حمَّلك به من </a:t>
            </a:r>
            <a:r>
              <a:rPr lang="ar-IQ" b="1" dirty="0" err="1">
                <a:solidFill>
                  <a:schemeClr val="accent2">
                    <a:lumMod val="50000"/>
                  </a:schemeClr>
                </a:solidFill>
                <a:cs typeface="Traditional Arabic" panose="02020603050405020304" pitchFamily="18" charset="-78"/>
              </a:rPr>
              <a:t>إعباء</a:t>
            </a:r>
            <a:r>
              <a:rPr lang="ar-IQ" b="1" dirty="0">
                <a:solidFill>
                  <a:schemeClr val="accent2">
                    <a:lumMod val="50000"/>
                  </a:schemeClr>
                </a:solidFill>
                <a:cs typeface="Traditional Arabic" panose="02020603050405020304" pitchFamily="18" charset="-78"/>
              </a:rPr>
              <a:t> الرسالة {فَإِنَّكَ بِأَعْيُنِنَا} أي فإِنك </a:t>
            </a:r>
            <a:r>
              <a:rPr lang="ar-IQ" b="1" dirty="0" err="1">
                <a:solidFill>
                  <a:schemeClr val="accent2">
                    <a:lumMod val="50000"/>
                  </a:schemeClr>
                </a:solidFill>
                <a:cs typeface="Traditional Arabic" panose="02020603050405020304" pitchFamily="18" charset="-78"/>
              </a:rPr>
              <a:t>بفحظنا</a:t>
            </a:r>
            <a:r>
              <a:rPr lang="ar-IQ" b="1" dirty="0">
                <a:solidFill>
                  <a:schemeClr val="accent2">
                    <a:lumMod val="50000"/>
                  </a:schemeClr>
                </a:solidFill>
                <a:cs typeface="Traditional Arabic" panose="02020603050405020304" pitchFamily="18" charset="-78"/>
              </a:rPr>
              <a:t> وكلاءتنا نحرسك ونرعاك </a:t>
            </a:r>
            <a:endParaRPr lang="tr-TR"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{وَسَبِّحْ بِحَمْدِ رَبِّكَ حِينَ تَقُومُ} أي ونزَّه ربك عما لا يليق به من صفات النقص حين تقوم من منامك ومن كل مجلس بأن تقول: سبحان الله وبحمده قال ابن عباس: أي صلِّ للهِ حين تقومُ من منامك {وَمِنَ الليل فَسَبِّحْهُ} أي ومن الليل فاذكره واعبده بالتلاوة والصلاة والناسُ نيام كقوله {وَمِنَ الليل فَتَهَجَّدْ بِهِ نَافِلَةً لَّكَ} [الإِسراء: 79] {وَإِدْبَارَ النجوم} أي وصلِّ له في آخر الليل حين تدبر وتغيب النجوم بضوء الصبح قال ابن عباس: هما الركعتان اللتان قبل صلاة الفجر وفي الحديث «ركعتا الفجر خير من الدنيا وما فيها»</a:t>
            </a:r>
            <a:endParaRPr lang="tr-TR"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3690855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2002420" y="952313"/>
            <a:ext cx="9969621" cy="5262979"/>
          </a:xfrm>
          <a:prstGeom prst="rect">
            <a:avLst/>
          </a:prstGeom>
        </p:spPr>
        <p:txBody>
          <a:bodyPr wrap="square">
            <a:spAutoFit/>
          </a:bodyPr>
          <a:lstStyle/>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جناس الاشتقاق {تَمُورُ </a:t>
            </a:r>
            <a:r>
              <a:rPr lang="ar-IQ" sz="2800" b="1" dirty="0" err="1">
                <a:solidFill>
                  <a:schemeClr val="accent2">
                    <a:lumMod val="50000"/>
                  </a:schemeClr>
                </a:solidFill>
                <a:cs typeface="Traditional Arabic" panose="02020603050405020304" pitchFamily="18" charset="-78"/>
              </a:rPr>
              <a:t>السمآء</a:t>
            </a:r>
            <a:r>
              <a:rPr lang="ar-IQ" sz="2800" b="1" dirty="0">
                <a:solidFill>
                  <a:schemeClr val="accent2">
                    <a:lumMod val="50000"/>
                  </a:schemeClr>
                </a:solidFill>
                <a:cs typeface="Traditional Arabic" panose="02020603050405020304" pitchFamily="18" charset="-78"/>
              </a:rPr>
              <a:t> مَوْراً} [الطور: 9] و {تَسِيرُ الجبال سَيْراً} [الطور: 10] .</a:t>
            </a:r>
            <a:endParaRPr lang="ar-SA" sz="2800"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الإِهانة والتوبيخ {اصلوها فاصبروا أَوْ لاَ تَصْبِرُواْ} [الطور: 16] وبين قوله {اصبروا} وقوله {أَوْ لاَ تَصْبِرُواْ} طباق السلب وهو من المحسنات البديعية.</a:t>
            </a:r>
            <a:endParaRPr lang="tr-TR" sz="2800"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التشبيه المرسل المجمل {كَأَنَّهُمْ لُؤْلُؤٌ مَّكْنُونٌ} [الطور: 24] حذف منه وجه الشبه فهو مجمل.</a:t>
            </a:r>
            <a:endParaRPr lang="tr-TR" sz="2800"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الاستعارة التبعية {رَيْبَ المنون} شبهت حوادث الدهر بالريب الذي هو الشك بجامع التحير وعدم البقاء على حالة واحدة في كلٍ منهما واستعير لفظ الريب لصروف الدهر ونوائبه بطريق الاستعارة التبعية.</a:t>
            </a:r>
            <a:endParaRPr lang="tr-TR" sz="2800"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الأسلوب التهكمي {أَمْ تَأْمُرُهُمْ أَحْلاَمُهُمْ </a:t>
            </a:r>
            <a:r>
              <a:rPr lang="ar-IQ" sz="2800" b="1" dirty="0" err="1">
                <a:solidFill>
                  <a:schemeClr val="accent2">
                    <a:lumMod val="50000"/>
                  </a:schemeClr>
                </a:solidFill>
                <a:cs typeface="Traditional Arabic" panose="02020603050405020304" pitchFamily="18" charset="-78"/>
              </a:rPr>
              <a:t>بهاذآ</a:t>
            </a:r>
            <a:r>
              <a:rPr lang="ar-IQ" sz="2800" b="1" dirty="0">
                <a:solidFill>
                  <a:schemeClr val="accent2">
                    <a:lumMod val="50000"/>
                  </a:schemeClr>
                </a:solidFill>
                <a:cs typeface="Traditional Arabic" panose="02020603050405020304" pitchFamily="18" charset="-78"/>
              </a:rPr>
              <a:t>} ؟ هذا بطريق التهكم والسخرية بعقولهم.</a:t>
            </a:r>
            <a:endParaRPr lang="tr-TR" sz="2800"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الالتفات من الغيبة إلى الخطاب لزيادة التوبيخ والتقريع لهم {أَمْ لَهُ البنات وَلَكُمُ البنون} ؟ .أسلوب الفرض والتقدير {وَإِن يَرَوْاْ كِسْفاً مِّنَ </a:t>
            </a:r>
            <a:r>
              <a:rPr lang="ar-IQ" sz="2800" b="1" dirty="0" err="1">
                <a:solidFill>
                  <a:schemeClr val="accent2">
                    <a:lumMod val="50000"/>
                  </a:schemeClr>
                </a:solidFill>
                <a:cs typeface="Traditional Arabic" panose="02020603050405020304" pitchFamily="18" charset="-78"/>
              </a:rPr>
              <a:t>السمآء</a:t>
            </a:r>
            <a:r>
              <a:rPr lang="ar-IQ" sz="2800" b="1" dirty="0">
                <a:solidFill>
                  <a:schemeClr val="accent2">
                    <a:lumMod val="50000"/>
                  </a:schemeClr>
                </a:solidFill>
                <a:cs typeface="Traditional Arabic" panose="02020603050405020304" pitchFamily="18" charset="-78"/>
              </a:rPr>
              <a:t> سَاقِطاً} أي لو رأوا ذلك لقالوا ما قالوا.</a:t>
            </a:r>
            <a:endParaRPr lang="tr-TR" sz="2800" b="1" dirty="0">
              <a:solidFill>
                <a:schemeClr val="accent2">
                  <a:lumMod val="50000"/>
                </a:schemeClr>
              </a:solidFill>
              <a:cs typeface="Traditional Arabic" panose="02020603050405020304" pitchFamily="18" charset="-78"/>
            </a:endParaRPr>
          </a:p>
          <a:p>
            <a:pPr marL="342900" indent="-342900" algn="just" rtl="1">
              <a:buFont typeface="Wingdings" panose="05000000000000000000" pitchFamily="2" charset="2"/>
              <a:buChar char="Ø"/>
            </a:pPr>
            <a:r>
              <a:rPr lang="ar-IQ" sz="2800" b="1" dirty="0">
                <a:solidFill>
                  <a:schemeClr val="accent2">
                    <a:lumMod val="50000"/>
                  </a:schemeClr>
                </a:solidFill>
                <a:cs typeface="Traditional Arabic" panose="02020603050405020304" pitchFamily="18" charset="-78"/>
              </a:rPr>
              <a:t>السجع الرصين غير المتكلف مثل {والطور وَكِتَابٍ مَّسْطُورٍ فِي رَقٍّ مَّنْشُورٍ} [الطور: 13] ومثل {إِنَّ عَذَابَ رَبِّكَ لَوَاقِعٌ مَّا لَهُ مِن دَافِعٍ} [الطور: 78] وهلم جراً.</a:t>
            </a:r>
            <a:endParaRPr lang="tr-TR" sz="2800"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SA"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البلاغة </a:t>
            </a:r>
            <a:endParaRPr lang="tr-TR" sz="4000" dirty="0"/>
          </a:p>
        </p:txBody>
      </p:sp>
    </p:spTree>
    <p:extLst>
      <p:ext uri="{BB962C8B-B14F-4D97-AF65-F5344CB8AC3E}">
        <p14:creationId xmlns:p14="http://schemas.microsoft.com/office/powerpoint/2010/main" val="390067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EF4DDB-E54B-4DA8-AC55-BA8379B41503}"/>
              </a:ext>
            </a:extLst>
          </p:cNvPr>
          <p:cNvSpPr>
            <a:spLocks noGrp="1"/>
          </p:cNvSpPr>
          <p:nvPr>
            <p:ph type="title"/>
          </p:nvPr>
        </p:nvSpPr>
        <p:spPr>
          <a:xfrm>
            <a:off x="2592925" y="624110"/>
            <a:ext cx="8911687" cy="921110"/>
          </a:xfrm>
        </p:spPr>
        <p:txBody>
          <a:bodyPr/>
          <a:lstStyle/>
          <a:p>
            <a:pPr algn="ctr" rtl="1"/>
            <a:r>
              <a:rPr lang="ar-IQ" sz="4000" b="1" dirty="0">
                <a:ln w="22225">
                  <a:solidFill>
                    <a:schemeClr val="accent2"/>
                  </a:solidFill>
                  <a:prstDash val="solid"/>
                </a:ln>
                <a:solidFill>
                  <a:schemeClr val="accent2">
                    <a:lumMod val="40000"/>
                    <a:lumOff val="60000"/>
                  </a:schemeClr>
                </a:solidFill>
                <a:latin typeface="+mn-lt"/>
                <a:cs typeface="Traditional Arabic" panose="02020603050405020304" pitchFamily="18" charset="-78"/>
              </a:rPr>
              <a:t>فَائِدَة</a:t>
            </a:r>
            <a:endParaRPr lang="tr-TR" sz="4000" b="1" dirty="0">
              <a:ln w="22225">
                <a:solidFill>
                  <a:schemeClr val="accent2"/>
                </a:solidFill>
                <a:prstDash val="solid"/>
              </a:ln>
              <a:solidFill>
                <a:schemeClr val="accent2">
                  <a:lumMod val="40000"/>
                  <a:lumOff val="60000"/>
                </a:schemeClr>
              </a:solidFill>
              <a:latin typeface="+mn-lt"/>
              <a:cs typeface="Traditional Arabic" panose="02020603050405020304" pitchFamily="18" charset="-78"/>
            </a:endParaRPr>
          </a:p>
        </p:txBody>
      </p:sp>
      <p:sp>
        <p:nvSpPr>
          <p:cNvPr id="3" name="عنصر نائب للمحتوى 2">
            <a:extLst>
              <a:ext uri="{FF2B5EF4-FFF2-40B4-BE49-F238E27FC236}">
                <a16:creationId xmlns:a16="http://schemas.microsoft.com/office/drawing/2014/main" id="{BFD44551-801F-4230-A19B-EA18F7CF561E}"/>
              </a:ext>
            </a:extLst>
          </p:cNvPr>
          <p:cNvSpPr>
            <a:spLocks noGrp="1"/>
          </p:cNvSpPr>
          <p:nvPr>
            <p:ph idx="1"/>
          </p:nvPr>
        </p:nvSpPr>
        <p:spPr>
          <a:xfrm>
            <a:off x="2592925" y="1786360"/>
            <a:ext cx="8915400" cy="3777622"/>
          </a:xfrm>
        </p:spPr>
        <p:txBody>
          <a:bodyPr>
            <a:noAutofit/>
          </a:bodyPr>
          <a:lstStyle/>
          <a:p>
            <a:pPr marL="0" indent="0" algn="just" rtl="1">
              <a:buNone/>
            </a:pPr>
            <a:r>
              <a:rPr lang="ar-IQ" sz="4000" b="1" dirty="0">
                <a:solidFill>
                  <a:schemeClr val="accent2">
                    <a:lumMod val="50000"/>
                  </a:schemeClr>
                </a:solidFill>
                <a:cs typeface="Traditional Arabic" panose="02020603050405020304" pitchFamily="18" charset="-78"/>
              </a:rPr>
              <a:t> عن جبير بن مطعم قال: قدمتُ المدينة لأسأل رسول الله صَلَّى اللَّهُ عَلَيْهِ وَسَلَّم َ في أسارى بدر، فوافيتُه يقرأ في صلاة المغرب {والطور وَكِتَابٍ مَّسْطُورٍ} [الطور: 12] فلما قرأ {إِنَّ عَذَابَ رَبِّكَ لَوَاقِعٌ مَّا لَهُ مِن دَافِعٍ} [الطور: 78] فكأنما صُدع قلبي، فأسلمتُ خوفاً من نزول العذاب، فلما انتهى إلى هذه الآية {أَمْ خُلِقُواْ مِنْ غَيْرِ شَيْءٍ أَمْ هُمُ الخالقون أَمْ خَلَقُواْ السماوات والأرض بَل لاَّ يُوقِنُونَ} كاد قلبي أن يطير</a:t>
            </a:r>
            <a:r>
              <a:rPr lang="ar-IQ" sz="4000" b="1" dirty="0"/>
              <a:t>.</a:t>
            </a:r>
            <a:endParaRPr lang="tr-TR" sz="4000" dirty="0"/>
          </a:p>
        </p:txBody>
      </p:sp>
    </p:spTree>
    <p:extLst>
      <p:ext uri="{BB962C8B-B14F-4D97-AF65-F5344CB8AC3E}">
        <p14:creationId xmlns:p14="http://schemas.microsoft.com/office/powerpoint/2010/main" val="3635688778"/>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177</TotalTime>
  <Words>2054</Words>
  <Application>Microsoft Office PowerPoint</Application>
  <PresentationFormat>شاشة عريضة</PresentationFormat>
  <Paragraphs>44</Paragraphs>
  <Slides>9</Slides>
  <Notes>0</Notes>
  <HiddenSlides>0</HiddenSlides>
  <MMClips>0</MMClips>
  <ScaleCrop>false</ScaleCrop>
  <HeadingPairs>
    <vt:vector size="6" baseType="variant">
      <vt:variant>
        <vt:lpstr>الخطوط المستخدمة</vt:lpstr>
      </vt:variant>
      <vt:variant>
        <vt:i4>12</vt:i4>
      </vt:variant>
      <vt:variant>
        <vt:lpstr>نسق</vt:lpstr>
      </vt:variant>
      <vt:variant>
        <vt:i4>1</vt:i4>
      </vt:variant>
      <vt:variant>
        <vt:lpstr>عناوين الشرائح</vt:lpstr>
      </vt:variant>
      <vt:variant>
        <vt:i4>9</vt:i4>
      </vt:variant>
    </vt:vector>
  </HeadingPairs>
  <TitlesOfParts>
    <vt:vector size="22" baseType="lpstr">
      <vt:lpstr>AdvertisingBold</vt:lpstr>
      <vt:lpstr>Al-Mothnna</vt:lpstr>
      <vt:lpstr>Arial</vt:lpstr>
      <vt:lpstr>Calibri</vt:lpstr>
      <vt:lpstr>Century Gothic</vt:lpstr>
      <vt:lpstr>Mcs Hadeith 2</vt:lpstr>
      <vt:lpstr>QCF_P020</vt:lpstr>
      <vt:lpstr>Simplified Arabic</vt:lpstr>
      <vt:lpstr>Tahoma</vt:lpstr>
      <vt:lpstr>Traditional Arabic</vt:lpstr>
      <vt:lpstr>Wingdings</vt:lpstr>
      <vt:lpstr>Wingdings 3</vt:lpstr>
      <vt:lpstr>ربطة</vt:lpstr>
      <vt:lpstr>عرض تقديمي في PowerPoint</vt:lpstr>
      <vt:lpstr>عرض تقديمي في PowerPoint</vt:lpstr>
      <vt:lpstr>المنَاسَبَة</vt:lpstr>
      <vt:lpstr>عرض تقديمي في PowerPoint</vt:lpstr>
      <vt:lpstr>عرض تقديمي في PowerPoint</vt:lpstr>
      <vt:lpstr>عرض تقديمي في PowerPoint</vt:lpstr>
      <vt:lpstr>عرض تقديمي في PowerPoint</vt:lpstr>
      <vt:lpstr>عرض تقديمي في PowerPoint</vt:lpstr>
      <vt:lpstr>فَائِدَة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Yasir.Albayati</dc:creator>
  <cp:lastModifiedBy>Yasir.Albayati</cp:lastModifiedBy>
  <cp:revision>15</cp:revision>
  <dcterms:created xsi:type="dcterms:W3CDTF">2018-12-23T17:43:59Z</dcterms:created>
  <dcterms:modified xsi:type="dcterms:W3CDTF">2018-12-23T22:14:59Z</dcterms:modified>
</cp:coreProperties>
</file>