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2" r:id="rId1"/>
  </p:sldMasterIdLst>
  <p:sldIdLst>
    <p:sldId id="258" r:id="rId2"/>
    <p:sldId id="259" r:id="rId3"/>
    <p:sldId id="260" r:id="rId4"/>
    <p:sldId id="261" r:id="rId5"/>
    <p:sldId id="271" r:id="rId6"/>
    <p:sldId id="273" r:id="rId7"/>
    <p:sldId id="27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92" autoAdjust="0"/>
    <p:restoredTop sz="94660"/>
  </p:normalViewPr>
  <p:slideViewPr>
    <p:cSldViewPr snapToGrid="0">
      <p:cViewPr>
        <p:scale>
          <a:sx n="81" d="100"/>
          <a:sy n="81" d="100"/>
        </p:scale>
        <p:origin x="103" y="-5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2A5D8346-7F59-4F1D-BF1D-D54FFB3E8288}" type="datetimeFigureOut">
              <a:rPr lang="tr-TR" smtClean="0"/>
              <a:t>23.12.2018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4027913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حرر أنماط نص الشكل الرئيسي</a:t>
            </a:r>
          </a:p>
        </p:txBody>
      </p:sp>
      <p:sp>
        <p:nvSpPr>
          <p:cNvPr id="4" name="Date Placeholder 3"/>
          <p:cNvSpPr>
            <a:spLocks noGrp="1"/>
          </p:cNvSpPr>
          <p:nvPr>
            <p:ph type="dt" sz="half" idx="10"/>
          </p:nvPr>
        </p:nvSpPr>
        <p:spPr/>
        <p:txBody>
          <a:bodyPr/>
          <a:lstStyle/>
          <a:p>
            <a:fld id="{2A5D8346-7F59-4F1D-BF1D-D54FFB3E8288}" type="datetimeFigureOut">
              <a:rPr lang="tr-TR" smtClean="0"/>
              <a:t>23.12.2018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2293800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حرر أنماط نص الشكل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حرر أنماط نص الشكل الرئيسي</a:t>
            </a:r>
          </a:p>
        </p:txBody>
      </p:sp>
      <p:sp>
        <p:nvSpPr>
          <p:cNvPr id="4" name="Date Placeholder 3"/>
          <p:cNvSpPr>
            <a:spLocks noGrp="1"/>
          </p:cNvSpPr>
          <p:nvPr>
            <p:ph type="dt" sz="half" idx="10"/>
          </p:nvPr>
        </p:nvSpPr>
        <p:spPr/>
        <p:txBody>
          <a:bodyPr/>
          <a:lstStyle/>
          <a:p>
            <a:fld id="{2A5D8346-7F59-4F1D-BF1D-D54FFB3E8288}" type="datetimeFigureOut">
              <a:rPr lang="tr-TR" smtClean="0"/>
              <a:t>23.12.2018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35B759-0C71-4F2F-A7FE-AF976320AD12}"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39323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a:t>انقر لتحرير نمط عنوان الشكل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حرر أنماط نص الشكل الرئيسي</a:t>
            </a:r>
          </a:p>
        </p:txBody>
      </p:sp>
      <p:sp>
        <p:nvSpPr>
          <p:cNvPr id="5" name="Date Placeholder 4"/>
          <p:cNvSpPr>
            <a:spLocks noGrp="1"/>
          </p:cNvSpPr>
          <p:nvPr>
            <p:ph type="dt" sz="half" idx="10"/>
          </p:nvPr>
        </p:nvSpPr>
        <p:spPr/>
        <p:txBody>
          <a:bodyPr/>
          <a:lstStyle/>
          <a:p>
            <a:fld id="{2A5D8346-7F59-4F1D-BF1D-D54FFB3E8288}" type="datetimeFigureOut">
              <a:rPr lang="tr-TR" smtClean="0"/>
              <a:t>23.12.2018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15472794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a:t>انقر لتحرير نمط عنوان الشكل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حرر أنماط نص الشكل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حرر أنماط نص الشكل الرئيسي</a:t>
            </a:r>
          </a:p>
        </p:txBody>
      </p:sp>
      <p:sp>
        <p:nvSpPr>
          <p:cNvPr id="5" name="Date Placeholder 4"/>
          <p:cNvSpPr>
            <a:spLocks noGrp="1"/>
          </p:cNvSpPr>
          <p:nvPr>
            <p:ph type="dt" sz="half" idx="10"/>
          </p:nvPr>
        </p:nvSpPr>
        <p:spPr/>
        <p:txBody>
          <a:bodyPr/>
          <a:lstStyle/>
          <a:p>
            <a:fld id="{2A5D8346-7F59-4F1D-BF1D-D54FFB3E8288}" type="datetimeFigureOut">
              <a:rPr lang="tr-TR" smtClean="0"/>
              <a:t>23.12.2018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35B759-0C71-4F2F-A7FE-AF976320AD12}"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54756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a:t>انقر لتحرير نمط عنوان الشكل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حرر أنماط نص الشكل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a:t>حرر أنماط نص الشكل الرئيسي</a:t>
            </a:r>
          </a:p>
        </p:txBody>
      </p:sp>
      <p:sp>
        <p:nvSpPr>
          <p:cNvPr id="5" name="Date Placeholder 4"/>
          <p:cNvSpPr>
            <a:spLocks noGrp="1"/>
          </p:cNvSpPr>
          <p:nvPr>
            <p:ph type="dt" sz="half" idx="10"/>
          </p:nvPr>
        </p:nvSpPr>
        <p:spPr/>
        <p:txBody>
          <a:bodyPr/>
          <a:lstStyle/>
          <a:p>
            <a:fld id="{2A5D8346-7F59-4F1D-BF1D-D54FFB3E8288}" type="datetimeFigureOut">
              <a:rPr lang="tr-TR" smtClean="0"/>
              <a:t>23.12.2018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27180690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2A5D8346-7F59-4F1D-BF1D-D54FFB3E8288}" type="datetimeFigureOut">
              <a:rPr lang="tr-TR" smtClean="0"/>
              <a:t>23.12.2018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42406694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2A5D8346-7F59-4F1D-BF1D-D54FFB3E8288}" type="datetimeFigureOut">
              <a:rPr lang="tr-TR" smtClean="0"/>
              <a:t>23.12.2018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2936657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2A5D8346-7F59-4F1D-BF1D-D54FFB3E8288}" type="datetimeFigureOut">
              <a:rPr lang="tr-TR" smtClean="0"/>
              <a:t>23.12.2018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1024084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حرر أنماط نص الشكل الرئيسي</a:t>
            </a:r>
          </a:p>
        </p:txBody>
      </p:sp>
      <p:sp>
        <p:nvSpPr>
          <p:cNvPr id="4" name="Date Placeholder 3"/>
          <p:cNvSpPr>
            <a:spLocks noGrp="1"/>
          </p:cNvSpPr>
          <p:nvPr>
            <p:ph type="dt" sz="half" idx="10"/>
          </p:nvPr>
        </p:nvSpPr>
        <p:spPr/>
        <p:txBody>
          <a:bodyPr/>
          <a:lstStyle/>
          <a:p>
            <a:fld id="{2A5D8346-7F59-4F1D-BF1D-D54FFB3E8288}" type="datetimeFigureOut">
              <a:rPr lang="tr-TR" smtClean="0"/>
              <a:t>23.12.2018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3968989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2A5D8346-7F59-4F1D-BF1D-D54FFB3E8288}" type="datetimeFigureOut">
              <a:rPr lang="tr-TR" smtClean="0"/>
              <a:t>23.12.2018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906166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حرر أنماط نص الشكل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حرر أنماط نص الشكل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2A5D8346-7F59-4F1D-BF1D-D54FFB3E8288}" type="datetimeFigureOut">
              <a:rPr lang="tr-TR" smtClean="0"/>
              <a:t>23.12.2018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2180319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2A5D8346-7F59-4F1D-BF1D-D54FFB3E8288}" type="datetimeFigureOut">
              <a:rPr lang="tr-TR" smtClean="0"/>
              <a:t>23.12.2018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2774677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5D8346-7F59-4F1D-BF1D-D54FFB3E8288}" type="datetimeFigureOut">
              <a:rPr lang="tr-TR" smtClean="0"/>
              <a:t>23.12.2018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1418561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حرر أنماط نص الشكل الرئيسي</a:t>
            </a:r>
          </a:p>
        </p:txBody>
      </p:sp>
      <p:sp>
        <p:nvSpPr>
          <p:cNvPr id="5" name="Date Placeholder 4"/>
          <p:cNvSpPr>
            <a:spLocks noGrp="1"/>
          </p:cNvSpPr>
          <p:nvPr>
            <p:ph type="dt" sz="half" idx="10"/>
          </p:nvPr>
        </p:nvSpPr>
        <p:spPr/>
        <p:txBody>
          <a:bodyPr/>
          <a:lstStyle/>
          <a:p>
            <a:fld id="{2A5D8346-7F59-4F1D-BF1D-D54FFB3E8288}" type="datetimeFigureOut">
              <a:rPr lang="tr-TR" smtClean="0"/>
              <a:t>23.12.2018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3425923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حرر أنماط نص الشكل الرئيسي</a:t>
            </a:r>
          </a:p>
        </p:txBody>
      </p:sp>
      <p:sp>
        <p:nvSpPr>
          <p:cNvPr id="5" name="Date Placeholder 4"/>
          <p:cNvSpPr>
            <a:spLocks noGrp="1"/>
          </p:cNvSpPr>
          <p:nvPr>
            <p:ph type="dt" sz="half" idx="10"/>
          </p:nvPr>
        </p:nvSpPr>
        <p:spPr/>
        <p:txBody>
          <a:bodyPr/>
          <a:lstStyle/>
          <a:p>
            <a:fld id="{2A5D8346-7F59-4F1D-BF1D-D54FFB3E8288}" type="datetimeFigureOut">
              <a:rPr lang="tr-TR" smtClean="0"/>
              <a:t>23.12.2018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35B759-0C71-4F2F-A7FE-AF976320AD12}" type="slidenum">
              <a:rPr lang="tr-TR" smtClean="0"/>
              <a:t>‹#›</a:t>
            </a:fld>
            <a:endParaRPr lang="tr-TR"/>
          </a:p>
        </p:txBody>
      </p:sp>
    </p:spTree>
    <p:extLst>
      <p:ext uri="{BB962C8B-B14F-4D97-AF65-F5344CB8AC3E}">
        <p14:creationId xmlns:p14="http://schemas.microsoft.com/office/powerpoint/2010/main" val="88005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a:t>حرر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A5D8346-7F59-4F1D-BF1D-D54FFB3E8288}" type="datetimeFigureOut">
              <a:rPr lang="tr-TR" smtClean="0"/>
              <a:t>23.12.2018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935B759-0C71-4F2F-A7FE-AF976320AD12}" type="slidenum">
              <a:rPr lang="tr-TR" smtClean="0"/>
              <a:t>‹#›</a:t>
            </a:fld>
            <a:endParaRPr lang="tr-TR"/>
          </a:p>
        </p:txBody>
      </p:sp>
    </p:spTree>
    <p:extLst>
      <p:ext uri="{BB962C8B-B14F-4D97-AF65-F5344CB8AC3E}">
        <p14:creationId xmlns:p14="http://schemas.microsoft.com/office/powerpoint/2010/main" val="880553065"/>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 id="2147483755" r:id="rId13"/>
    <p:sldLayoutId id="2147483756" r:id="rId14"/>
    <p:sldLayoutId id="2147483757" r:id="rId15"/>
    <p:sldLayoutId id="214748375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a:extLst>
              <a:ext uri="{FF2B5EF4-FFF2-40B4-BE49-F238E27FC236}">
                <a16:creationId xmlns:a16="http://schemas.microsoft.com/office/drawing/2014/main" id="{D20B3D15-3346-42EE-BE7D-41C5DF99E57C}"/>
              </a:ext>
            </a:extLst>
          </p:cNvPr>
          <p:cNvSpPr/>
          <p:nvPr/>
        </p:nvSpPr>
        <p:spPr>
          <a:xfrm>
            <a:off x="2858258" y="1129374"/>
            <a:ext cx="8508159" cy="3724609"/>
          </a:xfrm>
          <a:prstGeom prst="rect">
            <a:avLst/>
          </a:prstGeom>
        </p:spPr>
        <p:txBody>
          <a:bodyPr wrap="square">
            <a:spAutoFit/>
          </a:bodyPr>
          <a:lstStyle/>
          <a:p>
            <a:pPr algn="ctr" rtl="1">
              <a:lnSpc>
                <a:spcPct val="115000"/>
              </a:lnSpc>
              <a:spcAft>
                <a:spcPts val="1000"/>
              </a:spcAft>
            </a:pPr>
            <a:r>
              <a:rPr lang="ar-IQ" sz="6600" b="1" dirty="0">
                <a:ln w="22225">
                  <a:solidFill>
                    <a:schemeClr val="accent2"/>
                  </a:solidFill>
                  <a:prstDash val="solid"/>
                </a:ln>
                <a:solidFill>
                  <a:schemeClr val="accent2">
                    <a:lumMod val="40000"/>
                    <a:lumOff val="60000"/>
                  </a:schemeClr>
                </a:solidFill>
                <a:latin typeface="Calibri" panose="020F0502020204030204" pitchFamily="34" charset="0"/>
                <a:cs typeface="AdvertisingBold" pitchFamily="2" charset="-78"/>
              </a:rPr>
              <a:t>الاسبوع الاول </a:t>
            </a:r>
            <a:endParaRPr lang="ar-SA" sz="6600" b="1" dirty="0">
              <a:ln w="22225">
                <a:solidFill>
                  <a:schemeClr val="accent2"/>
                </a:solidFill>
                <a:prstDash val="solid"/>
              </a:ln>
              <a:solidFill>
                <a:schemeClr val="accent2">
                  <a:lumMod val="40000"/>
                  <a:lumOff val="60000"/>
                </a:schemeClr>
              </a:solidFill>
              <a:latin typeface="Calibri" panose="020F0502020204030204" pitchFamily="34" charset="0"/>
              <a:cs typeface="AdvertisingBold" pitchFamily="2" charset="-78"/>
            </a:endParaRPr>
          </a:p>
          <a:p>
            <a:pPr algn="ctr" rtl="1">
              <a:lnSpc>
                <a:spcPct val="115000"/>
              </a:lnSpc>
              <a:spcAft>
                <a:spcPts val="1000"/>
              </a:spcAft>
            </a:pPr>
            <a:r>
              <a:rPr lang="ar-IQ" sz="6600" b="1" dirty="0">
                <a:ln w="22225">
                  <a:solidFill>
                    <a:schemeClr val="accent2"/>
                  </a:solidFill>
                  <a:prstDash val="solid"/>
                </a:ln>
                <a:solidFill>
                  <a:schemeClr val="accent2">
                    <a:lumMod val="40000"/>
                    <a:lumOff val="60000"/>
                  </a:schemeClr>
                </a:solidFill>
                <a:latin typeface="Calibri" panose="020F0502020204030204" pitchFamily="34" charset="0"/>
                <a:cs typeface="AdvertisingBold" pitchFamily="2" charset="-78"/>
              </a:rPr>
              <a:t>تفسير الآيات العشرين الاولى من سورة الطور</a:t>
            </a:r>
            <a:endParaRPr lang="tr-TR" sz="6600" b="1" dirty="0">
              <a:ln w="22225">
                <a:solidFill>
                  <a:schemeClr val="accent2"/>
                </a:solidFill>
                <a:prstDash val="solid"/>
              </a:ln>
              <a:solidFill>
                <a:schemeClr val="accent2">
                  <a:lumMod val="40000"/>
                  <a:lumOff val="60000"/>
                </a:schemeClr>
              </a:solidFill>
              <a:latin typeface="Calibri" panose="020F0502020204030204" pitchFamily="34" charset="0"/>
              <a:cs typeface="AdvertisingBold" pitchFamily="2" charset="-78"/>
            </a:endParaRPr>
          </a:p>
        </p:txBody>
      </p:sp>
    </p:spTree>
    <p:extLst>
      <p:ext uri="{BB962C8B-B14F-4D97-AF65-F5344CB8AC3E}">
        <p14:creationId xmlns:p14="http://schemas.microsoft.com/office/powerpoint/2010/main" val="2311456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a:extLst>
              <a:ext uri="{FF2B5EF4-FFF2-40B4-BE49-F238E27FC236}">
                <a16:creationId xmlns:a16="http://schemas.microsoft.com/office/drawing/2014/main" id="{384AA6B6-07EF-4907-B9EA-4DC3E63C3DDA}"/>
              </a:ext>
            </a:extLst>
          </p:cNvPr>
          <p:cNvSpPr/>
          <p:nvPr/>
        </p:nvSpPr>
        <p:spPr>
          <a:xfrm>
            <a:off x="2476983" y="351865"/>
            <a:ext cx="8576840" cy="6449971"/>
          </a:xfrm>
          <a:prstGeom prst="rect">
            <a:avLst/>
          </a:prstGeom>
        </p:spPr>
        <p:txBody>
          <a:bodyPr wrap="square">
            <a:spAutoFit/>
          </a:bodyPr>
          <a:lstStyle/>
          <a:p>
            <a:pPr algn="ctr" rtl="1">
              <a:lnSpc>
                <a:spcPct val="115000"/>
              </a:lnSpc>
              <a:spcAft>
                <a:spcPts val="1000"/>
              </a:spcAft>
            </a:pPr>
            <a:r>
              <a:rPr lang="ar-SA" sz="2200" b="1" dirty="0">
                <a:solidFill>
                  <a:schemeClr val="accent2">
                    <a:lumMod val="75000"/>
                  </a:schemeClr>
                </a:solidFill>
                <a:latin typeface="Mcs Hadeith 2" pitchFamily="2" charset="0"/>
                <a:cs typeface="Al-Mothnna" pitchFamily="2" charset="-78"/>
              </a:rPr>
              <a:t>بسم الله الرحمن الرحيم </a:t>
            </a:r>
          </a:p>
          <a:p>
            <a:pPr algn="just" rtl="1">
              <a:lnSpc>
                <a:spcPct val="115000"/>
              </a:lnSpc>
              <a:spcAft>
                <a:spcPts val="1000"/>
              </a:spcAft>
            </a:pPr>
            <a:r>
              <a:rPr lang="ar-IQ" sz="2200" b="1" dirty="0">
                <a:solidFill>
                  <a:schemeClr val="accent2">
                    <a:lumMod val="75000"/>
                  </a:schemeClr>
                </a:solidFill>
                <a:latin typeface="Mcs Hadeith 2" pitchFamily="2" charset="0"/>
                <a:cs typeface="Al-Mothnna" pitchFamily="2" charset="-78"/>
              </a:rPr>
              <a:t>الطُّورِ (1) وَكِتَابٍ مَسْطُورٍ (2) فِي رَقٍّ مَنْشُورٍ (3) وَالْبَيْتِ الْمَعْمُورِ (4) وَالسَّقْفِ الْمَرْفُوعِ (5) وَالْبَحْرِ الْمَسْجُورِ (6) إِنَّ عَذَابَ رَبِّكَ لَوَاقِعٌ (7) مَا لَهُ مِنْ دَافِعٍ (8) يَوْمَ تَمُورُ السَّمَاءُ مَوْرًا (9) وَتَسِيرُ الْجِبَالُ سَيْرًا (10) فَوَيْلٌ يَوْمَئِذٍ لِلْمُكَذِّبِينَ (11) الَّذِينَ هُمْ فِي خَوْضٍ يَلْعَبُونَ (12) يَوْمَ يُدَعُّونَ إِلَى نَارِ جَهَنَّمَ دَعًّا (13) هَذِهِ النَّارُ الَّتِي كُنْتُمْ بِهَا تُكَذِّبُونَ (14) أَفَسِحْرٌ هَذَا أَمْ أَنْتُمْ لَا تُبْصِرُونَ (15) اصْلَوْهَا فَاصْبِرُوا أَوْ لَا تَصْبِرُوا سَوَاءٌ عَلَيْكُمْ إِنَّمَا تُجْزَوْنَ مَا كُنْتُمْ تَعْمَلُونَ (16) إِنَّ الْمُتَّقِينَ فِي جَنَّاتٍ وَنَعِيمٍ (17) فَاكِهِينَ بِمَا آتَاهُمْ رَبُّهُمْ </a:t>
            </a:r>
            <a:r>
              <a:rPr lang="ar-IQ" sz="2200" b="1" dirty="0" err="1">
                <a:solidFill>
                  <a:schemeClr val="accent2">
                    <a:lumMod val="75000"/>
                  </a:schemeClr>
                </a:solidFill>
                <a:latin typeface="Mcs Hadeith 2" pitchFamily="2" charset="0"/>
                <a:cs typeface="Al-Mothnna" pitchFamily="2" charset="-78"/>
              </a:rPr>
              <a:t>وَوَقَاهُمْ</a:t>
            </a:r>
            <a:r>
              <a:rPr lang="ar-IQ" sz="2200" b="1" dirty="0">
                <a:solidFill>
                  <a:schemeClr val="accent2">
                    <a:lumMod val="75000"/>
                  </a:schemeClr>
                </a:solidFill>
                <a:latin typeface="Mcs Hadeith 2" pitchFamily="2" charset="0"/>
                <a:cs typeface="Al-Mothnna" pitchFamily="2" charset="-78"/>
              </a:rPr>
              <a:t> رَبُّهُمْ عَذَابَ الْجَحِيمِ (18) كُلُوا وَاشْرَبُوا هَنِيئًا بِمَا كُنْتُمْ تَعْمَلُونَ (19) مُتَّكِئِينَ عَلَى سُرُرٍ مَصْفُوفَةٍ وَزَوَّجْنَاهُمْ بِحُورٍ عِينٍ (20) وَالَّذِينَ آمَنُوا وَاتَّبَعَتْهُمْ ذُرِّيَّتُهُمْ بِإِيمَانٍ أَلْحَقْنَا بِهِمْ ذُرِّيَّتَهُمْ وَمَا أَلَتْنَاهُمْ مِنْ عَمَلِهِمْ مِنْ شَيْءٍ كُلُّ امْرِئٍ بِمَا كَسَبَ رَهِينٌ (21) وَأَمْدَدْنَاهُمْ بِفَاكِهَةٍ وَلَحْمٍ مِمَّا يَشْتَهُونَ (22) يَتَنَازَعُونَ فِيهَا كَأْسًا لَا لَغْوٌ فِيهَا وَلَا تَأْثِيمٌ (23) وَيَطُوفُ عَلَيْهِمْ غِلْمَانٌ لَهُمْ كَأَنَّهُمْ لُؤْلُؤٌ مَكْنُونٌ (24) وَأَقْبَلَ بَعْضُهُمْ عَلَى بَعْضٍ يَتَسَاءَلُونَ (25) قَالُوا إِنَّا كُنَّا قَبْلُ فِي أَهْلِنَا مُشْفِقِينَ (26) فَمَنَّ اللَّهُ عَلَيْنَا </a:t>
            </a:r>
            <a:r>
              <a:rPr lang="ar-IQ" sz="2200" b="1" dirty="0" err="1">
                <a:solidFill>
                  <a:schemeClr val="accent2">
                    <a:lumMod val="75000"/>
                  </a:schemeClr>
                </a:solidFill>
                <a:latin typeface="Mcs Hadeith 2" pitchFamily="2" charset="0"/>
                <a:cs typeface="Al-Mothnna" pitchFamily="2" charset="-78"/>
              </a:rPr>
              <a:t>وَوَقَانَا</a:t>
            </a:r>
            <a:r>
              <a:rPr lang="ar-IQ" sz="2200" b="1" dirty="0">
                <a:solidFill>
                  <a:schemeClr val="accent2">
                    <a:lumMod val="75000"/>
                  </a:schemeClr>
                </a:solidFill>
                <a:latin typeface="Mcs Hadeith 2" pitchFamily="2" charset="0"/>
                <a:cs typeface="Al-Mothnna" pitchFamily="2" charset="-78"/>
              </a:rPr>
              <a:t> عَذَابَ السَّمُومِ (27) إِنَّا كُنَّا مِنْ قَبْلُ نَدْعُوهُ إِنَّهُ هُوَ الْبَرُّ الرَّحِيمُ (28)</a:t>
            </a:r>
            <a:r>
              <a:rPr lang="ar-IQ" sz="2200" dirty="0">
                <a:solidFill>
                  <a:schemeClr val="accent2">
                    <a:lumMod val="75000"/>
                  </a:schemeClr>
                </a:solidFill>
                <a:latin typeface="Mcs Hadeith 2" pitchFamily="2" charset="0"/>
                <a:ea typeface="Calibri" panose="020F0502020204030204" pitchFamily="34" charset="0"/>
                <a:cs typeface="Al-Mothnna" pitchFamily="2" charset="-78"/>
              </a:rPr>
              <a:t>.</a:t>
            </a:r>
            <a:endParaRPr lang="tr-TR" sz="2200" dirty="0">
              <a:solidFill>
                <a:schemeClr val="accent2">
                  <a:lumMod val="75000"/>
                </a:schemeClr>
              </a:solidFill>
              <a:latin typeface="QCF_P020" panose="02000400000000000000" pitchFamily="2" charset="2"/>
              <a:ea typeface="Calibri" panose="020F0502020204030204" pitchFamily="34" charset="0"/>
              <a:cs typeface="Al-Mothnna" pitchFamily="2" charset="-78"/>
            </a:endParaRPr>
          </a:p>
        </p:txBody>
      </p:sp>
    </p:spTree>
    <p:extLst>
      <p:ext uri="{BB962C8B-B14F-4D97-AF65-F5344CB8AC3E}">
        <p14:creationId xmlns:p14="http://schemas.microsoft.com/office/powerpoint/2010/main" val="3673055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a:extLst>
              <a:ext uri="{FF2B5EF4-FFF2-40B4-BE49-F238E27FC236}">
                <a16:creationId xmlns:a16="http://schemas.microsoft.com/office/drawing/2014/main" id="{358B701E-2024-4AF6-B2CF-814C9A3518FB}"/>
              </a:ext>
            </a:extLst>
          </p:cNvPr>
          <p:cNvSpPr/>
          <p:nvPr/>
        </p:nvSpPr>
        <p:spPr>
          <a:xfrm>
            <a:off x="2309149" y="1525401"/>
            <a:ext cx="9572264" cy="5189113"/>
          </a:xfrm>
          <a:prstGeom prst="rect">
            <a:avLst/>
          </a:prstGeom>
        </p:spPr>
        <p:txBody>
          <a:bodyPr wrap="square">
            <a:spAutoFit/>
          </a:bodyPr>
          <a:lstStyle/>
          <a:p>
            <a:pPr marL="457200" indent="-457200" algn="just" rtl="1">
              <a:lnSpc>
                <a:spcPct val="115000"/>
              </a:lnSpc>
              <a:spcAft>
                <a:spcPts val="0"/>
              </a:spcAft>
              <a:buFont typeface="Wingdings" panose="05000000000000000000" pitchFamily="2" charset="2"/>
              <a:buChar char="Ø"/>
            </a:pPr>
            <a:r>
              <a:rPr lang="ar-IQ" sz="3200" b="1" dirty="0">
                <a:solidFill>
                  <a:schemeClr val="accent2">
                    <a:lumMod val="50000"/>
                  </a:schemeClr>
                </a:solidFill>
                <a:latin typeface="Simplified Arabic" panose="02020603050405020304" pitchFamily="18" charset="-78"/>
                <a:ea typeface="Calibri" panose="020F0502020204030204" pitchFamily="34" charset="0"/>
                <a:cs typeface="Simplified Arabic" panose="02020603050405020304" pitchFamily="18" charset="-78"/>
              </a:rPr>
              <a:t>{رَقٍّ} الرَّق بالفتح والكسر جلد رقيق يكتب فيه وقال أو عبيدة: الرقُّ الورق وفي الصحاح: الرقُّ بالفتح ما يكتب فيه وهو جلد رقيب</a:t>
            </a:r>
            <a:endParaRPr lang="ar-SA" sz="3200" b="1" dirty="0">
              <a:solidFill>
                <a:schemeClr val="accent2">
                  <a:lumMod val="50000"/>
                </a:schemeClr>
              </a:solidFill>
              <a:latin typeface="Simplified Arabic" panose="02020603050405020304" pitchFamily="18" charset="-78"/>
              <a:ea typeface="Calibri" panose="020F0502020204030204" pitchFamily="34" charset="0"/>
              <a:cs typeface="Simplified Arabic" panose="02020603050405020304" pitchFamily="18" charset="-78"/>
            </a:endParaRPr>
          </a:p>
          <a:p>
            <a:pPr marL="457200" indent="-457200" algn="just" rtl="1">
              <a:lnSpc>
                <a:spcPct val="115000"/>
              </a:lnSpc>
              <a:spcAft>
                <a:spcPts val="0"/>
              </a:spcAft>
              <a:buFont typeface="Wingdings" panose="05000000000000000000" pitchFamily="2" charset="2"/>
              <a:buChar char="Ø"/>
            </a:pPr>
            <a:r>
              <a:rPr lang="ar-IQ" sz="3200" b="1" dirty="0">
                <a:solidFill>
                  <a:schemeClr val="accent2">
                    <a:lumMod val="50000"/>
                  </a:schemeClr>
                </a:solidFill>
                <a:latin typeface="Simplified Arabic" panose="02020603050405020304" pitchFamily="18" charset="-78"/>
                <a:ea typeface="Calibri" panose="020F0502020204030204" pitchFamily="34" charset="0"/>
                <a:cs typeface="Simplified Arabic" panose="02020603050405020304" pitchFamily="18" charset="-78"/>
              </a:rPr>
              <a:t>{المسجور} الموقد ناراً يقال: سجرت النار أي أوقدتها</a:t>
            </a:r>
            <a:endParaRPr lang="ar-SA" sz="3200" b="1" dirty="0">
              <a:solidFill>
                <a:schemeClr val="accent2">
                  <a:lumMod val="50000"/>
                </a:schemeClr>
              </a:solidFill>
              <a:latin typeface="Simplified Arabic" panose="02020603050405020304" pitchFamily="18" charset="-78"/>
              <a:ea typeface="Calibri" panose="020F0502020204030204" pitchFamily="34" charset="0"/>
              <a:cs typeface="Simplified Arabic" panose="02020603050405020304" pitchFamily="18" charset="-78"/>
            </a:endParaRPr>
          </a:p>
          <a:p>
            <a:pPr marL="457200" indent="-457200" algn="just" rtl="1">
              <a:lnSpc>
                <a:spcPct val="115000"/>
              </a:lnSpc>
              <a:spcAft>
                <a:spcPts val="0"/>
              </a:spcAft>
              <a:buFont typeface="Wingdings" panose="05000000000000000000" pitchFamily="2" charset="2"/>
              <a:buChar char="Ø"/>
            </a:pPr>
            <a:r>
              <a:rPr lang="ar-IQ" sz="3200" b="1" dirty="0">
                <a:solidFill>
                  <a:schemeClr val="accent2">
                    <a:lumMod val="50000"/>
                  </a:schemeClr>
                </a:solidFill>
                <a:latin typeface="Simplified Arabic" panose="02020603050405020304" pitchFamily="18" charset="-78"/>
                <a:ea typeface="Calibri" panose="020F0502020204030204" pitchFamily="34" charset="0"/>
                <a:cs typeface="Simplified Arabic" panose="02020603050405020304" pitchFamily="18" charset="-78"/>
              </a:rPr>
              <a:t>{تَمُورُ} مار الشيء يمور موراً إذ تحرك واضطرب، وجاء وذهب، قال جرير:</a:t>
            </a:r>
            <a:r>
              <a:rPr lang="ar-SA" sz="3200" dirty="0">
                <a:solidFill>
                  <a:schemeClr val="accent2">
                    <a:lumMod val="50000"/>
                  </a:schemeClr>
                </a:solidFill>
                <a:latin typeface="Simplified Arabic" panose="02020603050405020304" pitchFamily="18" charset="-78"/>
                <a:ea typeface="Calibri" panose="020F0502020204030204" pitchFamily="34" charset="0"/>
                <a:cs typeface="Simplified Arabic" panose="02020603050405020304" pitchFamily="18" charset="-78"/>
              </a:rPr>
              <a:t> </a:t>
            </a:r>
            <a:r>
              <a:rPr lang="ar-IQ" sz="3200" b="1" dirty="0">
                <a:solidFill>
                  <a:schemeClr val="accent2">
                    <a:lumMod val="50000"/>
                  </a:schemeClr>
                </a:solidFill>
                <a:latin typeface="Simplified Arabic" panose="02020603050405020304" pitchFamily="18" charset="-78"/>
                <a:ea typeface="Calibri" panose="020F0502020204030204" pitchFamily="34" charset="0"/>
                <a:cs typeface="Simplified Arabic" panose="02020603050405020304" pitchFamily="18" charset="-78"/>
              </a:rPr>
              <a:t>وما زالت القتلى تمور دماؤها ... بدجلة حتى ماء دجلة أشكل</a:t>
            </a:r>
            <a:endParaRPr lang="ar-SA" sz="3200" dirty="0">
              <a:solidFill>
                <a:schemeClr val="accent2">
                  <a:lumMod val="50000"/>
                </a:schemeClr>
              </a:solidFill>
              <a:latin typeface="Simplified Arabic" panose="02020603050405020304" pitchFamily="18" charset="-78"/>
              <a:ea typeface="Calibri" panose="020F0502020204030204" pitchFamily="34" charset="0"/>
              <a:cs typeface="Simplified Arabic" panose="02020603050405020304" pitchFamily="18" charset="-78"/>
            </a:endParaRPr>
          </a:p>
          <a:p>
            <a:pPr marL="457200" indent="-457200" algn="just" rtl="1">
              <a:lnSpc>
                <a:spcPct val="115000"/>
              </a:lnSpc>
              <a:spcAft>
                <a:spcPts val="0"/>
              </a:spcAft>
              <a:buFont typeface="Wingdings" panose="05000000000000000000" pitchFamily="2" charset="2"/>
              <a:buChar char="Ø"/>
            </a:pPr>
            <a:r>
              <a:rPr lang="ar-IQ" sz="3200" b="1" dirty="0">
                <a:solidFill>
                  <a:schemeClr val="accent2">
                    <a:lumMod val="50000"/>
                  </a:schemeClr>
                </a:solidFill>
                <a:latin typeface="Simplified Arabic" panose="02020603050405020304" pitchFamily="18" charset="-78"/>
                <a:ea typeface="Calibri" panose="020F0502020204030204" pitchFamily="34" charset="0"/>
                <a:cs typeface="Simplified Arabic" panose="02020603050405020304" pitchFamily="18" charset="-78"/>
              </a:rPr>
              <a:t>{يُدَعُّونَ} يدفعون بشدة عنف، والدَّع: الدفع بشدة وإهانة</a:t>
            </a:r>
            <a:endParaRPr lang="ar-SA" sz="3200" b="1" dirty="0">
              <a:solidFill>
                <a:schemeClr val="accent2">
                  <a:lumMod val="50000"/>
                </a:schemeClr>
              </a:solidFill>
              <a:latin typeface="Simplified Arabic" panose="02020603050405020304" pitchFamily="18" charset="-78"/>
              <a:ea typeface="Calibri" panose="020F0502020204030204" pitchFamily="34" charset="0"/>
              <a:cs typeface="Simplified Arabic" panose="02020603050405020304" pitchFamily="18" charset="-78"/>
            </a:endParaRPr>
          </a:p>
          <a:p>
            <a:pPr marL="457200" indent="-457200" algn="just" rtl="1">
              <a:lnSpc>
                <a:spcPct val="115000"/>
              </a:lnSpc>
              <a:spcAft>
                <a:spcPts val="0"/>
              </a:spcAft>
              <a:buFont typeface="Wingdings" panose="05000000000000000000" pitchFamily="2" charset="2"/>
              <a:buChar char="Ø"/>
            </a:pPr>
            <a:r>
              <a:rPr lang="ar-IQ" sz="3200" b="1" dirty="0">
                <a:solidFill>
                  <a:schemeClr val="accent2">
                    <a:lumMod val="50000"/>
                  </a:schemeClr>
                </a:solidFill>
                <a:latin typeface="Simplified Arabic" panose="02020603050405020304" pitchFamily="18" charset="-78"/>
                <a:ea typeface="Calibri" panose="020F0502020204030204" pitchFamily="34" charset="0"/>
                <a:cs typeface="Simplified Arabic" panose="02020603050405020304" pitchFamily="18" charset="-78"/>
              </a:rPr>
              <a:t>{أَلَتْنَاهُمْ} أنقصناهم </a:t>
            </a:r>
            <a:endParaRPr lang="ar-SA" sz="3200" b="1" dirty="0">
              <a:solidFill>
                <a:schemeClr val="accent2">
                  <a:lumMod val="50000"/>
                </a:schemeClr>
              </a:solidFill>
              <a:latin typeface="Simplified Arabic" panose="02020603050405020304" pitchFamily="18" charset="-78"/>
              <a:ea typeface="Calibri" panose="020F0502020204030204" pitchFamily="34" charset="0"/>
              <a:cs typeface="Simplified Arabic" panose="02020603050405020304" pitchFamily="18" charset="-78"/>
            </a:endParaRPr>
          </a:p>
          <a:p>
            <a:pPr marL="457200" indent="-457200" algn="just" rtl="1">
              <a:lnSpc>
                <a:spcPct val="115000"/>
              </a:lnSpc>
              <a:spcAft>
                <a:spcPts val="0"/>
              </a:spcAft>
              <a:buFont typeface="Wingdings" panose="05000000000000000000" pitchFamily="2" charset="2"/>
              <a:buChar char="Ø"/>
            </a:pPr>
            <a:r>
              <a:rPr lang="ar-IQ" sz="3200" b="1" dirty="0">
                <a:solidFill>
                  <a:schemeClr val="accent2">
                    <a:lumMod val="50000"/>
                  </a:schemeClr>
                </a:solidFill>
                <a:latin typeface="Simplified Arabic" panose="02020603050405020304" pitchFamily="18" charset="-78"/>
                <a:ea typeface="Calibri" panose="020F0502020204030204" pitchFamily="34" charset="0"/>
                <a:cs typeface="Simplified Arabic" panose="02020603050405020304" pitchFamily="18" charset="-78"/>
              </a:rPr>
              <a:t>{رَهَينٌ} محبوس </a:t>
            </a:r>
            <a:endParaRPr lang="ar-SA" sz="3200" b="1" dirty="0">
              <a:solidFill>
                <a:schemeClr val="accent2">
                  <a:lumMod val="50000"/>
                </a:schemeClr>
              </a:solidFill>
              <a:latin typeface="Simplified Arabic" panose="02020603050405020304" pitchFamily="18" charset="-78"/>
              <a:ea typeface="Calibri" panose="020F0502020204030204" pitchFamily="34" charset="0"/>
              <a:cs typeface="Simplified Arabic" panose="02020603050405020304" pitchFamily="18" charset="-78"/>
            </a:endParaRPr>
          </a:p>
          <a:p>
            <a:pPr marL="457200" indent="-457200" algn="just" rtl="1">
              <a:lnSpc>
                <a:spcPct val="115000"/>
              </a:lnSpc>
              <a:spcAft>
                <a:spcPts val="0"/>
              </a:spcAft>
              <a:buFont typeface="Wingdings" panose="05000000000000000000" pitchFamily="2" charset="2"/>
              <a:buChar char="Ø"/>
            </a:pPr>
            <a:r>
              <a:rPr lang="ar-IQ" sz="3200" b="1" dirty="0">
                <a:solidFill>
                  <a:schemeClr val="accent2">
                    <a:lumMod val="50000"/>
                  </a:schemeClr>
                </a:solidFill>
                <a:latin typeface="Simplified Arabic" panose="02020603050405020304" pitchFamily="18" charset="-78"/>
                <a:ea typeface="Calibri" panose="020F0502020204030204" pitchFamily="34" charset="0"/>
                <a:cs typeface="Simplified Arabic" panose="02020603050405020304" pitchFamily="18" charset="-78"/>
              </a:rPr>
              <a:t>{السموم} لريح الحارة النافذة في المسا</a:t>
            </a:r>
            <a:r>
              <a:rPr lang="ar-SA" sz="3200" b="1" dirty="0">
                <a:solidFill>
                  <a:schemeClr val="accent2">
                    <a:lumMod val="50000"/>
                  </a:schemeClr>
                </a:solidFill>
                <a:latin typeface="Simplified Arabic" panose="02020603050405020304" pitchFamily="18" charset="-78"/>
                <a:ea typeface="Calibri" panose="020F0502020204030204" pitchFamily="34" charset="0"/>
                <a:cs typeface="Simplified Arabic" panose="02020603050405020304" pitchFamily="18" charset="-78"/>
              </a:rPr>
              <a:t>م</a:t>
            </a:r>
            <a:endParaRPr lang="tr-TR" sz="3200" dirty="0">
              <a:solidFill>
                <a:schemeClr val="accent2">
                  <a:lumMod val="50000"/>
                </a:schemeClr>
              </a:solidFill>
              <a:latin typeface="Simplified Arabic" panose="02020603050405020304" pitchFamily="18" charset="-78"/>
              <a:cs typeface="Simplified Arabic" panose="02020603050405020304" pitchFamily="18" charset="-78"/>
            </a:endParaRPr>
          </a:p>
        </p:txBody>
      </p:sp>
      <p:sp>
        <p:nvSpPr>
          <p:cNvPr id="2" name="مستطيل 1">
            <a:extLst>
              <a:ext uri="{FF2B5EF4-FFF2-40B4-BE49-F238E27FC236}">
                <a16:creationId xmlns:a16="http://schemas.microsoft.com/office/drawing/2014/main" id="{5E402D90-C523-44E6-A123-6ADF3E15FA65}"/>
              </a:ext>
            </a:extLst>
          </p:cNvPr>
          <p:cNvSpPr/>
          <p:nvPr/>
        </p:nvSpPr>
        <p:spPr>
          <a:xfrm>
            <a:off x="4132132" y="444054"/>
            <a:ext cx="5027338" cy="923330"/>
          </a:xfrm>
          <a:prstGeom prst="rect">
            <a:avLst/>
          </a:prstGeom>
          <a:noFill/>
        </p:spPr>
        <p:txBody>
          <a:bodyPr wrap="none" lIns="91440" tIns="45720" rIns="91440" bIns="45720">
            <a:spAutoFit/>
          </a:bodyPr>
          <a:lstStyle/>
          <a:p>
            <a:pPr algn="ctr"/>
            <a:r>
              <a:rPr lang="ar-IQ"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implified Arabic" panose="02020603050405020304" pitchFamily="18" charset="-78"/>
                <a:ea typeface="Calibri" panose="020F0502020204030204" pitchFamily="34" charset="0"/>
                <a:cs typeface="Simplified Arabic" panose="02020603050405020304" pitchFamily="18" charset="-78"/>
              </a:rPr>
              <a:t>اللغَة</a:t>
            </a:r>
            <a:r>
              <a:rPr lang="ar-SA"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implified Arabic" panose="02020603050405020304" pitchFamily="18" charset="-78"/>
                <a:ea typeface="Calibri" panose="020F0502020204030204" pitchFamily="34" charset="0"/>
                <a:cs typeface="Simplified Arabic" panose="02020603050405020304" pitchFamily="18" charset="-78"/>
              </a:rPr>
              <a:t> ومعاني الكلمات</a:t>
            </a:r>
            <a:r>
              <a:rPr lang="ar-IQ"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Simplified Arabic" panose="02020603050405020304" pitchFamily="18" charset="-78"/>
                <a:ea typeface="Calibri" panose="020F0502020204030204" pitchFamily="34" charset="0"/>
                <a:cs typeface="Simplified Arabic" panose="02020603050405020304" pitchFamily="18" charset="-78"/>
              </a:rPr>
              <a:t> </a:t>
            </a:r>
            <a:endParaRPr lang="tr-TR"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3972761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4F8FD5F8-A3DD-494F-9487-9105DD9524EF}"/>
              </a:ext>
            </a:extLst>
          </p:cNvPr>
          <p:cNvSpPr/>
          <p:nvPr/>
        </p:nvSpPr>
        <p:spPr>
          <a:xfrm>
            <a:off x="2355447" y="952313"/>
            <a:ext cx="9836553" cy="5632311"/>
          </a:xfrm>
          <a:prstGeom prst="rect">
            <a:avLst/>
          </a:prstGeom>
        </p:spPr>
        <p:txBody>
          <a:bodyPr wrap="square">
            <a:spAutoFit/>
          </a:bodyPr>
          <a:lstStyle/>
          <a:p>
            <a:pPr marL="342900" indent="-342900" algn="just" rtl="1">
              <a:buFont typeface="Wingdings" panose="05000000000000000000" pitchFamily="2" charset="2"/>
              <a:buChar char="Ø"/>
            </a:pPr>
            <a:r>
              <a:rPr lang="ar-IQ" sz="2400" b="1" dirty="0">
                <a:solidFill>
                  <a:schemeClr val="accent2">
                    <a:lumMod val="50000"/>
                  </a:schemeClr>
                </a:solidFill>
                <a:ea typeface="Calibri" panose="020F0502020204030204" pitchFamily="34" charset="0"/>
                <a:cs typeface="Traditional Arabic" panose="02020603050405020304" pitchFamily="18" charset="-78"/>
              </a:rPr>
              <a:t>{والطور وَكِتَابٍ مَّسْطُورٍ} أقسم تعالى بجل الطور الذي كلَّم الله عليه وسمى، وأقسم بالكتاب الذي أنزله على خاتم رسله وهو القرآن العظيم المكتوب</a:t>
            </a:r>
            <a:endParaRPr lang="tr-TR" sz="2400" b="1" dirty="0">
              <a:solidFill>
                <a:schemeClr val="accent2">
                  <a:lumMod val="50000"/>
                </a:schemeClr>
              </a:solidFill>
              <a:ea typeface="Calibri" panose="020F0502020204030204" pitchFamily="34" charset="0"/>
              <a:cs typeface="Traditional Arabic" panose="02020603050405020304" pitchFamily="18" charset="-78"/>
            </a:endParaRPr>
          </a:p>
          <a:p>
            <a:pPr marL="342900" indent="-342900" algn="just" rtl="1">
              <a:buFont typeface="Wingdings" panose="05000000000000000000" pitchFamily="2" charset="2"/>
              <a:buChar char="Ø"/>
            </a:pPr>
            <a:r>
              <a:rPr lang="ar-IQ" sz="2400" b="1" dirty="0">
                <a:solidFill>
                  <a:schemeClr val="accent2">
                    <a:lumMod val="50000"/>
                  </a:schemeClr>
                </a:solidFill>
                <a:ea typeface="Calibri" panose="020F0502020204030204" pitchFamily="34" charset="0"/>
                <a:cs typeface="Traditional Arabic" panose="02020603050405020304" pitchFamily="18" charset="-78"/>
              </a:rPr>
              <a:t> {فِي رَقٍّ} أي في أديمٍ من الجلد الرقيق </a:t>
            </a:r>
            <a:endParaRPr lang="tr-TR" sz="2400" b="1" dirty="0">
              <a:ln w="22225">
                <a:solidFill>
                  <a:schemeClr val="accent2"/>
                </a:solidFill>
                <a:prstDash val="solid"/>
              </a:ln>
              <a:solidFill>
                <a:schemeClr val="accent2">
                  <a:lumMod val="50000"/>
                </a:schemeClr>
              </a:solidFill>
            </a:endParaRPr>
          </a:p>
          <a:p>
            <a:pPr marL="342900" indent="-342900" algn="just" rtl="1">
              <a:buFont typeface="Wingdings" panose="05000000000000000000" pitchFamily="2" charset="2"/>
              <a:buChar char="Ø"/>
            </a:pPr>
            <a:r>
              <a:rPr lang="ar-IQ" sz="2400" b="1" dirty="0">
                <a:solidFill>
                  <a:schemeClr val="accent2">
                    <a:lumMod val="50000"/>
                  </a:schemeClr>
                </a:solidFill>
                <a:ea typeface="Calibri" panose="020F0502020204030204" pitchFamily="34" charset="0"/>
                <a:cs typeface="Traditional Arabic" panose="02020603050405020304" pitchFamily="18" charset="-78"/>
              </a:rPr>
              <a:t>{مَّنْشُورٍ} أي مبسوط غير مطوي وغير مختوم عليه قال القرطبي: أقسم الله تعالى بالكتاب المسطور أي المكتوب وهو القرآن يقرأه المؤمنون من المصاحف، ويقرأه الملائكة من اللوح المحفوظ، وقيل يعني بالكتاب سائر الكتب المنزلة على الأنبياء لأن كل كتاب في رقٍّ ينشره أهله لقراءته، والرقُّ ما رٌقّق من الجلد ليكتب فيه </a:t>
            </a:r>
            <a:endParaRPr lang="tr-TR" sz="2400" b="1" dirty="0">
              <a:solidFill>
                <a:schemeClr val="accent2">
                  <a:lumMod val="50000"/>
                </a:schemeClr>
              </a:solidFill>
              <a:ea typeface="Calibri" panose="020F0502020204030204" pitchFamily="34" charset="0"/>
              <a:cs typeface="Traditional Arabic" panose="02020603050405020304" pitchFamily="18" charset="-78"/>
            </a:endParaRPr>
          </a:p>
          <a:p>
            <a:pPr marL="342900" indent="-342900" algn="just" rtl="1">
              <a:buFont typeface="Wingdings" panose="05000000000000000000" pitchFamily="2" charset="2"/>
              <a:buChar char="Ø"/>
            </a:pPr>
            <a:r>
              <a:rPr lang="ar-IQ" sz="2400" b="1" dirty="0">
                <a:solidFill>
                  <a:schemeClr val="accent2">
                    <a:lumMod val="50000"/>
                  </a:schemeClr>
                </a:solidFill>
                <a:ea typeface="Calibri" panose="020F0502020204030204" pitchFamily="34" charset="0"/>
                <a:cs typeface="Traditional Arabic" panose="02020603050405020304" pitchFamily="18" charset="-78"/>
              </a:rPr>
              <a:t>{والبيت المعمور} أي وأُقسم بالبيت المعمور الذي تطوف به الملائكة الأبرار، وهو لأهل السماء كالكعبة المشرفة لأهل الأرض، وفي حديث الإِسراء «ثم رفع إِليَّ البيت المعمور، فقلت يا جبريل ما هذا؟ قال: هذا البيت المعمور، يدخله كلَّ يوم سبعون ألف ملك، إِذا خرجوا منه لم يعودوا إليه آخر ما عليهم» وقال ابن عباس: هو بيت في السماء السابعة حيال الكعبة أي مقابلها وحذاءها تعمره الملائكة، يصلي فيه كل يوم سبعون ألفاً من الملائكة ثم لا يعودون إليه </a:t>
            </a:r>
            <a:endParaRPr lang="tr-TR" sz="2400" b="1" dirty="0">
              <a:solidFill>
                <a:schemeClr val="accent2">
                  <a:lumMod val="50000"/>
                </a:schemeClr>
              </a:solidFill>
              <a:ea typeface="Calibri" panose="020F0502020204030204" pitchFamily="34" charset="0"/>
              <a:cs typeface="Traditional Arabic" panose="02020603050405020304" pitchFamily="18" charset="-78"/>
            </a:endParaRPr>
          </a:p>
          <a:p>
            <a:pPr marL="342900" indent="-342900" algn="just" rtl="1">
              <a:buFont typeface="Wingdings" panose="05000000000000000000" pitchFamily="2" charset="2"/>
              <a:buChar char="Ø"/>
            </a:pPr>
            <a:r>
              <a:rPr lang="ar-IQ" sz="2400" b="1" dirty="0">
                <a:solidFill>
                  <a:schemeClr val="accent2">
                    <a:lumMod val="50000"/>
                  </a:schemeClr>
                </a:solidFill>
                <a:ea typeface="Calibri" panose="020F0502020204030204" pitchFamily="34" charset="0"/>
                <a:cs typeface="Traditional Arabic" panose="02020603050405020304" pitchFamily="18" charset="-78"/>
              </a:rPr>
              <a:t>{والسقف المرفوع} أي والسماء العالية المرتفعة، الواقفة بقدرة الله بلا عمد، سمَّى السماء سقفاً لأنها للأرض كالسقف للبيت ودليله {وَجَعَلْنَا </a:t>
            </a:r>
            <a:r>
              <a:rPr lang="ar-IQ" sz="2400" b="1" dirty="0" err="1">
                <a:solidFill>
                  <a:schemeClr val="accent2">
                    <a:lumMod val="50000"/>
                  </a:schemeClr>
                </a:solidFill>
                <a:ea typeface="Calibri" panose="020F0502020204030204" pitchFamily="34" charset="0"/>
                <a:cs typeface="Traditional Arabic" panose="02020603050405020304" pitchFamily="18" charset="-78"/>
              </a:rPr>
              <a:t>السمآء</a:t>
            </a:r>
            <a:r>
              <a:rPr lang="ar-IQ" sz="2400" b="1" dirty="0">
                <a:solidFill>
                  <a:schemeClr val="accent2">
                    <a:lumMod val="50000"/>
                  </a:schemeClr>
                </a:solidFill>
                <a:ea typeface="Calibri" panose="020F0502020204030204" pitchFamily="34" charset="0"/>
                <a:cs typeface="Traditional Arabic" panose="02020603050405020304" pitchFamily="18" charset="-78"/>
              </a:rPr>
              <a:t> سَقْفاً مَّحْفُوظاً} [الأنبياء: 32] وقال ابن عباس: هو العرش وهو صف الجنة </a:t>
            </a:r>
            <a:endParaRPr lang="tr-TR" sz="2400" b="1" dirty="0">
              <a:solidFill>
                <a:schemeClr val="accent2">
                  <a:lumMod val="50000"/>
                </a:schemeClr>
              </a:solidFill>
              <a:ea typeface="Calibri" panose="020F0502020204030204" pitchFamily="34" charset="0"/>
              <a:cs typeface="Traditional Arabic" panose="02020603050405020304" pitchFamily="18" charset="-78"/>
            </a:endParaRPr>
          </a:p>
          <a:p>
            <a:pPr marL="342900" indent="-342900" algn="just" rtl="1">
              <a:buFont typeface="Wingdings" panose="05000000000000000000" pitchFamily="2" charset="2"/>
              <a:buChar char="Ø"/>
            </a:pPr>
            <a:r>
              <a:rPr lang="ar-IQ" sz="2400" b="1" dirty="0">
                <a:solidFill>
                  <a:schemeClr val="accent2">
                    <a:lumMod val="50000"/>
                  </a:schemeClr>
                </a:solidFill>
                <a:ea typeface="Calibri" panose="020F0502020204030204" pitchFamily="34" charset="0"/>
                <a:cs typeface="Traditional Arabic" panose="02020603050405020304" pitchFamily="18" charset="-78"/>
              </a:rPr>
              <a:t>{والبحر المسجور} أي والبحر المسجور الموقد ناراً يوم </a:t>
            </a:r>
            <a:r>
              <a:rPr lang="ar-IQ" sz="2400" b="1" dirty="0" err="1">
                <a:solidFill>
                  <a:schemeClr val="accent2">
                    <a:lumMod val="50000"/>
                  </a:schemeClr>
                </a:solidFill>
                <a:ea typeface="Calibri" panose="020F0502020204030204" pitchFamily="34" charset="0"/>
                <a:cs typeface="Traditional Arabic" panose="02020603050405020304" pitchFamily="18" charset="-78"/>
              </a:rPr>
              <a:t>القايمة</a:t>
            </a:r>
            <a:r>
              <a:rPr lang="ar-IQ" sz="2400" b="1" dirty="0">
                <a:solidFill>
                  <a:schemeClr val="accent2">
                    <a:lumMod val="50000"/>
                  </a:schemeClr>
                </a:solidFill>
                <a:ea typeface="Calibri" panose="020F0502020204030204" pitchFamily="34" charset="0"/>
                <a:cs typeface="Traditional Arabic" panose="02020603050405020304" pitchFamily="18" charset="-78"/>
              </a:rPr>
              <a:t> كقوله </a:t>
            </a:r>
            <a:endParaRPr lang="tr-TR" sz="2400" b="1" dirty="0">
              <a:solidFill>
                <a:schemeClr val="accent2">
                  <a:lumMod val="50000"/>
                </a:schemeClr>
              </a:solidFill>
              <a:ea typeface="Calibri" panose="020F0502020204030204" pitchFamily="34" charset="0"/>
              <a:cs typeface="Traditional Arabic" panose="02020603050405020304" pitchFamily="18" charset="-78"/>
            </a:endParaRPr>
          </a:p>
          <a:p>
            <a:pPr marL="342900" indent="-342900" algn="just" rtl="1">
              <a:buFont typeface="Wingdings" panose="05000000000000000000" pitchFamily="2" charset="2"/>
              <a:buChar char="Ø"/>
            </a:pPr>
            <a:r>
              <a:rPr lang="ar-IQ" sz="2400" b="1" dirty="0">
                <a:solidFill>
                  <a:schemeClr val="accent2">
                    <a:lumMod val="50000"/>
                  </a:schemeClr>
                </a:solidFill>
                <a:ea typeface="Calibri" panose="020F0502020204030204" pitchFamily="34" charset="0"/>
                <a:cs typeface="Traditional Arabic" panose="02020603050405020304" pitchFamily="18" charset="-78"/>
              </a:rPr>
              <a:t>{وَإِذَا البحار سُجِّرَتْ} [التكوير: 6] أي أضرمت حتى تصير ناراً ملتهبة تتأجج تحيط بأهل الموقف </a:t>
            </a:r>
            <a:endParaRPr lang="tr-TR" sz="2400" dirty="0">
              <a:solidFill>
                <a:schemeClr val="accent2">
                  <a:lumMod val="50000"/>
                </a:schemeClr>
              </a:solidFill>
            </a:endParaRPr>
          </a:p>
        </p:txBody>
      </p:sp>
      <p:sp>
        <p:nvSpPr>
          <p:cNvPr id="5" name="مستطيل 4">
            <a:extLst>
              <a:ext uri="{FF2B5EF4-FFF2-40B4-BE49-F238E27FC236}">
                <a16:creationId xmlns:a16="http://schemas.microsoft.com/office/drawing/2014/main" id="{AC72AC3F-EEFD-436E-95A8-0AD87839EDE6}"/>
              </a:ext>
            </a:extLst>
          </p:cNvPr>
          <p:cNvSpPr/>
          <p:nvPr/>
        </p:nvSpPr>
        <p:spPr>
          <a:xfrm>
            <a:off x="6354502" y="139406"/>
            <a:ext cx="1417898" cy="707886"/>
          </a:xfrm>
          <a:prstGeom prst="rect">
            <a:avLst/>
          </a:prstGeom>
        </p:spPr>
        <p:txBody>
          <a:bodyPr wrap="square">
            <a:spAutoFit/>
          </a:bodyPr>
          <a:lstStyle/>
          <a:p>
            <a:r>
              <a:rPr lang="ar-IQ" sz="4000" b="1" dirty="0">
                <a:ln w="22225">
                  <a:solidFill>
                    <a:schemeClr val="accent2"/>
                  </a:solidFill>
                  <a:prstDash val="solid"/>
                </a:ln>
                <a:solidFill>
                  <a:schemeClr val="accent2">
                    <a:lumMod val="40000"/>
                    <a:lumOff val="60000"/>
                  </a:schemeClr>
                </a:solidFill>
                <a:ea typeface="Calibri" panose="020F0502020204030204" pitchFamily="34" charset="0"/>
                <a:cs typeface="Traditional Arabic" panose="02020603050405020304" pitchFamily="18" charset="-78"/>
              </a:rPr>
              <a:t>التفسِير</a:t>
            </a:r>
            <a:endParaRPr lang="tr-TR" sz="4000" dirty="0"/>
          </a:p>
        </p:txBody>
      </p:sp>
    </p:spTree>
    <p:extLst>
      <p:ext uri="{BB962C8B-B14F-4D97-AF65-F5344CB8AC3E}">
        <p14:creationId xmlns:p14="http://schemas.microsoft.com/office/powerpoint/2010/main" val="2735288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4F8FD5F8-A3DD-494F-9487-9105DD9524EF}"/>
              </a:ext>
            </a:extLst>
          </p:cNvPr>
          <p:cNvSpPr/>
          <p:nvPr/>
        </p:nvSpPr>
        <p:spPr>
          <a:xfrm>
            <a:off x="1979271" y="952313"/>
            <a:ext cx="9992770" cy="5355312"/>
          </a:xfrm>
          <a:prstGeom prst="rect">
            <a:avLst/>
          </a:prstGeom>
        </p:spPr>
        <p:txBody>
          <a:bodyPr wrap="square">
            <a:spAutoFit/>
          </a:bodyPr>
          <a:lstStyle/>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{إِنَّ عَذَابَ رَبِّكَ لَوَاقِعٌ} هذا جواب القسم أي إن عذاب الله لنازل </a:t>
            </a:r>
            <a:r>
              <a:rPr lang="ar-IQ" b="1" dirty="0" err="1">
                <a:solidFill>
                  <a:schemeClr val="accent2">
                    <a:lumMod val="50000"/>
                  </a:schemeClr>
                </a:solidFill>
                <a:cs typeface="Traditional Arabic" panose="02020603050405020304" pitchFamily="18" charset="-78"/>
              </a:rPr>
              <a:t>بالكفارين</a:t>
            </a:r>
            <a:r>
              <a:rPr lang="ar-IQ" b="1" dirty="0">
                <a:solidFill>
                  <a:schemeClr val="accent2">
                    <a:lumMod val="50000"/>
                  </a:schemeClr>
                </a:solidFill>
                <a:cs typeface="Traditional Arabic" panose="02020603050405020304" pitchFamily="18" charset="-78"/>
              </a:rPr>
              <a:t> لا محالة قال ابن الجوزي: أقسم تعالى بهذه الأشياء الخمسة للتنبيه على ما فيها من عظيم قدرته على أن عذاب المشركين حق </a:t>
            </a:r>
            <a:endParaRPr lang="ar-SA"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{مَّا لَهُ مِن دَافِعٍ} أي ليس له دافع يدفعه عنهم قال أبو حيان: والواو الأولى للقسم وما بعدها للعطف، والجملة المقسم عليها هي {إِنَّ عَذَابَ رَبِّكَ لَوَاقِعٌ} وفي فإضافته إِلى الرب وإِضافته لكاف الخطاب أمانٌ له صَلَّى اللَّهُ عَلَيْهِ وَسَلَّم َ وأن العذاب واقع بمن كذبه، ولفظ واقع أشد من كائن، كأنه مهيأ في مكان مرتفع فيقع على من حلَّ به </a:t>
            </a:r>
            <a:endParaRPr lang="ar-SA"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{يَوْمَ تَمُورُ </a:t>
            </a:r>
            <a:r>
              <a:rPr lang="ar-IQ" b="1" dirty="0" err="1">
                <a:solidFill>
                  <a:schemeClr val="accent2">
                    <a:lumMod val="50000"/>
                  </a:schemeClr>
                </a:solidFill>
                <a:cs typeface="Traditional Arabic" panose="02020603050405020304" pitchFamily="18" charset="-78"/>
              </a:rPr>
              <a:t>السمآء</a:t>
            </a:r>
            <a:r>
              <a:rPr lang="ar-IQ" b="1" dirty="0">
                <a:solidFill>
                  <a:schemeClr val="accent2">
                    <a:lumMod val="50000"/>
                  </a:schemeClr>
                </a:solidFill>
                <a:cs typeface="Traditional Arabic" panose="02020603050405020304" pitchFamily="18" charset="-78"/>
              </a:rPr>
              <a:t> مَوْراً} أي تتحرك السماء وتضطرب اضطراباً شديداً من هول ذلك اليوم </a:t>
            </a:r>
            <a:endParaRPr lang="ar-SA"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{وَتَسِيرُ الجبال سَيْراً} أي تنسف نسفاً عن وجه الأرض فتكون هباءً منثوراً كقوله{وَيَسْأَلُونَكَ عَنِ الجبال فَقُلْ يَنسِفُهَا رَبِّي نَسْفاً} [طه: 105] قال الخازن: والحكمة في مور السماء وسير الجبال، الإِنذارُ والإِعلام بأن لا رجوع ولا عود إلى الدنيا، وذلك لأن الأرض والسماء وما بينهما من الجبال والبحار وغير ذلك إنما خلقت لعمارة الدنيا وانتفاع بني </a:t>
            </a:r>
            <a:r>
              <a:rPr lang="ar-IQ" b="1" dirty="0" err="1">
                <a:solidFill>
                  <a:schemeClr val="accent2">
                    <a:lumMod val="50000"/>
                  </a:schemeClr>
                </a:solidFill>
                <a:cs typeface="Traditional Arabic" panose="02020603050405020304" pitchFamily="18" charset="-78"/>
              </a:rPr>
              <a:t>آدمم</a:t>
            </a:r>
            <a:r>
              <a:rPr lang="ar-IQ" b="1" dirty="0">
                <a:solidFill>
                  <a:schemeClr val="accent2">
                    <a:lumMod val="50000"/>
                  </a:schemeClr>
                </a:solidFill>
                <a:cs typeface="Traditional Arabic" panose="02020603050405020304" pitchFamily="18" charset="-78"/>
              </a:rPr>
              <a:t> بذلك، فلما لم يبق لهم عودٌ إليها أزالها الله تعالى وذلك لخراب الدنيا وعمارة الآخرة</a:t>
            </a:r>
            <a:endParaRPr lang="ar-SA"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{فَوَيْلٌ يَوْمَئِذٍ لِّلْمُكَذِّبِينَ} أي هلاك ودمار وشدة عذاب للمكذبين أرسلَ الله في ذلك اليوم الرهيب </a:t>
            </a:r>
            <a:endParaRPr lang="ar-SA"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{الذين هُمْ فِي خَوْضٍ يَلْعَبُونَ} أي الذين هم في الدنيا يخوضون في الباطل غافلون ساهون عما يراد بهم </a:t>
            </a:r>
            <a:endParaRPr lang="ar-SA"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{يَوْمَ يُدَعُّونَ إلى نَارِ جَهَنَّمَ دَعًّا} أي يوم يُدفعون إلى نار جهنم دفعاً بشدة وعنف قال في البحر: وذلك أن خزنة جهنم يغلون أيدي الكفار إلى أعناقهم، ويجمعون نواصيهم إلى أقدامهم، ويدفعون بهم دفعاً إلى النار على وجوههم وزجاً في أقفيتهم حتى يردوا إلى النار، فإذا دنوا منها قال لهم خزنتها </a:t>
            </a:r>
            <a:endParaRPr lang="ar-SA"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{هذه النار التي كُنتُم بِهَا تُكَذِّبُونَ} أي هذه نار جهنم التي كنتم </a:t>
            </a:r>
            <a:r>
              <a:rPr lang="ar-IQ" b="1" dirty="0" err="1">
                <a:solidFill>
                  <a:schemeClr val="accent2">
                    <a:lumMod val="50000"/>
                  </a:schemeClr>
                </a:solidFill>
                <a:cs typeface="Traditional Arabic" panose="02020603050405020304" pitchFamily="18" charset="-78"/>
              </a:rPr>
              <a:t>تهزءون</a:t>
            </a:r>
            <a:r>
              <a:rPr lang="ar-IQ" b="1" dirty="0">
                <a:solidFill>
                  <a:schemeClr val="accent2">
                    <a:lumMod val="50000"/>
                  </a:schemeClr>
                </a:solidFill>
                <a:cs typeface="Traditional Arabic" panose="02020603050405020304" pitchFamily="18" charset="-78"/>
              </a:rPr>
              <a:t> </a:t>
            </a:r>
            <a:r>
              <a:rPr lang="ar-IQ" b="1" dirty="0" err="1">
                <a:solidFill>
                  <a:schemeClr val="accent2">
                    <a:lumMod val="50000"/>
                  </a:schemeClr>
                </a:solidFill>
                <a:cs typeface="Traditional Arabic" panose="02020603050405020304" pitchFamily="18" charset="-78"/>
              </a:rPr>
              <a:t>وتكذون</a:t>
            </a:r>
            <a:r>
              <a:rPr lang="ar-IQ" b="1" dirty="0">
                <a:solidFill>
                  <a:schemeClr val="accent2">
                    <a:lumMod val="50000"/>
                  </a:schemeClr>
                </a:solidFill>
                <a:cs typeface="Traditional Arabic" panose="02020603050405020304" pitchFamily="18" charset="-78"/>
              </a:rPr>
              <a:t> بها في الدنيا {أَفَسِحْرٌ هذا أَمْ أَنتُمْ لاَ تُبْصِرُونَ} أي وتقول لهم الزبانية تقريعاً وتوبيخاً: هل هذا الذي ترونه بأعينكم من لعذاب سحرٌ، أم أنتم اليوم عميٌ كما كنتم في الدنيا عمياً عن الخبر والإِيمان؟ قال أبو السعود: وقوله تعالى {أَفَسِحْرٌ هذا} توبيخ لهم وتقريع حيث كانوا يسمون القرآن الناطق بالحق سحراً فكأنه يل لهم: كنتم تقولون عن القرآن إنه سحر </a:t>
            </a:r>
            <a:r>
              <a:rPr lang="ar-IQ" b="1" dirty="0" err="1">
                <a:solidFill>
                  <a:schemeClr val="accent2">
                    <a:lumMod val="50000"/>
                  </a:schemeClr>
                </a:solidFill>
                <a:cs typeface="Traditional Arabic" panose="02020603050405020304" pitchFamily="18" charset="-78"/>
              </a:rPr>
              <a:t>أفهذا</a:t>
            </a:r>
            <a:r>
              <a:rPr lang="ar-IQ" b="1" dirty="0">
                <a:solidFill>
                  <a:schemeClr val="accent2">
                    <a:lumMod val="50000"/>
                  </a:schemeClr>
                </a:solidFill>
                <a:cs typeface="Traditional Arabic" panose="02020603050405020304" pitchFamily="18" charset="-78"/>
              </a:rPr>
              <a:t> العذاب ايضاً سحر أم سُدَّت أبصاركم كما سدَّت في الدنيا؟ </a:t>
            </a:r>
            <a:endParaRPr lang="ar-SA"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{اصلوها فاصبروا أَوْ لاَ تَصْبِرُواْ} أي قاسوا شدتها فاصبروا على العذاب أو لا تصبروا، وهو توبيخ آخر {سَوَآءٌ عَلَيْكُمْ} أي يتساوى عليكم الصبر والجزع لأنكم مخلدون في جهنم أبداً {إِنَّمَا تُجْزَوْنَ مَا كُنتُمْ تَعْمَلُونَ} أي إنما تنالون جزاء أعمالكم القبيحة من الكفر والتكذيب، ولا يظلم ربك أحداً</a:t>
            </a:r>
            <a:r>
              <a:rPr lang="ar-IQ" sz="1400" b="1" dirty="0"/>
              <a:t>.</a:t>
            </a:r>
            <a:r>
              <a:rPr lang="ar-IQ" b="1" dirty="0">
                <a:solidFill>
                  <a:schemeClr val="accent2">
                    <a:lumMod val="50000"/>
                  </a:schemeClr>
                </a:solidFill>
                <a:cs typeface="Traditional Arabic" panose="02020603050405020304" pitchFamily="18" charset="-78"/>
              </a:rPr>
              <a:t> </a:t>
            </a:r>
            <a:endParaRPr lang="tr-TR" b="1" dirty="0">
              <a:solidFill>
                <a:schemeClr val="accent2">
                  <a:lumMod val="50000"/>
                </a:schemeClr>
              </a:solidFill>
              <a:cs typeface="Traditional Arabic" panose="02020603050405020304" pitchFamily="18" charset="-78"/>
            </a:endParaRPr>
          </a:p>
        </p:txBody>
      </p:sp>
      <p:sp>
        <p:nvSpPr>
          <p:cNvPr id="5" name="مستطيل 4">
            <a:extLst>
              <a:ext uri="{FF2B5EF4-FFF2-40B4-BE49-F238E27FC236}">
                <a16:creationId xmlns:a16="http://schemas.microsoft.com/office/drawing/2014/main" id="{AC72AC3F-EEFD-436E-95A8-0AD87839EDE6}"/>
              </a:ext>
            </a:extLst>
          </p:cNvPr>
          <p:cNvSpPr/>
          <p:nvPr/>
        </p:nvSpPr>
        <p:spPr>
          <a:xfrm>
            <a:off x="6354502" y="139406"/>
            <a:ext cx="1417898" cy="707886"/>
          </a:xfrm>
          <a:prstGeom prst="rect">
            <a:avLst/>
          </a:prstGeom>
        </p:spPr>
        <p:txBody>
          <a:bodyPr wrap="square">
            <a:spAutoFit/>
          </a:bodyPr>
          <a:lstStyle/>
          <a:p>
            <a:r>
              <a:rPr lang="ar-IQ" sz="4000" b="1" dirty="0">
                <a:ln w="22225">
                  <a:solidFill>
                    <a:schemeClr val="accent2"/>
                  </a:solidFill>
                  <a:prstDash val="solid"/>
                </a:ln>
                <a:solidFill>
                  <a:schemeClr val="accent2">
                    <a:lumMod val="40000"/>
                    <a:lumOff val="60000"/>
                  </a:schemeClr>
                </a:solidFill>
                <a:ea typeface="Calibri" panose="020F0502020204030204" pitchFamily="34" charset="0"/>
                <a:cs typeface="Traditional Arabic" panose="02020603050405020304" pitchFamily="18" charset="-78"/>
              </a:rPr>
              <a:t>التفسِير</a:t>
            </a:r>
            <a:endParaRPr lang="tr-TR" sz="4000" dirty="0"/>
          </a:p>
        </p:txBody>
      </p:sp>
    </p:spTree>
    <p:extLst>
      <p:ext uri="{BB962C8B-B14F-4D97-AF65-F5344CB8AC3E}">
        <p14:creationId xmlns:p14="http://schemas.microsoft.com/office/powerpoint/2010/main" val="3559904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4F8FD5F8-A3DD-494F-9487-9105DD9524EF}"/>
              </a:ext>
            </a:extLst>
          </p:cNvPr>
          <p:cNvSpPr/>
          <p:nvPr/>
        </p:nvSpPr>
        <p:spPr>
          <a:xfrm>
            <a:off x="1772239" y="952313"/>
            <a:ext cx="10199802" cy="5940088"/>
          </a:xfrm>
          <a:prstGeom prst="rect">
            <a:avLst/>
          </a:prstGeom>
        </p:spPr>
        <p:txBody>
          <a:bodyPr wrap="square">
            <a:spAutoFit/>
          </a:bodyPr>
          <a:lstStyle/>
          <a:p>
            <a:pPr marL="285750" indent="-285750" algn="just" rtl="1">
              <a:buFont typeface="Wingdings" panose="05000000000000000000" pitchFamily="2" charset="2"/>
              <a:buChar char="Ø"/>
            </a:pPr>
            <a:r>
              <a:rPr lang="ar-IQ" sz="2000" b="1" dirty="0">
                <a:solidFill>
                  <a:schemeClr val="accent2">
                    <a:lumMod val="50000"/>
                  </a:schemeClr>
                </a:solidFill>
                <a:cs typeface="Traditional Arabic" panose="02020603050405020304" pitchFamily="18" charset="-78"/>
              </a:rPr>
              <a:t>ولما ذكر حال الكفرة الأشقاء ذكر حال المؤمنين السعداء على عادة القرآن الكريم في الجمع بين الترهيب والترغيب فقال</a:t>
            </a:r>
            <a:endParaRPr lang="ar-SA" sz="2000"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sz="2000" b="1" dirty="0">
                <a:solidFill>
                  <a:schemeClr val="accent2">
                    <a:lumMod val="50000"/>
                  </a:schemeClr>
                </a:solidFill>
                <a:cs typeface="Traditional Arabic" panose="02020603050405020304" pitchFamily="18" charset="-78"/>
              </a:rPr>
              <a:t> {إِنَّ المتقين فِي جَنَّاتٍ وَنَعِيمٍ} أي إن الذين اتقوا ربهم في الدنيا بامتثال أوامره واجتناب نواهيه، هم في الآخرة في بساتين عظيمة ونعيم مقيم خالد </a:t>
            </a:r>
            <a:endParaRPr lang="ar-SA" sz="2000"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sz="2000" b="1" dirty="0">
                <a:solidFill>
                  <a:schemeClr val="accent2">
                    <a:lumMod val="50000"/>
                  </a:schemeClr>
                </a:solidFill>
                <a:cs typeface="Traditional Arabic" panose="02020603050405020304" pitchFamily="18" charset="-78"/>
              </a:rPr>
              <a:t>{فَاكِهِينَ بِمَآ آتَاهُمْ رَبُّهُمْ} أي متنعمين ومتلذذين بما أعطاهم ربهم من الخير والكرامة وأصناف الملاذ من مآكل ومشارب، وملابس ومراكب، وغير ذلك من ملاذ الجنة </a:t>
            </a:r>
            <a:endParaRPr lang="ar-SA" sz="2000"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sz="2000" b="1" dirty="0">
                <a:solidFill>
                  <a:schemeClr val="accent2">
                    <a:lumMod val="50000"/>
                  </a:schemeClr>
                </a:solidFill>
                <a:cs typeface="Traditional Arabic" panose="02020603050405020304" pitchFamily="18" charset="-78"/>
              </a:rPr>
              <a:t>{</a:t>
            </a:r>
            <a:r>
              <a:rPr lang="ar-IQ" sz="2000" b="1" dirty="0" err="1">
                <a:solidFill>
                  <a:schemeClr val="accent2">
                    <a:lumMod val="50000"/>
                  </a:schemeClr>
                </a:solidFill>
                <a:cs typeface="Traditional Arabic" panose="02020603050405020304" pitchFamily="18" charset="-78"/>
              </a:rPr>
              <a:t>وَوَقَاهُمْ</a:t>
            </a:r>
            <a:r>
              <a:rPr lang="ar-IQ" sz="2000" b="1" dirty="0">
                <a:solidFill>
                  <a:schemeClr val="accent2">
                    <a:lumMod val="50000"/>
                  </a:schemeClr>
                </a:solidFill>
                <a:cs typeface="Traditional Arabic" panose="02020603050405020304" pitchFamily="18" charset="-78"/>
              </a:rPr>
              <a:t> رَبُّهُمْ عَذَابَ الجحيم} أي وقد نجاهم ربهم من عذاب جهنم وصرف فيها من السرور ما لا عينٌ رأت، ولا أذن سمعت، ولا خطر على قلب بشر </a:t>
            </a:r>
            <a:endParaRPr lang="ar-SA" sz="2000"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sz="2000" b="1" dirty="0">
                <a:solidFill>
                  <a:schemeClr val="accent2">
                    <a:lumMod val="50000"/>
                  </a:schemeClr>
                </a:solidFill>
                <a:cs typeface="Traditional Arabic" panose="02020603050405020304" pitchFamily="18" charset="-78"/>
              </a:rPr>
              <a:t>{كُلُواْ واشربوا هَنِيئَاً بِمَا كُنتُمْ تَعْمَلُونَ} أي يقال لهم: كلوا واشربوا أكلاً وشرباً هنياً، </a:t>
            </a:r>
            <a:r>
              <a:rPr lang="ar-IQ" sz="2000" b="1" dirty="0" err="1">
                <a:solidFill>
                  <a:schemeClr val="accent2">
                    <a:lumMod val="50000"/>
                  </a:schemeClr>
                </a:solidFill>
                <a:cs typeface="Traditional Arabic" panose="02020603050405020304" pitchFamily="18" charset="-78"/>
              </a:rPr>
              <a:t>لاتنغيص</a:t>
            </a:r>
            <a:r>
              <a:rPr lang="ar-IQ" sz="2000" b="1" dirty="0">
                <a:solidFill>
                  <a:schemeClr val="accent2">
                    <a:lumMod val="50000"/>
                  </a:schemeClr>
                </a:solidFill>
                <a:cs typeface="Traditional Arabic" panose="02020603050405020304" pitchFamily="18" charset="-78"/>
              </a:rPr>
              <a:t> فيه ولا كدر، بسبب ما قدمتم من صالح الأعمال. ثم أخبر تعالى عن حالهم عند أكلهم وشربهم فقال </a:t>
            </a:r>
            <a:endParaRPr lang="ar-SA" sz="2000"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sz="2000" b="1" dirty="0">
                <a:solidFill>
                  <a:schemeClr val="accent2">
                    <a:lumMod val="50000"/>
                  </a:schemeClr>
                </a:solidFill>
                <a:cs typeface="Traditional Arabic" panose="02020603050405020304" pitchFamily="18" charset="-78"/>
              </a:rPr>
              <a:t>{مُتَّكِئِينَ على سُرُرٍ مَّصْفُوفَةٍ} أي جالسين على هيئة المضطجع على سرر من ذهب مكلَّلة بالدر والياقوت، مصطفة بعضها إلى جانب بعض، قال ابن كثير: {مَّصْفُوفَةٍ} أي وجوه بعضهم إلى بعض كقوله {على سُرُرٍ مُّتَقَابِلِينَ} [الحجر: 47] وفي الحديث «إن الرجل </a:t>
            </a:r>
            <a:r>
              <a:rPr lang="ar-IQ" sz="2000" b="1" dirty="0" err="1">
                <a:solidFill>
                  <a:schemeClr val="accent2">
                    <a:lumMod val="50000"/>
                  </a:schemeClr>
                </a:solidFill>
                <a:cs typeface="Traditional Arabic" panose="02020603050405020304" pitchFamily="18" charset="-78"/>
              </a:rPr>
              <a:t>ليتكىء</a:t>
            </a:r>
            <a:r>
              <a:rPr lang="ar-IQ" sz="2000" b="1" dirty="0">
                <a:solidFill>
                  <a:schemeClr val="accent2">
                    <a:lumMod val="50000"/>
                  </a:schemeClr>
                </a:solidFill>
                <a:cs typeface="Traditional Arabic" panose="02020603050405020304" pitchFamily="18" charset="-78"/>
              </a:rPr>
              <a:t> المتكأ مقدار أربعين سنةً ما يتحول عنه ولا يملُّه، يأتيه ما اشتهت نفسه ولذت عينه» </a:t>
            </a:r>
            <a:endParaRPr lang="ar-SA" sz="2000"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sz="2000" b="1" dirty="0">
                <a:solidFill>
                  <a:schemeClr val="accent2">
                    <a:lumMod val="50000"/>
                  </a:schemeClr>
                </a:solidFill>
                <a:cs typeface="Traditional Arabic" panose="02020603050405020304" pitchFamily="18" charset="-78"/>
              </a:rPr>
              <a:t>{وَزَوَّجْنَاهُم بِحُورٍ عِينٍ} أي وجعلنا لهم قرينات صالحات، وزوجات حساناً من الحور العين، وهنَّ نساء بيض واسعات العيون من الحَوَر وهو شدة البياض، والعينُ جمع عيناء وهي كبير العين والبياضُ مع سعة العين نهاية الحسن والجمال </a:t>
            </a:r>
            <a:endParaRPr lang="ar-SA" sz="2000"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sz="2000" b="1" dirty="0">
                <a:solidFill>
                  <a:schemeClr val="accent2">
                    <a:lumMod val="50000"/>
                  </a:schemeClr>
                </a:solidFill>
                <a:cs typeface="Traditional Arabic" panose="02020603050405020304" pitchFamily="18" charset="-78"/>
              </a:rPr>
              <a:t>{والذين آمَنُواْ واتبعتهم ذُرِّيَّتُهُم بِإِيمَانٍ} أي كانوا مؤمنين وشاركهم أولادهم في الإِيمان {أَلْحَقْنَا بِهِمْ ذُرِّيَّتَهُمْ} أي ألحقنا الأبناء بالآباء لتقرَّبهم أعينهم وإن لم يبلغوا أعمالهم قال ابن عباس: إن الله عزو جل ليرفع ذرية المؤمن معه في درجته في الجنة وإن كان لم يبلغها بعمله لترَّبهم عينه وتلا الآية قال الزمخشري: فيجمع الله لأهل الجنة أنواع السرور بسعادتهم في أنفسهم، وبمزاوجة الحور </a:t>
            </a:r>
            <a:r>
              <a:rPr lang="ar-IQ" sz="2000" b="1" dirty="0" err="1">
                <a:solidFill>
                  <a:schemeClr val="accent2">
                    <a:lumMod val="50000"/>
                  </a:schemeClr>
                </a:solidFill>
                <a:cs typeface="Traditional Arabic" panose="02020603050405020304" pitchFamily="18" charset="-78"/>
              </a:rPr>
              <a:t>العين،وبمؤانسة</a:t>
            </a:r>
            <a:r>
              <a:rPr lang="ar-IQ" sz="2000" b="1" dirty="0">
                <a:solidFill>
                  <a:schemeClr val="accent2">
                    <a:lumMod val="50000"/>
                  </a:schemeClr>
                </a:solidFill>
                <a:cs typeface="Traditional Arabic" panose="02020603050405020304" pitchFamily="18" charset="-78"/>
              </a:rPr>
              <a:t> الإِخوان المؤمنين، وباجتماع أولادهم ونسلهم بهم </a:t>
            </a:r>
            <a:endParaRPr lang="ar-SA" sz="2000"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sz="2000" b="1" dirty="0">
                <a:solidFill>
                  <a:schemeClr val="accent2">
                    <a:lumMod val="50000"/>
                  </a:schemeClr>
                </a:solidFill>
                <a:cs typeface="Traditional Arabic" panose="02020603050405020304" pitchFamily="18" charset="-78"/>
              </a:rPr>
              <a:t>{وَمَآ أَلَتْنَاهُمْ مِّنْ عَمَلِهِم مِّن شَيْءٍ} أي وما نقصنا الآباء من ثواب عملهم شيئاً قال في البحر: المعنى أنه تعالى يُلحق المقصِّر بالمحسن ولا ينقص </a:t>
            </a:r>
            <a:r>
              <a:rPr lang="ar-IQ" sz="2000" b="1" dirty="0" err="1">
                <a:solidFill>
                  <a:schemeClr val="accent2">
                    <a:lumMod val="50000"/>
                  </a:schemeClr>
                </a:solidFill>
                <a:cs typeface="Traditional Arabic" panose="02020603050405020304" pitchFamily="18" charset="-78"/>
              </a:rPr>
              <a:t>المسحن</a:t>
            </a:r>
            <a:r>
              <a:rPr lang="ar-IQ" sz="2000" b="1" dirty="0">
                <a:solidFill>
                  <a:schemeClr val="accent2">
                    <a:lumMod val="50000"/>
                  </a:schemeClr>
                </a:solidFill>
                <a:cs typeface="Traditional Arabic" panose="02020603050405020304" pitchFamily="18" charset="-78"/>
              </a:rPr>
              <a:t> من أجره شيئاً </a:t>
            </a:r>
            <a:endParaRPr lang="ar-SA" sz="2000" b="1" dirty="0">
              <a:solidFill>
                <a:schemeClr val="accent2">
                  <a:lumMod val="50000"/>
                </a:schemeClr>
              </a:solidFill>
              <a:cs typeface="Traditional Arabic" panose="02020603050405020304" pitchFamily="18" charset="-78"/>
            </a:endParaRPr>
          </a:p>
        </p:txBody>
      </p:sp>
      <p:sp>
        <p:nvSpPr>
          <p:cNvPr id="5" name="مستطيل 4">
            <a:extLst>
              <a:ext uri="{FF2B5EF4-FFF2-40B4-BE49-F238E27FC236}">
                <a16:creationId xmlns:a16="http://schemas.microsoft.com/office/drawing/2014/main" id="{AC72AC3F-EEFD-436E-95A8-0AD87839EDE6}"/>
              </a:ext>
            </a:extLst>
          </p:cNvPr>
          <p:cNvSpPr/>
          <p:nvPr/>
        </p:nvSpPr>
        <p:spPr>
          <a:xfrm>
            <a:off x="6354502" y="139406"/>
            <a:ext cx="1417898" cy="707886"/>
          </a:xfrm>
          <a:prstGeom prst="rect">
            <a:avLst/>
          </a:prstGeom>
        </p:spPr>
        <p:txBody>
          <a:bodyPr wrap="square">
            <a:spAutoFit/>
          </a:bodyPr>
          <a:lstStyle/>
          <a:p>
            <a:r>
              <a:rPr lang="ar-IQ" sz="4000" b="1" dirty="0">
                <a:ln w="22225">
                  <a:solidFill>
                    <a:schemeClr val="accent2"/>
                  </a:solidFill>
                  <a:prstDash val="solid"/>
                </a:ln>
                <a:solidFill>
                  <a:schemeClr val="accent2">
                    <a:lumMod val="40000"/>
                    <a:lumOff val="60000"/>
                  </a:schemeClr>
                </a:solidFill>
                <a:ea typeface="Calibri" panose="020F0502020204030204" pitchFamily="34" charset="0"/>
                <a:cs typeface="Traditional Arabic" panose="02020603050405020304" pitchFamily="18" charset="-78"/>
              </a:rPr>
              <a:t>التفسِير</a:t>
            </a:r>
            <a:endParaRPr lang="tr-TR" sz="4000" dirty="0"/>
          </a:p>
        </p:txBody>
      </p:sp>
    </p:spTree>
    <p:extLst>
      <p:ext uri="{BB962C8B-B14F-4D97-AF65-F5344CB8AC3E}">
        <p14:creationId xmlns:p14="http://schemas.microsoft.com/office/powerpoint/2010/main" val="3690855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4F8FD5F8-A3DD-494F-9487-9105DD9524EF}"/>
              </a:ext>
            </a:extLst>
          </p:cNvPr>
          <p:cNvSpPr/>
          <p:nvPr/>
        </p:nvSpPr>
        <p:spPr>
          <a:xfrm>
            <a:off x="1352746" y="952313"/>
            <a:ext cx="10619295" cy="5355312"/>
          </a:xfrm>
          <a:prstGeom prst="rect">
            <a:avLst/>
          </a:prstGeom>
        </p:spPr>
        <p:txBody>
          <a:bodyPr wrap="square">
            <a:spAutoFit/>
          </a:bodyPr>
          <a:lstStyle/>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{كُلُّ </a:t>
            </a:r>
            <a:r>
              <a:rPr lang="ar-IQ" b="1" dirty="0" err="1">
                <a:solidFill>
                  <a:schemeClr val="accent2">
                    <a:lumMod val="50000"/>
                  </a:schemeClr>
                </a:solidFill>
                <a:cs typeface="Traditional Arabic" panose="02020603050405020304" pitchFamily="18" charset="-78"/>
              </a:rPr>
              <a:t>امرىء</a:t>
            </a:r>
            <a:r>
              <a:rPr lang="ar-IQ" b="1" dirty="0">
                <a:solidFill>
                  <a:schemeClr val="accent2">
                    <a:lumMod val="50000"/>
                  </a:schemeClr>
                </a:solidFill>
                <a:cs typeface="Traditional Arabic" panose="02020603050405020304" pitchFamily="18" charset="-78"/>
              </a:rPr>
              <a:t> بِمَا كَسَبَ رَهَينٌ} أي كل إِنسان مرتهن بعمله لا يُحمل عليه ذنب غيره سواء كان أباً أو </a:t>
            </a:r>
            <a:r>
              <a:rPr lang="ar-IQ" b="1" dirty="0" err="1">
                <a:solidFill>
                  <a:schemeClr val="accent2">
                    <a:lumMod val="50000"/>
                  </a:schemeClr>
                </a:solidFill>
                <a:cs typeface="Traditional Arabic" panose="02020603050405020304" pitchFamily="18" charset="-78"/>
              </a:rPr>
              <a:t>إِبناً</a:t>
            </a:r>
            <a:r>
              <a:rPr lang="ar-IQ" b="1" dirty="0">
                <a:solidFill>
                  <a:schemeClr val="accent2">
                    <a:lumMod val="50000"/>
                  </a:schemeClr>
                </a:solidFill>
                <a:cs typeface="Traditional Arabic" panose="02020603050405020304" pitchFamily="18" charset="-78"/>
              </a:rPr>
              <a:t> وقال ابن عباس: ارتهن أهل جهنم بأعمالهم، وصار أهل الجنة إلى نعيمهم وقال الخازن: المراد بالآية الكافر أي كل كافر بما عمل من الشرك مرتهن بعمله في النار، والمؤمن لا يكون مرتهناً بعمله لقوله تعالى {كُلُّ نَفْسٍ بِمَا كَسَبَتْ رَهِينَةٌ إِلاَّ أَصْحَابَ اليمين} [المدثر: 3839] . . ثم ذكر ما وعدهم به من الفضل والنعمة فقال </a:t>
            </a:r>
            <a:endParaRPr lang="ar-SA"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{وَأَمْدَدْنَاهُم بِفَاكِهَةٍ وَلَحْمٍ مِّمَّا يَشْتَهُونَ} أي وزدناهم فوق ما لهم من النعيم بفواكه ولحوم من أنواع شتى مما يستطاب ويُشتهى {يَتَنَازَعُونَ فِيهَا كَأْساً} أي يتعاطون في الجنة كأساً من الخمر، </a:t>
            </a:r>
            <a:r>
              <a:rPr lang="ar-IQ" b="1" dirty="0" err="1">
                <a:solidFill>
                  <a:schemeClr val="accent2">
                    <a:lumMod val="50000"/>
                  </a:schemeClr>
                </a:solidFill>
                <a:cs typeface="Traditional Arabic" panose="02020603050405020304" pitchFamily="18" charset="-78"/>
              </a:rPr>
              <a:t>يتجاذبها</a:t>
            </a:r>
            <a:r>
              <a:rPr lang="ar-IQ" b="1" dirty="0">
                <a:solidFill>
                  <a:schemeClr val="accent2">
                    <a:lumMod val="50000"/>
                  </a:schemeClr>
                </a:solidFill>
                <a:cs typeface="Traditional Arabic" panose="02020603050405020304" pitchFamily="18" charset="-78"/>
              </a:rPr>
              <a:t> بعضهم من بعض تلذذاً وتأنساً قال الألوسي: أي </a:t>
            </a:r>
            <a:r>
              <a:rPr lang="ar-IQ" b="1" dirty="0" err="1">
                <a:solidFill>
                  <a:schemeClr val="accent2">
                    <a:lumMod val="50000"/>
                  </a:schemeClr>
                </a:solidFill>
                <a:cs typeface="Traditional Arabic" panose="02020603050405020304" pitchFamily="18" charset="-78"/>
              </a:rPr>
              <a:t>يتجاذبونها</a:t>
            </a:r>
            <a:r>
              <a:rPr lang="ar-IQ" b="1" dirty="0">
                <a:solidFill>
                  <a:schemeClr val="accent2">
                    <a:lumMod val="50000"/>
                  </a:schemeClr>
                </a:solidFill>
                <a:cs typeface="Traditional Arabic" panose="02020603050405020304" pitchFamily="18" charset="-78"/>
              </a:rPr>
              <a:t> تجاذب ملاعبة كما يفعل ذلك الندامى في الدنيا لشدة سرورهم {لاَّ لَغْوٌ فِيهَا وَلاَ تَأْثِيمٌ} أي لا يقع بينهم بسبب شربها هذيان حتى يتكلموا بساقط الكلام، ولا يلحقهم إِثم كما يلحق شارب الخمر في الدنيا قال قتادة: نزّه الله خمر الآخرة عن قاذورات الكلام الفارغ الذي لا فائدة فيه، المتضمن للهذيان والفحش، ووصفها بحسن منظرها وطيب طعمها، فقال{</a:t>
            </a:r>
            <a:r>
              <a:rPr lang="ar-IQ" b="1" dirty="0" err="1">
                <a:solidFill>
                  <a:schemeClr val="accent2">
                    <a:lumMod val="50000"/>
                  </a:schemeClr>
                </a:solidFill>
                <a:cs typeface="Traditional Arabic" panose="02020603050405020304" pitchFamily="18" charset="-78"/>
              </a:rPr>
              <a:t>بَيْضَآءَ</a:t>
            </a:r>
            <a:r>
              <a:rPr lang="ar-IQ" b="1" dirty="0">
                <a:solidFill>
                  <a:schemeClr val="accent2">
                    <a:lumMod val="50000"/>
                  </a:schemeClr>
                </a:solidFill>
                <a:cs typeface="Traditional Arabic" panose="02020603050405020304" pitchFamily="18" charset="-78"/>
              </a:rPr>
              <a:t> لَذَّةٍ لِّلشَّارِبِينَ لاَ فِيهَا غَوْلٌ وَلاَ هُمْ عَنْهَا يُنزَفُونَ} [الصافات: 4647] ثم قال تعالى </a:t>
            </a:r>
            <a:endParaRPr lang="ar-SA"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{وَيَطُوفُ عَلَيْهِمْ غِلْمَانٌ لَّهُمْ} أي ويطوف عليهم للخدمة غلمان مماليك خصصهم تعالى لخدمتهم {كَأَنَّهُمْ لُؤْلُؤٌ مَّكْنُونٌ} أي كأنهم في الحسن، والبياض، والصفاء اللؤلؤ المصون في الصدف قال القرطبي: وهؤلاء الغلمان </a:t>
            </a:r>
            <a:r>
              <a:rPr lang="ar-IQ" b="1" dirty="0" err="1">
                <a:solidFill>
                  <a:schemeClr val="accent2">
                    <a:lumMod val="50000"/>
                  </a:schemeClr>
                </a:solidFill>
                <a:cs typeface="Traditional Arabic" panose="02020603050405020304" pitchFamily="18" charset="-78"/>
              </a:rPr>
              <a:t>قي</a:t>
            </a:r>
            <a:r>
              <a:rPr lang="ar-IQ" b="1" dirty="0">
                <a:solidFill>
                  <a:schemeClr val="accent2">
                    <a:lumMod val="50000"/>
                  </a:schemeClr>
                </a:solidFill>
                <a:cs typeface="Traditional Arabic" panose="02020603050405020304" pitchFamily="18" charset="-78"/>
              </a:rPr>
              <a:t> لهم أولاد المشركين وهم خدم أهل الجنة، وليس في الجنة نصيب ولا حاجة إلى خدمة، ولكنه أخبر بأنهم </a:t>
            </a:r>
            <a:r>
              <a:rPr lang="ar-IQ" b="1" dirty="0" err="1">
                <a:solidFill>
                  <a:schemeClr val="accent2">
                    <a:lumMod val="50000"/>
                  </a:schemeClr>
                </a:solidFill>
                <a:cs typeface="Traditional Arabic" panose="02020603050405020304" pitchFamily="18" charset="-78"/>
              </a:rPr>
              <a:t>علىغاية</a:t>
            </a:r>
            <a:r>
              <a:rPr lang="ar-IQ" b="1" dirty="0">
                <a:solidFill>
                  <a:schemeClr val="accent2">
                    <a:lumMod val="50000"/>
                  </a:schemeClr>
                </a:solidFill>
                <a:cs typeface="Traditional Arabic" panose="02020603050405020304" pitchFamily="18" charset="-78"/>
              </a:rPr>
              <a:t> النعيم </a:t>
            </a:r>
            <a:endParaRPr lang="ar-SA"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{وَأَقْبَلَ بَعْضُهُمْ على بَعْضٍ </a:t>
            </a:r>
            <a:r>
              <a:rPr lang="ar-IQ" b="1" dirty="0" err="1">
                <a:solidFill>
                  <a:schemeClr val="accent2">
                    <a:lumMod val="50000"/>
                  </a:schemeClr>
                </a:solidFill>
                <a:cs typeface="Traditional Arabic" panose="02020603050405020304" pitchFamily="18" charset="-78"/>
              </a:rPr>
              <a:t>يَتَسَآءَلُونَ</a:t>
            </a:r>
            <a:r>
              <a:rPr lang="ar-IQ" b="1" dirty="0">
                <a:solidFill>
                  <a:schemeClr val="accent2">
                    <a:lumMod val="50000"/>
                  </a:schemeClr>
                </a:solidFill>
                <a:cs typeface="Traditional Arabic" panose="02020603050405020304" pitchFamily="18" charset="-78"/>
              </a:rPr>
              <a:t>} أي اقبل أهل الجنة يسأل بعضهم بعضاً عن أعمالهم وأحوالهم في الدنيا، تلذذاً بالحديث، واعترافاً بالنعمة {قالوا إِنَّا كُنَّا قَبْلُ في أَهْلِنَا مُشْفِقِينَ} أي قال المسئولون: إنا كنا في دار الدنيا خائفين من ربنا، مشفقين من عذابه وعقابه {فَمَنَّ الله عَلَيْنَا </a:t>
            </a:r>
            <a:r>
              <a:rPr lang="ar-IQ" b="1" dirty="0" err="1">
                <a:solidFill>
                  <a:schemeClr val="accent2">
                    <a:lumMod val="50000"/>
                  </a:schemeClr>
                </a:solidFill>
                <a:cs typeface="Traditional Arabic" panose="02020603050405020304" pitchFamily="18" charset="-78"/>
              </a:rPr>
              <a:t>وَوَقَانَا</a:t>
            </a:r>
            <a:r>
              <a:rPr lang="ar-IQ" b="1" dirty="0">
                <a:solidFill>
                  <a:schemeClr val="accent2">
                    <a:lumMod val="50000"/>
                  </a:schemeClr>
                </a:solidFill>
                <a:cs typeface="Traditional Arabic" panose="02020603050405020304" pitchFamily="18" charset="-78"/>
              </a:rPr>
              <a:t> عَذَابَ السموم} أي فأكرمنا الله بالمغفرة والجنة، وأجرنا مما نخاف، وحمانا من عذاب جهنم النافذة في المسام نفوذ الريح الحارة الشديدة وهي التي تسمى {السموم} قال الفخر الرازي: والآية إشارة إلى أن أهل الجنة يعلمون ما جرى عليهم في الدنيا ويذكرونه، وكذلك الكافر لا ينسى ما كان له من النعيم في الدنيا، </a:t>
            </a:r>
            <a:r>
              <a:rPr lang="ar-IQ" b="1" dirty="0" err="1">
                <a:solidFill>
                  <a:schemeClr val="accent2">
                    <a:lumMod val="50000"/>
                  </a:schemeClr>
                </a:solidFill>
                <a:cs typeface="Traditional Arabic" panose="02020603050405020304" pitchFamily="18" charset="-78"/>
              </a:rPr>
              <a:t>فتزاداد</a:t>
            </a:r>
            <a:r>
              <a:rPr lang="ar-IQ" b="1" dirty="0">
                <a:solidFill>
                  <a:schemeClr val="accent2">
                    <a:lumMod val="50000"/>
                  </a:schemeClr>
                </a:solidFill>
                <a:cs typeface="Traditional Arabic" panose="02020603050405020304" pitchFamily="18" charset="-78"/>
              </a:rPr>
              <a:t> لذة المؤمن حيث يرى نفسه انتقلت من الضيف إلى السعة، ومن السجن إلى الجنة، ويزداد الكفار ألماًَ حيث يرى نفسه انتقلت من </a:t>
            </a:r>
            <a:r>
              <a:rPr lang="ar-IQ" b="1" dirty="0" err="1">
                <a:solidFill>
                  <a:schemeClr val="accent2">
                    <a:lumMod val="50000"/>
                  </a:schemeClr>
                </a:solidFill>
                <a:cs typeface="Traditional Arabic" panose="02020603050405020304" pitchFamily="18" charset="-78"/>
              </a:rPr>
              <a:t>النعليم</a:t>
            </a:r>
            <a:r>
              <a:rPr lang="ar-IQ" b="1" dirty="0">
                <a:solidFill>
                  <a:schemeClr val="accent2">
                    <a:lumMod val="50000"/>
                  </a:schemeClr>
                </a:solidFill>
                <a:cs typeface="Traditional Arabic" panose="02020603050405020304" pitchFamily="18" charset="-78"/>
              </a:rPr>
              <a:t> إلى الجحيم </a:t>
            </a:r>
            <a:endParaRPr lang="ar-SA" b="1" dirty="0">
              <a:solidFill>
                <a:schemeClr val="accent2">
                  <a:lumMod val="50000"/>
                </a:schemeClr>
              </a:solidFill>
              <a:cs typeface="Traditional Arabic" panose="02020603050405020304" pitchFamily="18" charset="-78"/>
            </a:endParaRPr>
          </a:p>
          <a:p>
            <a:pPr marL="285750" indent="-285750" algn="just" rtl="1">
              <a:buFont typeface="Wingdings" panose="05000000000000000000" pitchFamily="2" charset="2"/>
              <a:buChar char="Ø"/>
            </a:pPr>
            <a:r>
              <a:rPr lang="ar-IQ" b="1" dirty="0">
                <a:solidFill>
                  <a:schemeClr val="accent2">
                    <a:lumMod val="50000"/>
                  </a:schemeClr>
                </a:solidFill>
                <a:cs typeface="Traditional Arabic" panose="02020603050405020304" pitchFamily="18" charset="-78"/>
              </a:rPr>
              <a:t>{إِنَّا كُنَّا مِن قَبْلُ نَدْعُوهُ} أي قال أهل الجنة: إنا كنا في الدنيا نعبد الله ونتضرع إليه، فاستجاب الله </a:t>
            </a:r>
            <a:r>
              <a:rPr lang="ar-IQ" b="1" dirty="0" err="1">
                <a:solidFill>
                  <a:schemeClr val="accent2">
                    <a:lumMod val="50000"/>
                  </a:schemeClr>
                </a:solidFill>
                <a:cs typeface="Traditional Arabic" panose="02020603050405020304" pitchFamily="18" charset="-78"/>
              </a:rPr>
              <a:t>لنافأعطانا</a:t>
            </a:r>
            <a:r>
              <a:rPr lang="ar-IQ" b="1" dirty="0">
                <a:solidFill>
                  <a:schemeClr val="accent2">
                    <a:lumMod val="50000"/>
                  </a:schemeClr>
                </a:solidFill>
                <a:cs typeface="Traditional Arabic" panose="02020603050405020304" pitchFamily="18" charset="-78"/>
              </a:rPr>
              <a:t> سؤالنا {إِنَّهُ هُوَ البر الرحيم} أي إنه تعالى هو المحسن، والمتفضل على عباده بالرحمة والغفران، وهو كالتعليل لما سبق، عن مسروق أن عائشة رضي الله تعالى عنها قرأت هذه الآية {فَمَنَّ الله عَلَيْنَا </a:t>
            </a:r>
            <a:r>
              <a:rPr lang="ar-IQ" b="1" dirty="0" err="1">
                <a:solidFill>
                  <a:schemeClr val="accent2">
                    <a:lumMod val="50000"/>
                  </a:schemeClr>
                </a:solidFill>
                <a:cs typeface="Traditional Arabic" panose="02020603050405020304" pitchFamily="18" charset="-78"/>
              </a:rPr>
              <a:t>وَوَقَانَا</a:t>
            </a:r>
            <a:r>
              <a:rPr lang="ar-IQ" b="1" dirty="0">
                <a:solidFill>
                  <a:schemeClr val="accent2">
                    <a:lumMod val="50000"/>
                  </a:schemeClr>
                </a:solidFill>
                <a:cs typeface="Traditional Arabic" panose="02020603050405020304" pitchFamily="18" charset="-78"/>
              </a:rPr>
              <a:t> عَذَابَ السموم إِنَّا كُنَّا مِن قَبْلُ نَدْعُوهُ إِنَّهُ هُوَ البر الرحيم} فقالت: اللهم مُنَّ علينا وقنا عذاب السموم إنك أنت البر الرحيم.</a:t>
            </a:r>
            <a:endParaRPr lang="tr-TR" b="1" dirty="0">
              <a:solidFill>
                <a:schemeClr val="accent2">
                  <a:lumMod val="50000"/>
                </a:schemeClr>
              </a:solidFill>
              <a:cs typeface="Traditional Arabic" panose="02020603050405020304" pitchFamily="18" charset="-78"/>
            </a:endParaRPr>
          </a:p>
        </p:txBody>
      </p:sp>
      <p:sp>
        <p:nvSpPr>
          <p:cNvPr id="5" name="مستطيل 4">
            <a:extLst>
              <a:ext uri="{FF2B5EF4-FFF2-40B4-BE49-F238E27FC236}">
                <a16:creationId xmlns:a16="http://schemas.microsoft.com/office/drawing/2014/main" id="{AC72AC3F-EEFD-436E-95A8-0AD87839EDE6}"/>
              </a:ext>
            </a:extLst>
          </p:cNvPr>
          <p:cNvSpPr/>
          <p:nvPr/>
        </p:nvSpPr>
        <p:spPr>
          <a:xfrm>
            <a:off x="6354502" y="139406"/>
            <a:ext cx="1417898" cy="707886"/>
          </a:xfrm>
          <a:prstGeom prst="rect">
            <a:avLst/>
          </a:prstGeom>
        </p:spPr>
        <p:txBody>
          <a:bodyPr wrap="square">
            <a:spAutoFit/>
          </a:bodyPr>
          <a:lstStyle/>
          <a:p>
            <a:r>
              <a:rPr lang="ar-IQ" sz="4000" b="1" dirty="0">
                <a:ln w="22225">
                  <a:solidFill>
                    <a:schemeClr val="accent2"/>
                  </a:solidFill>
                  <a:prstDash val="solid"/>
                </a:ln>
                <a:solidFill>
                  <a:schemeClr val="accent2">
                    <a:lumMod val="40000"/>
                    <a:lumOff val="60000"/>
                  </a:schemeClr>
                </a:solidFill>
                <a:ea typeface="Calibri" panose="020F0502020204030204" pitchFamily="34" charset="0"/>
                <a:cs typeface="Traditional Arabic" panose="02020603050405020304" pitchFamily="18" charset="-78"/>
              </a:rPr>
              <a:t>التفسِير</a:t>
            </a:r>
            <a:endParaRPr lang="tr-TR" sz="4000" dirty="0"/>
          </a:p>
        </p:txBody>
      </p:sp>
    </p:spTree>
    <p:extLst>
      <p:ext uri="{BB962C8B-B14F-4D97-AF65-F5344CB8AC3E}">
        <p14:creationId xmlns:p14="http://schemas.microsoft.com/office/powerpoint/2010/main" val="3900676156"/>
      </p:ext>
    </p:extLst>
  </p:cSld>
  <p:clrMapOvr>
    <a:masterClrMapping/>
  </p:clrMapOvr>
</p:sld>
</file>

<file path=ppt/theme/theme1.xml><?xml version="1.0" encoding="utf-8"?>
<a:theme xmlns:a="http://schemas.openxmlformats.org/drawingml/2006/main" name="ربطة">
  <a:themeElements>
    <a:clrScheme name="ربطة">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ربط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146</TotalTime>
  <Words>1950</Words>
  <Application>Microsoft Office PowerPoint</Application>
  <PresentationFormat>شاشة عريضة</PresentationFormat>
  <Paragraphs>46</Paragraphs>
  <Slides>7</Slides>
  <Notes>0</Notes>
  <HiddenSlides>0</HiddenSlides>
  <MMClips>0</MMClips>
  <ScaleCrop>false</ScaleCrop>
  <HeadingPairs>
    <vt:vector size="6" baseType="variant">
      <vt:variant>
        <vt:lpstr>الخطوط المستخدمة</vt:lpstr>
      </vt:variant>
      <vt:variant>
        <vt:i4>12</vt:i4>
      </vt:variant>
      <vt:variant>
        <vt:lpstr>نسق</vt:lpstr>
      </vt:variant>
      <vt:variant>
        <vt:i4>1</vt:i4>
      </vt:variant>
      <vt:variant>
        <vt:lpstr>عناوين الشرائح</vt:lpstr>
      </vt:variant>
      <vt:variant>
        <vt:i4>7</vt:i4>
      </vt:variant>
    </vt:vector>
  </HeadingPairs>
  <TitlesOfParts>
    <vt:vector size="20" baseType="lpstr">
      <vt:lpstr>AdvertisingBold</vt:lpstr>
      <vt:lpstr>Al-Mothnna</vt:lpstr>
      <vt:lpstr>Arial</vt:lpstr>
      <vt:lpstr>Calibri</vt:lpstr>
      <vt:lpstr>Century Gothic</vt:lpstr>
      <vt:lpstr>Mcs Hadeith 2</vt:lpstr>
      <vt:lpstr>QCF_P020</vt:lpstr>
      <vt:lpstr>Simplified Arabic</vt:lpstr>
      <vt:lpstr>Tahoma</vt:lpstr>
      <vt:lpstr>Traditional Arabic</vt:lpstr>
      <vt:lpstr>Wingdings</vt:lpstr>
      <vt:lpstr>Wingdings 3</vt:lpstr>
      <vt:lpstr>ربطة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Yasir.Albayati</dc:creator>
  <cp:lastModifiedBy>Yasir.Albayati</cp:lastModifiedBy>
  <cp:revision>12</cp:revision>
  <dcterms:created xsi:type="dcterms:W3CDTF">2018-12-23T17:43:59Z</dcterms:created>
  <dcterms:modified xsi:type="dcterms:W3CDTF">2018-12-23T20:23:11Z</dcterms:modified>
</cp:coreProperties>
</file>