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97" r:id="rId3"/>
    <p:sldId id="257" r:id="rId4"/>
    <p:sldId id="292" r:id="rId5"/>
    <p:sldId id="293" r:id="rId6"/>
    <p:sldId id="294" r:id="rId7"/>
    <p:sldId id="275" r:id="rId8"/>
    <p:sldId id="258" r:id="rId9"/>
    <p:sldId id="262" r:id="rId10"/>
    <p:sldId id="264" r:id="rId11"/>
    <p:sldId id="266" r:id="rId12"/>
    <p:sldId id="267" r:id="rId13"/>
    <p:sldId id="268" r:id="rId14"/>
    <p:sldId id="273" r:id="rId15"/>
    <p:sldId id="278" r:id="rId16"/>
    <p:sldId id="295" r:id="rId17"/>
    <p:sldId id="279" r:id="rId18"/>
    <p:sldId id="259" r:id="rId19"/>
    <p:sldId id="261" r:id="rId20"/>
    <p:sldId id="304" r:id="rId21"/>
    <p:sldId id="302" r:id="rId22"/>
    <p:sldId id="301" r:id="rId23"/>
    <p:sldId id="300" r:id="rId24"/>
    <p:sldId id="269" r:id="rId25"/>
    <p:sldId id="270" r:id="rId26"/>
    <p:sldId id="303" r:id="rId27"/>
    <p:sldId id="305" r:id="rId28"/>
    <p:sldId id="271" r:id="rId29"/>
    <p:sldId id="274" r:id="rId30"/>
    <p:sldId id="277" r:id="rId31"/>
    <p:sldId id="283" r:id="rId32"/>
    <p:sldId id="284" r:id="rId33"/>
    <p:sldId id="285" r:id="rId34"/>
    <p:sldId id="286" r:id="rId35"/>
    <p:sldId id="287" r:id="rId36"/>
    <p:sldId id="288" r:id="rId37"/>
    <p:sldId id="260" r:id="rId38"/>
    <p:sldId id="290" r:id="rId39"/>
    <p:sldId id="289" r:id="rId40"/>
    <p:sldId id="291" r:id="rId41"/>
    <p:sldId id="298" r:id="rId42"/>
    <p:sldId id="299" r:id="rId43"/>
    <p:sldId id="296" r:id="rId44"/>
    <p:sldId id="272" r:id="rId45"/>
    <p:sldId id="276" r:id="rId46"/>
    <p:sldId id="280" r:id="rId47"/>
    <p:sldId id="281" r:id="rId48"/>
    <p:sldId id="282" r:id="rId4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3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478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13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71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9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4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3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9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8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8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9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1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1163-A38E-4C69-BE69-9AFA4A5A593E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47244D-CE75-4F79-838B-07280F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4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00038" y="2986088"/>
            <a:ext cx="11458575" cy="3514725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/>
              <a:t/>
            </a:r>
            <a:br>
              <a:rPr lang="ar-IQ" b="1" dirty="0"/>
            </a:br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/>
              <a:t/>
            </a:r>
            <a:br>
              <a:rPr lang="ar-IQ" b="1" dirty="0"/>
            </a:br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/>
              <a:t/>
            </a:r>
            <a:br>
              <a:rPr lang="ar-IQ" b="1" dirty="0"/>
            </a:br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/>
              <a:t/>
            </a:r>
            <a:br>
              <a:rPr lang="ar-IQ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ar-IQ" b="1" dirty="0" smtClean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الفضاء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Spae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6000" b="1" dirty="0" smtClean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ذلك الحيز الذي يحيط </a:t>
            </a:r>
            <a:r>
              <a:rPr lang="ar-IQ" sz="6000" b="1" dirty="0" err="1" smtClean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بالاشكال</a:t>
            </a:r>
            <a:r>
              <a:rPr lang="ar-IQ" sz="6000" b="1" dirty="0" smtClean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والموجودات ويعطيها قيمة جمالية وتعبيرية. وكلما كانت العلاقة تناسبية بين الشكل (الموجب) وبين الفضاء (السالب)، نجح الفنان في تحقيق مقاصده.</a:t>
            </a:r>
          </a:p>
        </p:txBody>
      </p:sp>
    </p:spTree>
    <p:extLst>
      <p:ext uri="{BB962C8B-B14F-4D97-AF65-F5344CB8AC3E}">
        <p14:creationId xmlns:p14="http://schemas.microsoft.com/office/powerpoint/2010/main" val="386078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arbara-licha_walker-a-b-c-d-cm-20x20x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0"/>
            <a:ext cx="9486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23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lackandwhi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0"/>
            <a:ext cx="8237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55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lackSquareProblem0422_thumb[5].XowDoV21Bwg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75" y="0"/>
            <a:ext cx="7358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82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lack-Squar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38" y="0"/>
            <a:ext cx="7908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49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88" y="0"/>
            <a:ext cx="9775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63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188"/>
            <a:ext cx="12192000" cy="436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96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lide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89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88" y="0"/>
            <a:ext cx="837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22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30a596376bb5fe56ab264f98828683e--drawing-skills-drawing-technique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5" y="0"/>
            <a:ext cx="5021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74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113868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75"/>
            <a:ext cx="12192000" cy="619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4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pace+The+element+of+art+referring+to+the+emptiness,+or+area,+between,+around,+or+within+objects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750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615" y="117693"/>
            <a:ext cx="117014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2400" b="1" dirty="0" smtClean="0"/>
              <a:t>هناك ستة طرق يمكن اعتمادها من قبل الفنان لإيجاد وهم الفضاء على سطح ثنائي الأبعاد وهي:</a:t>
            </a:r>
          </a:p>
          <a:p>
            <a:pPr algn="just" rtl="1"/>
            <a:r>
              <a:rPr lang="ar-IQ" sz="2400" b="1" dirty="0" smtClean="0"/>
              <a:t>1.	التداخل : يحدث عندما تمنع الاشكال الأقرب، رؤية الاشكال الموجودة خلفها.</a:t>
            </a:r>
          </a:p>
          <a:p>
            <a:pPr algn="just" rtl="1"/>
            <a:r>
              <a:rPr lang="ar-IQ" sz="2400" b="1" dirty="0" smtClean="0"/>
              <a:t> </a:t>
            </a:r>
          </a:p>
          <a:p>
            <a:pPr algn="just" rtl="1"/>
            <a:r>
              <a:rPr lang="ar-IQ" sz="2400" b="1" dirty="0" smtClean="0"/>
              <a:t>2.	الموضع على الورقة:  ستظهر الاشكال الموضوعة في الاعلى ضمن مستوى الصورة الابعد.</a:t>
            </a:r>
          </a:p>
          <a:p>
            <a:pPr algn="just" rtl="1"/>
            <a:r>
              <a:rPr lang="ar-IQ" sz="2400" b="1" dirty="0" smtClean="0"/>
              <a:t> </a:t>
            </a:r>
          </a:p>
          <a:p>
            <a:pPr algn="just" rtl="1"/>
            <a:r>
              <a:rPr lang="ar-IQ" sz="2400" b="1" dirty="0" smtClean="0"/>
              <a:t>3.	الحجم :  ستظهر الاشكال البعيدة أصغر حجمًا من القريبة.</a:t>
            </a:r>
          </a:p>
          <a:p>
            <a:pPr algn="just" rtl="1"/>
            <a:r>
              <a:rPr lang="ar-IQ" sz="2400" b="1" dirty="0" smtClean="0"/>
              <a:t> </a:t>
            </a:r>
          </a:p>
          <a:p>
            <a:pPr algn="just" rtl="1"/>
            <a:r>
              <a:rPr lang="ar-IQ" sz="2400" b="1" dirty="0" smtClean="0"/>
              <a:t>4.	التفاصيل :  يجب أن تحتوي الاشكال البعيدة تفاصيل أقل من الاشكال الأقرب إلى الرؤية.</a:t>
            </a:r>
          </a:p>
          <a:p>
            <a:pPr algn="just" rtl="1"/>
            <a:r>
              <a:rPr lang="ar-IQ" sz="2400" b="1" dirty="0" smtClean="0"/>
              <a:t> </a:t>
            </a:r>
          </a:p>
          <a:p>
            <a:pPr algn="just" rtl="1"/>
            <a:r>
              <a:rPr lang="ar-IQ" sz="2400" b="1" dirty="0" smtClean="0"/>
              <a:t>5.	اللون والقيمة:  الاشكال التي تكون أبعد تعتمد على الألوان الباردة ، في حين أن الأشكال القريبة تكون بالوان دافئة، و تكون الاشكال البعيدة اقل في القيمة والشدة اللونية، في حين أن الاشكال الأقرب تكون عادةً اكثر في القيمة.</a:t>
            </a:r>
          </a:p>
          <a:p>
            <a:pPr algn="just" rtl="1"/>
            <a:r>
              <a:rPr lang="ar-IQ" sz="2400" b="1" dirty="0" smtClean="0"/>
              <a:t>6.	المنظور:  المنظور الخطي هو طريقة رسم تستخدم خطوطًا لإيجاد وهم الفضاء على سطح مستو. 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82958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1"/>
            <a:ext cx="10744200" cy="57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09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380439"/>
            <a:ext cx="11015662" cy="61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32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414338"/>
            <a:ext cx="11083862" cy="62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14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lorvalu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440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etail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236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323851"/>
            <a:ext cx="10344149" cy="59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77335" y="614363"/>
            <a:ext cx="11009840" cy="5426999"/>
          </a:xfrm>
        </p:spPr>
        <p:txBody>
          <a:bodyPr>
            <a:normAutofit/>
          </a:bodyPr>
          <a:lstStyle/>
          <a:p>
            <a:pPr algn="just" rtl="1"/>
            <a:r>
              <a:rPr lang="ar-IQ" sz="36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قدم </a:t>
            </a:r>
            <a:r>
              <a:rPr lang="ar-IQ" sz="3600" dirty="0" err="1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شولز</a:t>
            </a:r>
            <a:r>
              <a:rPr lang="ar-IQ" sz="36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خمسة أنواع من الفضاء وكما يأتي:</a:t>
            </a:r>
          </a:p>
          <a:p>
            <a:pPr algn="just" rtl="1"/>
            <a:r>
              <a:rPr lang="ar-IQ" sz="36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الفضاء العملي: المحدد بحركة الجسم الحاوي </a:t>
            </a:r>
            <a:r>
              <a:rPr lang="ar-IQ" sz="3600" dirty="0" err="1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للانشطة</a:t>
            </a:r>
            <a:r>
              <a:rPr lang="ar-IQ" sz="36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والفعاليات</a:t>
            </a:r>
          </a:p>
          <a:p>
            <a:pPr algn="just" rtl="1"/>
            <a:r>
              <a:rPr lang="ar-IQ" sz="36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الفضاء المحسوس: الناتج عن تكيف وتطويع اني مباشر وذو ابعاد حسية ونفسية</a:t>
            </a:r>
          </a:p>
          <a:p>
            <a:pPr algn="just" rtl="1"/>
            <a:r>
              <a:rPr lang="ar-IQ" sz="36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الفضاء الوجودي: الصورة التي يحملها الفنان لبيئته ومجتمعه</a:t>
            </a:r>
          </a:p>
          <a:p>
            <a:pPr algn="just" rtl="1"/>
            <a:r>
              <a:rPr lang="ar-IQ" sz="36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الفضاء الملموس: ذو الابعاد المادية المحددة ويشمل الفضاءات المعمارية</a:t>
            </a:r>
          </a:p>
          <a:p>
            <a:pPr algn="just" rtl="1"/>
            <a:r>
              <a:rPr lang="ar-IQ" sz="36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الفضاء المجرد: </a:t>
            </a:r>
            <a:endParaRPr lang="en-US" sz="36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248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313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elements-and-principles-of-art-20-7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51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 P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11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enrique-Oliveira-Tangled-Construction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089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332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103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0"/>
            <a:ext cx="7631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80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0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701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136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407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71_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0"/>
            <a:ext cx="11247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716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ns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967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0"/>
            <a:ext cx="9442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02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NegativeSpace-Vase-56a6e37b5f9b58b7d0e54c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0"/>
            <a:ext cx="11587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036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ain-qimg-fde48684bd1dc10ee4f2399c88fd97b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0"/>
            <a:ext cx="4900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626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Toshiko-Horiuchi-MacAdam-Harmonic-Mot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022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illiam-Forsythe-White-Bouncy-Cast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686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pace_race_5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273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0"/>
            <a:ext cx="4564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274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ilthy-Lurker-Octopied-Building-in-Fran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61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0"/>
            <a:ext cx="11004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878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274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0"/>
            <a:ext cx="10399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7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ictspac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0"/>
            <a:ext cx="8089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3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resentation-software-that-inspires-haiku-dec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88" y="0"/>
            <a:ext cx="8758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80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82abd2c17fb6ceb0bdb0a7e558137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686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29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7f8233283ea0f8138f0769b7136e5b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81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bby_genter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105296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72</Words>
  <Application>Microsoft Office PowerPoint</Application>
  <PresentationFormat>ملء الشاشة</PresentationFormat>
  <Paragraphs>18</Paragraphs>
  <Slides>48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54" baseType="lpstr">
      <vt:lpstr>Arial</vt:lpstr>
      <vt:lpstr>Simplified Arabic</vt:lpstr>
      <vt:lpstr>Tahoma</vt:lpstr>
      <vt:lpstr>Trebuchet MS</vt:lpstr>
      <vt:lpstr>Wingdings 3</vt:lpstr>
      <vt:lpstr>واجهة</vt:lpstr>
      <vt:lpstr>          الفضاء Spae  هو ذلك الحيز الذي يحيط بالاشكال والموجودات ويعطيها قيمة جمالية وتعبيرية. وكلما كانت العلاقة تناسبية بين الشكل (الموجب) وبين الفضاء (السالب)، نجح الفنان في تحقيق مقاصده.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الفضاء Spae  هو ذلك الحيز الذي يحيط بالاشكال والموجودات ويعطيها قيمة جمالية وتعبيرية. وكلما كانت العلاقة تناسبية بين الشكل (الموجب) وبين الفضاء (السالب)، نجح الفنان في تحقيق مقاصده.</dc:title>
  <dc:creator>nada</dc:creator>
  <cp:lastModifiedBy>nada</cp:lastModifiedBy>
  <cp:revision>3</cp:revision>
  <dcterms:created xsi:type="dcterms:W3CDTF">2018-12-11T20:15:30Z</dcterms:created>
  <dcterms:modified xsi:type="dcterms:W3CDTF">2018-12-11T21:09:12Z</dcterms:modified>
</cp:coreProperties>
</file>