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B29BFB3-3D9D-4CAA-8D6B-F14957AE3E46}" type="datetimeFigureOut">
              <a:rPr lang="ar-IQ" smtClean="0"/>
              <a:t>12/04/1440</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E08A0FAA-82CB-47FD-B0A9-B9889CDB144C}" type="slidenum">
              <a:rPr lang="ar-IQ" smtClean="0"/>
              <a:t>‹#›</a:t>
            </a:fld>
            <a:endParaRPr lang="ar-IQ" dirty="0"/>
          </a:p>
        </p:txBody>
      </p:sp>
    </p:spTree>
    <p:extLst>
      <p:ext uri="{BB962C8B-B14F-4D97-AF65-F5344CB8AC3E}">
        <p14:creationId xmlns:p14="http://schemas.microsoft.com/office/powerpoint/2010/main" val="3301218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B29BFB3-3D9D-4CAA-8D6B-F14957AE3E46}" type="datetimeFigureOut">
              <a:rPr lang="ar-IQ" smtClean="0"/>
              <a:t>12/04/1440</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E08A0FAA-82CB-47FD-B0A9-B9889CDB144C}" type="slidenum">
              <a:rPr lang="ar-IQ" smtClean="0"/>
              <a:t>‹#›</a:t>
            </a:fld>
            <a:endParaRPr lang="ar-IQ" dirty="0"/>
          </a:p>
        </p:txBody>
      </p:sp>
    </p:spTree>
    <p:extLst>
      <p:ext uri="{BB962C8B-B14F-4D97-AF65-F5344CB8AC3E}">
        <p14:creationId xmlns:p14="http://schemas.microsoft.com/office/powerpoint/2010/main" val="1597177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B29BFB3-3D9D-4CAA-8D6B-F14957AE3E46}" type="datetimeFigureOut">
              <a:rPr lang="ar-IQ" smtClean="0"/>
              <a:t>12/04/1440</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E08A0FAA-82CB-47FD-B0A9-B9889CDB144C}" type="slidenum">
              <a:rPr lang="ar-IQ" smtClean="0"/>
              <a:t>‹#›</a:t>
            </a:fld>
            <a:endParaRPr lang="ar-IQ" dirty="0"/>
          </a:p>
        </p:txBody>
      </p:sp>
    </p:spTree>
    <p:extLst>
      <p:ext uri="{BB962C8B-B14F-4D97-AF65-F5344CB8AC3E}">
        <p14:creationId xmlns:p14="http://schemas.microsoft.com/office/powerpoint/2010/main" val="1368337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B29BFB3-3D9D-4CAA-8D6B-F14957AE3E46}" type="datetimeFigureOut">
              <a:rPr lang="ar-IQ" smtClean="0"/>
              <a:t>12/04/1440</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E08A0FAA-82CB-47FD-B0A9-B9889CDB144C}" type="slidenum">
              <a:rPr lang="ar-IQ" smtClean="0"/>
              <a:t>‹#›</a:t>
            </a:fld>
            <a:endParaRPr lang="ar-IQ" dirty="0"/>
          </a:p>
        </p:txBody>
      </p:sp>
    </p:spTree>
    <p:extLst>
      <p:ext uri="{BB962C8B-B14F-4D97-AF65-F5344CB8AC3E}">
        <p14:creationId xmlns:p14="http://schemas.microsoft.com/office/powerpoint/2010/main" val="4084521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B29BFB3-3D9D-4CAA-8D6B-F14957AE3E46}" type="datetimeFigureOut">
              <a:rPr lang="ar-IQ" smtClean="0"/>
              <a:t>12/04/1440</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E08A0FAA-82CB-47FD-B0A9-B9889CDB144C}" type="slidenum">
              <a:rPr lang="ar-IQ" smtClean="0"/>
              <a:t>‹#›</a:t>
            </a:fld>
            <a:endParaRPr lang="ar-IQ" dirty="0"/>
          </a:p>
        </p:txBody>
      </p:sp>
    </p:spTree>
    <p:extLst>
      <p:ext uri="{BB962C8B-B14F-4D97-AF65-F5344CB8AC3E}">
        <p14:creationId xmlns:p14="http://schemas.microsoft.com/office/powerpoint/2010/main" val="2074164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5B29BFB3-3D9D-4CAA-8D6B-F14957AE3E46}" type="datetimeFigureOut">
              <a:rPr lang="ar-IQ" smtClean="0"/>
              <a:t>12/04/1440</a:t>
            </a:fld>
            <a:endParaRPr lang="ar-IQ" dirty="0"/>
          </a:p>
        </p:txBody>
      </p:sp>
      <p:sp>
        <p:nvSpPr>
          <p:cNvPr id="6" name="عنصر نائب للتذييل 5"/>
          <p:cNvSpPr>
            <a:spLocks noGrp="1"/>
          </p:cNvSpPr>
          <p:nvPr>
            <p:ph type="ftr" sz="quarter" idx="11"/>
          </p:nvPr>
        </p:nvSpPr>
        <p:spPr/>
        <p:txBody>
          <a:bodyPr/>
          <a:lstStyle/>
          <a:p>
            <a:endParaRPr lang="ar-IQ" dirty="0"/>
          </a:p>
        </p:txBody>
      </p:sp>
      <p:sp>
        <p:nvSpPr>
          <p:cNvPr id="7" name="عنصر نائب لرقم الشريحة 6"/>
          <p:cNvSpPr>
            <a:spLocks noGrp="1"/>
          </p:cNvSpPr>
          <p:nvPr>
            <p:ph type="sldNum" sz="quarter" idx="12"/>
          </p:nvPr>
        </p:nvSpPr>
        <p:spPr/>
        <p:txBody>
          <a:bodyPr/>
          <a:lstStyle/>
          <a:p>
            <a:fld id="{E08A0FAA-82CB-47FD-B0A9-B9889CDB144C}" type="slidenum">
              <a:rPr lang="ar-IQ" smtClean="0"/>
              <a:t>‹#›</a:t>
            </a:fld>
            <a:endParaRPr lang="ar-IQ" dirty="0"/>
          </a:p>
        </p:txBody>
      </p:sp>
    </p:spTree>
    <p:extLst>
      <p:ext uri="{BB962C8B-B14F-4D97-AF65-F5344CB8AC3E}">
        <p14:creationId xmlns:p14="http://schemas.microsoft.com/office/powerpoint/2010/main" val="120186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5B29BFB3-3D9D-4CAA-8D6B-F14957AE3E46}" type="datetimeFigureOut">
              <a:rPr lang="ar-IQ" smtClean="0"/>
              <a:t>12/04/1440</a:t>
            </a:fld>
            <a:endParaRPr lang="ar-IQ" dirty="0"/>
          </a:p>
        </p:txBody>
      </p:sp>
      <p:sp>
        <p:nvSpPr>
          <p:cNvPr id="8" name="عنصر نائب للتذييل 7"/>
          <p:cNvSpPr>
            <a:spLocks noGrp="1"/>
          </p:cNvSpPr>
          <p:nvPr>
            <p:ph type="ftr" sz="quarter" idx="11"/>
          </p:nvPr>
        </p:nvSpPr>
        <p:spPr/>
        <p:txBody>
          <a:bodyPr/>
          <a:lstStyle/>
          <a:p>
            <a:endParaRPr lang="ar-IQ" dirty="0"/>
          </a:p>
        </p:txBody>
      </p:sp>
      <p:sp>
        <p:nvSpPr>
          <p:cNvPr id="9" name="عنصر نائب لرقم الشريحة 8"/>
          <p:cNvSpPr>
            <a:spLocks noGrp="1"/>
          </p:cNvSpPr>
          <p:nvPr>
            <p:ph type="sldNum" sz="quarter" idx="12"/>
          </p:nvPr>
        </p:nvSpPr>
        <p:spPr/>
        <p:txBody>
          <a:bodyPr/>
          <a:lstStyle/>
          <a:p>
            <a:fld id="{E08A0FAA-82CB-47FD-B0A9-B9889CDB144C}" type="slidenum">
              <a:rPr lang="ar-IQ" smtClean="0"/>
              <a:t>‹#›</a:t>
            </a:fld>
            <a:endParaRPr lang="ar-IQ" dirty="0"/>
          </a:p>
        </p:txBody>
      </p:sp>
    </p:spTree>
    <p:extLst>
      <p:ext uri="{BB962C8B-B14F-4D97-AF65-F5344CB8AC3E}">
        <p14:creationId xmlns:p14="http://schemas.microsoft.com/office/powerpoint/2010/main" val="162746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5B29BFB3-3D9D-4CAA-8D6B-F14957AE3E46}" type="datetimeFigureOut">
              <a:rPr lang="ar-IQ" smtClean="0"/>
              <a:t>12/04/1440</a:t>
            </a:fld>
            <a:endParaRPr lang="ar-IQ" dirty="0"/>
          </a:p>
        </p:txBody>
      </p:sp>
      <p:sp>
        <p:nvSpPr>
          <p:cNvPr id="4" name="عنصر نائب للتذييل 3"/>
          <p:cNvSpPr>
            <a:spLocks noGrp="1"/>
          </p:cNvSpPr>
          <p:nvPr>
            <p:ph type="ftr" sz="quarter" idx="11"/>
          </p:nvPr>
        </p:nvSpPr>
        <p:spPr/>
        <p:txBody>
          <a:bodyPr/>
          <a:lstStyle/>
          <a:p>
            <a:endParaRPr lang="ar-IQ" dirty="0"/>
          </a:p>
        </p:txBody>
      </p:sp>
      <p:sp>
        <p:nvSpPr>
          <p:cNvPr id="5" name="عنصر نائب لرقم الشريحة 4"/>
          <p:cNvSpPr>
            <a:spLocks noGrp="1"/>
          </p:cNvSpPr>
          <p:nvPr>
            <p:ph type="sldNum" sz="quarter" idx="12"/>
          </p:nvPr>
        </p:nvSpPr>
        <p:spPr/>
        <p:txBody>
          <a:bodyPr/>
          <a:lstStyle/>
          <a:p>
            <a:fld id="{E08A0FAA-82CB-47FD-B0A9-B9889CDB144C}" type="slidenum">
              <a:rPr lang="ar-IQ" smtClean="0"/>
              <a:t>‹#›</a:t>
            </a:fld>
            <a:endParaRPr lang="ar-IQ" dirty="0"/>
          </a:p>
        </p:txBody>
      </p:sp>
    </p:spTree>
    <p:extLst>
      <p:ext uri="{BB962C8B-B14F-4D97-AF65-F5344CB8AC3E}">
        <p14:creationId xmlns:p14="http://schemas.microsoft.com/office/powerpoint/2010/main" val="1992636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B29BFB3-3D9D-4CAA-8D6B-F14957AE3E46}" type="datetimeFigureOut">
              <a:rPr lang="ar-IQ" smtClean="0"/>
              <a:t>12/04/1440</a:t>
            </a:fld>
            <a:endParaRPr lang="ar-IQ" dirty="0"/>
          </a:p>
        </p:txBody>
      </p:sp>
      <p:sp>
        <p:nvSpPr>
          <p:cNvPr id="3" name="عنصر نائب للتذييل 2"/>
          <p:cNvSpPr>
            <a:spLocks noGrp="1"/>
          </p:cNvSpPr>
          <p:nvPr>
            <p:ph type="ftr" sz="quarter" idx="11"/>
          </p:nvPr>
        </p:nvSpPr>
        <p:spPr/>
        <p:txBody>
          <a:bodyPr/>
          <a:lstStyle/>
          <a:p>
            <a:endParaRPr lang="ar-IQ" dirty="0"/>
          </a:p>
        </p:txBody>
      </p:sp>
      <p:sp>
        <p:nvSpPr>
          <p:cNvPr id="4" name="عنصر نائب لرقم الشريحة 3"/>
          <p:cNvSpPr>
            <a:spLocks noGrp="1"/>
          </p:cNvSpPr>
          <p:nvPr>
            <p:ph type="sldNum" sz="quarter" idx="12"/>
          </p:nvPr>
        </p:nvSpPr>
        <p:spPr/>
        <p:txBody>
          <a:bodyPr/>
          <a:lstStyle/>
          <a:p>
            <a:fld id="{E08A0FAA-82CB-47FD-B0A9-B9889CDB144C}" type="slidenum">
              <a:rPr lang="ar-IQ" smtClean="0"/>
              <a:t>‹#›</a:t>
            </a:fld>
            <a:endParaRPr lang="ar-IQ" dirty="0"/>
          </a:p>
        </p:txBody>
      </p:sp>
    </p:spTree>
    <p:extLst>
      <p:ext uri="{BB962C8B-B14F-4D97-AF65-F5344CB8AC3E}">
        <p14:creationId xmlns:p14="http://schemas.microsoft.com/office/powerpoint/2010/main" val="1623092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B29BFB3-3D9D-4CAA-8D6B-F14957AE3E46}" type="datetimeFigureOut">
              <a:rPr lang="ar-IQ" smtClean="0"/>
              <a:t>12/04/1440</a:t>
            </a:fld>
            <a:endParaRPr lang="ar-IQ" dirty="0"/>
          </a:p>
        </p:txBody>
      </p:sp>
      <p:sp>
        <p:nvSpPr>
          <p:cNvPr id="6" name="عنصر نائب للتذييل 5"/>
          <p:cNvSpPr>
            <a:spLocks noGrp="1"/>
          </p:cNvSpPr>
          <p:nvPr>
            <p:ph type="ftr" sz="quarter" idx="11"/>
          </p:nvPr>
        </p:nvSpPr>
        <p:spPr/>
        <p:txBody>
          <a:bodyPr/>
          <a:lstStyle/>
          <a:p>
            <a:endParaRPr lang="ar-IQ" dirty="0"/>
          </a:p>
        </p:txBody>
      </p:sp>
      <p:sp>
        <p:nvSpPr>
          <p:cNvPr id="7" name="عنصر نائب لرقم الشريحة 6"/>
          <p:cNvSpPr>
            <a:spLocks noGrp="1"/>
          </p:cNvSpPr>
          <p:nvPr>
            <p:ph type="sldNum" sz="quarter" idx="12"/>
          </p:nvPr>
        </p:nvSpPr>
        <p:spPr/>
        <p:txBody>
          <a:bodyPr/>
          <a:lstStyle/>
          <a:p>
            <a:fld id="{E08A0FAA-82CB-47FD-B0A9-B9889CDB144C}" type="slidenum">
              <a:rPr lang="ar-IQ" smtClean="0"/>
              <a:t>‹#›</a:t>
            </a:fld>
            <a:endParaRPr lang="ar-IQ" dirty="0"/>
          </a:p>
        </p:txBody>
      </p:sp>
    </p:spTree>
    <p:extLst>
      <p:ext uri="{BB962C8B-B14F-4D97-AF65-F5344CB8AC3E}">
        <p14:creationId xmlns:p14="http://schemas.microsoft.com/office/powerpoint/2010/main" val="2895557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B29BFB3-3D9D-4CAA-8D6B-F14957AE3E46}" type="datetimeFigureOut">
              <a:rPr lang="ar-IQ" smtClean="0"/>
              <a:t>12/04/1440</a:t>
            </a:fld>
            <a:endParaRPr lang="ar-IQ" dirty="0"/>
          </a:p>
        </p:txBody>
      </p:sp>
      <p:sp>
        <p:nvSpPr>
          <p:cNvPr id="6" name="عنصر نائب للتذييل 5"/>
          <p:cNvSpPr>
            <a:spLocks noGrp="1"/>
          </p:cNvSpPr>
          <p:nvPr>
            <p:ph type="ftr" sz="quarter" idx="11"/>
          </p:nvPr>
        </p:nvSpPr>
        <p:spPr/>
        <p:txBody>
          <a:bodyPr/>
          <a:lstStyle/>
          <a:p>
            <a:endParaRPr lang="ar-IQ" dirty="0"/>
          </a:p>
        </p:txBody>
      </p:sp>
      <p:sp>
        <p:nvSpPr>
          <p:cNvPr id="7" name="عنصر نائب لرقم الشريحة 6"/>
          <p:cNvSpPr>
            <a:spLocks noGrp="1"/>
          </p:cNvSpPr>
          <p:nvPr>
            <p:ph type="sldNum" sz="quarter" idx="12"/>
          </p:nvPr>
        </p:nvSpPr>
        <p:spPr/>
        <p:txBody>
          <a:bodyPr/>
          <a:lstStyle/>
          <a:p>
            <a:fld id="{E08A0FAA-82CB-47FD-B0A9-B9889CDB144C}" type="slidenum">
              <a:rPr lang="ar-IQ" smtClean="0"/>
              <a:t>‹#›</a:t>
            </a:fld>
            <a:endParaRPr lang="ar-IQ" dirty="0"/>
          </a:p>
        </p:txBody>
      </p:sp>
    </p:spTree>
    <p:extLst>
      <p:ext uri="{BB962C8B-B14F-4D97-AF65-F5344CB8AC3E}">
        <p14:creationId xmlns:p14="http://schemas.microsoft.com/office/powerpoint/2010/main" val="1402797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B29BFB3-3D9D-4CAA-8D6B-F14957AE3E46}" type="datetimeFigureOut">
              <a:rPr lang="ar-IQ" smtClean="0"/>
              <a:t>12/04/1440</a:t>
            </a:fld>
            <a:endParaRPr lang="ar-IQ"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08A0FAA-82CB-47FD-B0A9-B9889CDB144C}" type="slidenum">
              <a:rPr lang="ar-IQ" smtClean="0"/>
              <a:t>‹#›</a:t>
            </a:fld>
            <a:endParaRPr lang="ar-IQ" dirty="0"/>
          </a:p>
        </p:txBody>
      </p:sp>
    </p:spTree>
    <p:extLst>
      <p:ext uri="{BB962C8B-B14F-4D97-AF65-F5344CB8AC3E}">
        <p14:creationId xmlns:p14="http://schemas.microsoft.com/office/powerpoint/2010/main" val="40917573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تاريخ ايران في القرن العشرين حتى عام 1941 –</a:t>
            </a:r>
            <a:r>
              <a:rPr lang="ar-IQ" smtClean="0"/>
              <a:t>الجزء الاول من المقرر</a:t>
            </a:r>
            <a:endParaRPr lang="ar-IQ" dirty="0"/>
          </a:p>
        </p:txBody>
      </p:sp>
      <p:sp>
        <p:nvSpPr>
          <p:cNvPr id="3" name="عنوان فرعي 2"/>
          <p:cNvSpPr>
            <a:spLocks noGrp="1"/>
          </p:cNvSpPr>
          <p:nvPr>
            <p:ph type="subTitle" idx="1"/>
          </p:nvPr>
        </p:nvSpPr>
        <p:spPr/>
        <p:txBody>
          <a:bodyPr>
            <a:normAutofit fontScale="92500" lnSpcReduction="20000"/>
          </a:bodyPr>
          <a:lstStyle/>
          <a:p>
            <a:r>
              <a:rPr lang="ar-IQ" dirty="0" smtClean="0"/>
              <a:t>الاستاذ المساعد </a:t>
            </a:r>
          </a:p>
          <a:p>
            <a:r>
              <a:rPr lang="ar-IQ" dirty="0" smtClean="0"/>
              <a:t>حسين كريم حمود </a:t>
            </a:r>
          </a:p>
          <a:p>
            <a:r>
              <a:rPr lang="ar-IQ" dirty="0" smtClean="0"/>
              <a:t>قسم التاريخ-كلية التربية الاساسية –الجامعة المستنصرية</a:t>
            </a:r>
            <a:endParaRPr lang="ar-IQ" dirty="0"/>
          </a:p>
        </p:txBody>
      </p:sp>
    </p:spTree>
    <p:extLst>
      <p:ext uri="{BB962C8B-B14F-4D97-AF65-F5344CB8AC3E}">
        <p14:creationId xmlns:p14="http://schemas.microsoft.com/office/powerpoint/2010/main" val="839304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نهاية حكم </a:t>
            </a:r>
            <a:r>
              <a:rPr lang="ar-IQ" dirty="0" smtClean="0"/>
              <a:t>القاجارين</a:t>
            </a:r>
            <a:r>
              <a:rPr lang="ar-IQ" dirty="0" smtClean="0"/>
              <a:t> </a:t>
            </a:r>
            <a:endParaRPr lang="ar-IQ" dirty="0"/>
          </a:p>
        </p:txBody>
      </p:sp>
      <p:sp>
        <p:nvSpPr>
          <p:cNvPr id="3" name="عنصر نائب للمحتوى 2"/>
          <p:cNvSpPr>
            <a:spLocks noGrp="1"/>
          </p:cNvSpPr>
          <p:nvPr>
            <p:ph idx="1"/>
          </p:nvPr>
        </p:nvSpPr>
        <p:spPr/>
        <p:txBody>
          <a:bodyPr>
            <a:normAutofit fontScale="70000" lnSpcReduction="20000"/>
          </a:bodyPr>
          <a:lstStyle/>
          <a:p>
            <a:r>
              <a:rPr lang="ar-IQ" dirty="0" smtClean="0"/>
              <a:t>في مطلع القرن العشرين حكم ايران  مظفر الدين شاه وكان مريضا وضعيفا في اتخاذ القرارات، استمر حكمه حتى عام 1906،استدان من روسيا عامي 1900و1902 لتغطية نفقات سفراته لا وربا، منح بريطانيا حق استخراج النفط 1901 لمدة 60 عاما، حدثت الثورة الدستورية في عهده عام 1906 نتيجة لسوء الاحوال الاجتماعية والقسوة التي قام بها الجيش ضد المواطنين وكان من نتيجتها انشاء اول برلمان ايراني.</a:t>
            </a:r>
          </a:p>
          <a:p>
            <a:r>
              <a:rPr lang="ar-IQ" dirty="0" smtClean="0"/>
              <a:t>تولى الحكم من بعده ابنه محمد علي شاه 1907-1909 وكانت خلافاته شديدة مع البرلمان وقام بحل البرلمان وقصفه بالقنابل وحدثت خلال حكمه الكثير من الصدامات حتى قام الثوار بدخول طهران يوم 13تموز1909 وفر محمد علي الى </a:t>
            </a:r>
            <a:r>
              <a:rPr lang="ar-IQ" dirty="0" err="1" smtClean="0"/>
              <a:t>المفوضيه</a:t>
            </a:r>
            <a:r>
              <a:rPr lang="ar-IQ" dirty="0" smtClean="0"/>
              <a:t> البريطانية  ونصب ابنه احمد رضا على العرش وعمره14عاما.</a:t>
            </a:r>
          </a:p>
          <a:p>
            <a:r>
              <a:rPr lang="ar-IQ" dirty="0" smtClean="0"/>
              <a:t>هيمن الروس والبريطانيين على الاقتصاد الايراني خلال حكم احمد شاه </a:t>
            </a:r>
          </a:p>
          <a:p>
            <a:r>
              <a:rPr lang="ar-IQ" dirty="0" smtClean="0"/>
              <a:t>اعلنت ايران حيادها في الحرب العالمية الاولى  ولكن دول الحلفاء لم تحترم حياد ايران.</a:t>
            </a:r>
          </a:p>
          <a:p>
            <a:r>
              <a:rPr lang="ar-IQ" dirty="0" smtClean="0"/>
              <a:t>خرجت ايران مدمره من الحرب التي لم تشترك بها وتعرضت زراعتها وصناعتها الى الدمار ولم يكن لها جيش نظامي </a:t>
            </a:r>
          </a:p>
          <a:p>
            <a:r>
              <a:rPr lang="ar-IQ" dirty="0" smtClean="0"/>
              <a:t>تم عقد المعاهدة الايرانية البريطانية وعارضها الشعب الايراني بشدة ،شهدت بعض المناطق ثورة ضد النظام في طهران ،وخاصة </a:t>
            </a:r>
            <a:r>
              <a:rPr lang="ar-IQ" dirty="0" err="1" smtClean="0"/>
              <a:t>اذريبيجان</a:t>
            </a:r>
            <a:r>
              <a:rPr lang="ar-IQ" dirty="0" smtClean="0"/>
              <a:t> </a:t>
            </a:r>
            <a:endParaRPr lang="ar-IQ" dirty="0"/>
          </a:p>
        </p:txBody>
      </p:sp>
    </p:spTree>
    <p:extLst>
      <p:ext uri="{BB962C8B-B14F-4D97-AF65-F5344CB8AC3E}">
        <p14:creationId xmlns:p14="http://schemas.microsoft.com/office/powerpoint/2010/main" val="2416950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ظهور رضا خان على المسرح السياسي</a:t>
            </a:r>
            <a:endParaRPr lang="ar-IQ" dirty="0"/>
          </a:p>
        </p:txBody>
      </p:sp>
      <p:sp>
        <p:nvSpPr>
          <p:cNvPr id="3" name="عنصر نائب للمحتوى 2"/>
          <p:cNvSpPr>
            <a:spLocks noGrp="1"/>
          </p:cNvSpPr>
          <p:nvPr>
            <p:ph idx="1"/>
          </p:nvPr>
        </p:nvSpPr>
        <p:spPr/>
        <p:txBody>
          <a:bodyPr>
            <a:normAutofit fontScale="92500" lnSpcReduction="20000"/>
          </a:bodyPr>
          <a:lstStyle/>
          <a:p>
            <a:r>
              <a:rPr lang="ar-IQ" dirty="0" smtClean="0"/>
              <a:t>كان رضا خان قائد فرقة القوقاز استطاع بالاتفاق مع ضياء الدين طبطبائي بالزحف نحو طهران واحتلها يوم 21شباط 1921.</a:t>
            </a:r>
          </a:p>
          <a:p>
            <a:r>
              <a:rPr lang="ar-IQ" dirty="0" smtClean="0"/>
              <a:t>تم تعين الطبطبائي رئيسا للوزراء ورضا خان قائد للجيش الايراني ،بعد خمسة ايام تم توقيع اتفاقية حسن الجوار مع الاتحاد السوفياتي في 16نيسان اعلن رئيس الوزراء عن انسحاب البريطانيين .</a:t>
            </a:r>
          </a:p>
          <a:p>
            <a:r>
              <a:rPr lang="ar-IQ" dirty="0" smtClean="0"/>
              <a:t>عين رضا خان وزيرا للحرب تفاديا للخلافات مع رئيس الوزراء ،استقال الطبطبائي من رئاسة الوزراء.</a:t>
            </a:r>
          </a:p>
          <a:p>
            <a:r>
              <a:rPr lang="ar-IQ" dirty="0" smtClean="0"/>
              <a:t>اصدر احمد شاه مرسوما بتعين رضا خان رئيسا للوزراء في 29 ت1 1923،حصل على موافقة البرلمان ، سافر احمد شاه وترك اخيه وصيا على العرش</a:t>
            </a:r>
            <a:endParaRPr lang="ar-IQ" dirty="0"/>
          </a:p>
        </p:txBody>
      </p:sp>
    </p:spTree>
    <p:extLst>
      <p:ext uri="{BB962C8B-B14F-4D97-AF65-F5344CB8AC3E}">
        <p14:creationId xmlns:p14="http://schemas.microsoft.com/office/powerpoint/2010/main" val="1942498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الغاء الدولة القاجارية واستلام رضا خان السلطة</a:t>
            </a:r>
            <a:endParaRPr lang="ar-IQ" dirty="0"/>
          </a:p>
        </p:txBody>
      </p:sp>
      <p:sp>
        <p:nvSpPr>
          <p:cNvPr id="3" name="عنصر نائب للمحتوى 2"/>
          <p:cNvSpPr>
            <a:spLocks noGrp="1"/>
          </p:cNvSpPr>
          <p:nvPr>
            <p:ph idx="1"/>
          </p:nvPr>
        </p:nvSpPr>
        <p:spPr/>
        <p:txBody>
          <a:bodyPr>
            <a:normAutofit fontScale="55000" lnSpcReduction="20000"/>
          </a:bodyPr>
          <a:lstStyle/>
          <a:p>
            <a:r>
              <a:rPr lang="ar-IQ" dirty="0" smtClean="0"/>
              <a:t>في شباط 1925 اعلن الشاه انه لم يستطيع الاستمرار بالحكم بسبب تدخلات الشاه واعوانه وطلب منحه منصب القائد العام وتمت </a:t>
            </a:r>
            <a:r>
              <a:rPr lang="ar-IQ" dirty="0" err="1" smtClean="0"/>
              <a:t>الموافقه</a:t>
            </a:r>
            <a:r>
              <a:rPr lang="ar-IQ" dirty="0" smtClean="0"/>
              <a:t> على طلبه وبدا بتنظيم الجيش.</a:t>
            </a:r>
          </a:p>
          <a:p>
            <a:r>
              <a:rPr lang="ar-IQ" dirty="0" smtClean="0"/>
              <a:t>في اواخر ت11925 طالب بتنصيبه شاها على ايران بعد ان شن حمله اعلامية ضد احمد شاه وعائلته ،ووافق المجلس </a:t>
            </a:r>
            <a:r>
              <a:rPr lang="ar-IQ" dirty="0" err="1" smtClean="0"/>
              <a:t>باغلبية</a:t>
            </a:r>
            <a:r>
              <a:rPr lang="ar-IQ" dirty="0" smtClean="0"/>
              <a:t> 80 صوتا ومعارضة 5 وغياب 30 عضوا.</a:t>
            </a:r>
          </a:p>
          <a:p>
            <a:r>
              <a:rPr lang="ar-IQ" dirty="0" smtClean="0"/>
              <a:t>ادى اليمين الدستورية في 15 كانون الاول 1925 وجرى تتويجه في الاحتفال في نسيان 1926 واعترفت به بريطانيا .سياسة التحديث:</a:t>
            </a:r>
          </a:p>
          <a:p>
            <a:r>
              <a:rPr lang="ar-IQ" dirty="0" smtClean="0"/>
              <a:t>اهتم اولا بالجيش </a:t>
            </a:r>
            <a:r>
              <a:rPr lang="ar-IQ" dirty="0" err="1" smtClean="0"/>
              <a:t>لانه</a:t>
            </a:r>
            <a:r>
              <a:rPr lang="ar-IQ" dirty="0" smtClean="0"/>
              <a:t> </a:t>
            </a:r>
            <a:r>
              <a:rPr lang="ar-IQ" dirty="0" err="1" smtClean="0"/>
              <a:t>الركيزه</a:t>
            </a:r>
            <a:r>
              <a:rPr lang="ar-IQ" dirty="0" smtClean="0"/>
              <a:t> الاساسية في الدفاع عنه اساسا ،عمل على توفير ميزانية للجيش ،سن قانون التجنيد الالزامي ،تم انشاء معمل للبنادق، ثم معملا للمدافع ، اسس القوة الجوية بمساعدة البريطانيين ، طور </a:t>
            </a:r>
            <a:r>
              <a:rPr lang="ar-IQ" dirty="0" err="1" smtClean="0"/>
              <a:t>الموانى</a:t>
            </a:r>
            <a:r>
              <a:rPr lang="ar-IQ" dirty="0" smtClean="0"/>
              <a:t> ،لم يعتمد على مصدر واحد  في تسليح الجيش، ربط </a:t>
            </a:r>
            <a:r>
              <a:rPr lang="ar-IQ" dirty="0" err="1" smtClean="0"/>
              <a:t>النخبه</a:t>
            </a:r>
            <a:r>
              <a:rPr lang="ar-IQ" dirty="0" smtClean="0"/>
              <a:t> العسكرية به .</a:t>
            </a:r>
          </a:p>
          <a:p>
            <a:r>
              <a:rPr lang="ar-IQ" dirty="0" smtClean="0"/>
              <a:t>استعمل الشدة في تعامله مع المعارضين </a:t>
            </a:r>
          </a:p>
          <a:p>
            <a:r>
              <a:rPr lang="ar-IQ" dirty="0" smtClean="0"/>
              <a:t>انجز سلسله من الخطوات العمرانية  واجرى تغيرات في الهياكل الادارية حيث الغى نظام المقاطعات </a:t>
            </a:r>
            <a:r>
              <a:rPr lang="ar-IQ" dirty="0" err="1" smtClean="0"/>
              <a:t>الكبيره</a:t>
            </a:r>
            <a:r>
              <a:rPr lang="ar-IQ" dirty="0" smtClean="0"/>
              <a:t> واسس 49 ولاية ،بنى جهاز اداري على نمط الجاز الاوربي ، اصدر قانونا للانضباط والترقيات .</a:t>
            </a:r>
          </a:p>
          <a:p>
            <a:r>
              <a:rPr lang="ar-IQ" dirty="0" smtClean="0"/>
              <a:t>كان هدفه من اعادة التقسيم الاداري </a:t>
            </a:r>
            <a:r>
              <a:rPr lang="ar-IQ" dirty="0" err="1" smtClean="0"/>
              <a:t>هوتذويب</a:t>
            </a:r>
            <a:r>
              <a:rPr lang="ar-IQ" dirty="0" smtClean="0"/>
              <a:t> الاعراق والالسن </a:t>
            </a:r>
            <a:r>
              <a:rPr lang="ar-IQ" dirty="0" err="1" smtClean="0"/>
              <a:t>والغء</a:t>
            </a:r>
            <a:r>
              <a:rPr lang="ar-IQ" dirty="0" smtClean="0"/>
              <a:t> شخصية بعض الاقاليم  وساعد في طمس </a:t>
            </a:r>
            <a:r>
              <a:rPr lang="ar-IQ" dirty="0" err="1" smtClean="0"/>
              <a:t>هويةالسكان</a:t>
            </a:r>
            <a:r>
              <a:rPr lang="ar-IQ" dirty="0" smtClean="0"/>
              <a:t>  وافقدهم روح التضامن والولاء </a:t>
            </a:r>
            <a:r>
              <a:rPr lang="ar-IQ" dirty="0" err="1" smtClean="0"/>
              <a:t>للاقليم</a:t>
            </a:r>
            <a:r>
              <a:rPr lang="ar-IQ" dirty="0" smtClean="0"/>
              <a:t> </a:t>
            </a:r>
          </a:p>
          <a:p>
            <a:r>
              <a:rPr lang="ar-IQ" dirty="0" smtClean="0"/>
              <a:t>اصبح حكمه دكتاتوريا وسيطر على المجلس سيطرة تامة  ،اغلق الكثير من الصحف لنها انتقدته ،</a:t>
            </a:r>
          </a:p>
          <a:p>
            <a:r>
              <a:rPr lang="ar-IQ" dirty="0" smtClean="0"/>
              <a:t>حطم الاحزاب ولم يبقي سوى حزبه فقط  ،جرد النواب من حصانتهم الدبلوماسية  </a:t>
            </a:r>
            <a:endParaRPr lang="ar-IQ" dirty="0"/>
          </a:p>
        </p:txBody>
      </p:sp>
    </p:spTree>
    <p:extLst>
      <p:ext uri="{BB962C8B-B14F-4D97-AF65-F5344CB8AC3E}">
        <p14:creationId xmlns:p14="http://schemas.microsoft.com/office/powerpoint/2010/main" val="220574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سياسة الشاه اتجاه القوميات غير الفارسية </a:t>
            </a:r>
            <a:endParaRPr lang="ar-IQ" dirty="0"/>
          </a:p>
        </p:txBody>
      </p:sp>
      <p:sp>
        <p:nvSpPr>
          <p:cNvPr id="3" name="عنصر نائب للمحتوى 2"/>
          <p:cNvSpPr>
            <a:spLocks noGrp="1"/>
          </p:cNvSpPr>
          <p:nvPr>
            <p:ph idx="1"/>
          </p:nvPr>
        </p:nvSpPr>
        <p:spPr/>
        <p:txBody>
          <a:bodyPr/>
          <a:lstStyle/>
          <a:p>
            <a:r>
              <a:rPr lang="ar-IQ" dirty="0" smtClean="0"/>
              <a:t>تعرضت القوميات غير الفارسية الى سياسة قمعية استبدادية ،تعامل معها بأسلوب فاق الاضطهاد القومي من اجل تذويبهم في النظام البهلوي.</a:t>
            </a:r>
          </a:p>
          <a:p>
            <a:r>
              <a:rPr lang="ar-IQ" dirty="0" smtClean="0"/>
              <a:t>مارس سياسة التهجير حيث هجر الاكراد عام 1935 .</a:t>
            </a:r>
          </a:p>
          <a:p>
            <a:r>
              <a:rPr lang="ar-IQ" dirty="0" smtClean="0"/>
              <a:t>منع القوميات من استخدام لغتها وازياءهم القومية .</a:t>
            </a:r>
          </a:p>
          <a:p>
            <a:r>
              <a:rPr lang="ar-IQ" dirty="0" smtClean="0"/>
              <a:t>غير اسماء المدن الى الاسماء البهلويه .</a:t>
            </a:r>
          </a:p>
          <a:p>
            <a:r>
              <a:rPr lang="ar-IQ" dirty="0" smtClean="0"/>
              <a:t>قام بإلغاء القاب الشرف من العهد القاجاري </a:t>
            </a:r>
            <a:endParaRPr lang="ar-IQ" dirty="0"/>
          </a:p>
        </p:txBody>
      </p:sp>
    </p:spTree>
    <p:extLst>
      <p:ext uri="{BB962C8B-B14F-4D97-AF65-F5344CB8AC3E}">
        <p14:creationId xmlns:p14="http://schemas.microsoft.com/office/powerpoint/2010/main" val="1262315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 سياسي رضا شاه اتجاه علماء الدين والتنظيم الاداري للبلاد</a:t>
            </a:r>
            <a:endParaRPr lang="ar-IQ" dirty="0"/>
          </a:p>
        </p:txBody>
      </p:sp>
      <p:sp>
        <p:nvSpPr>
          <p:cNvPr id="3" name="عنصر نائب للمحتوى 2"/>
          <p:cNvSpPr>
            <a:spLocks noGrp="1"/>
          </p:cNvSpPr>
          <p:nvPr>
            <p:ph idx="1"/>
          </p:nvPr>
        </p:nvSpPr>
        <p:spPr/>
        <p:txBody>
          <a:bodyPr>
            <a:normAutofit fontScale="62500" lnSpcReduction="20000"/>
          </a:bodyPr>
          <a:lstStyle/>
          <a:p>
            <a:r>
              <a:rPr lang="ar-IQ" dirty="0" smtClean="0"/>
              <a:t>ابعد المؤسسة الدينية من التدخل في السياسة ،استولى على املاك المؤسسة الدينية ،اضعف من دور </a:t>
            </a:r>
            <a:r>
              <a:rPr lang="ar-IQ" dirty="0" err="1" smtClean="0"/>
              <a:t>القضاه</a:t>
            </a:r>
            <a:r>
              <a:rPr lang="ar-IQ" dirty="0" smtClean="0"/>
              <a:t> الدينيين ،قلص وجودهم في البرلمان ،اضفى على نفسه صبغه دينية</a:t>
            </a:r>
          </a:p>
          <a:p>
            <a:r>
              <a:rPr lang="ar-IQ" dirty="0" smtClean="0"/>
              <a:t>في المجال الاجتماعي : رفع من شأن المرأة وسمح لها بدخول الجامعات المختلطة، قيد امتيازات الطلاق ،نشط الجمعيات النسائية ، سمح لها بالتوظيف ، حرم الحجاب التقليدي ،فرض الملابس الغربية على الرجال .</a:t>
            </a:r>
          </a:p>
          <a:p>
            <a:r>
              <a:rPr lang="ar-IQ" dirty="0" smtClean="0"/>
              <a:t>في ميدان التعليم : توسعت حركة بناء المدارس وزاد اعداد التلاميذ نشا جامعة طهران 1934، ارسل بعثات للدول الاوربية ،استحدث وزارة التربية ،فرض التعليم الالزامي وادخل النظام الكشفي ،امم المدارس الاجنبية .</a:t>
            </a:r>
          </a:p>
          <a:p>
            <a:r>
              <a:rPr lang="ar-IQ" dirty="0" smtClean="0"/>
              <a:t>في مجال الصحة :استخدم الخبراء الاجانب ،دعم الاطباء ،بنى المستشفيات ،ادخل الأنظمة الصحية للبلاد .</a:t>
            </a:r>
          </a:p>
          <a:p>
            <a:r>
              <a:rPr lang="ar-IQ" dirty="0" smtClean="0"/>
              <a:t>في مجال الاصلاحات الاقتصادية : اهتم بالصناعة ،رفع التعريفة  الكمركيه ،قدم سلفا بفائدة </a:t>
            </a:r>
            <a:r>
              <a:rPr lang="ar-IQ" dirty="0" err="1" smtClean="0"/>
              <a:t>بسيطه</a:t>
            </a:r>
            <a:r>
              <a:rPr lang="ar-IQ" dirty="0" smtClean="0"/>
              <a:t> ، طور صناعة النسيج ، كان المستفيد الاكبر هم الرأسماليين .</a:t>
            </a:r>
          </a:p>
          <a:p>
            <a:r>
              <a:rPr lang="ar-IQ" dirty="0" smtClean="0"/>
              <a:t>في الميدان الزراعي : حسن حالة الفلاحين ،حد من العلاقات الاقطاعية ،ادخل الاساليب </a:t>
            </a:r>
            <a:r>
              <a:rPr lang="ar-IQ" dirty="0" err="1" smtClean="0"/>
              <a:t>الحديثه</a:t>
            </a:r>
            <a:r>
              <a:rPr lang="ar-IQ" dirty="0" smtClean="0"/>
              <a:t> في الزراعة ،اعفيت الآلات المخصصة للزراعة من الرسوم ،اسس قسم زراعي في البنك الوطني </a:t>
            </a:r>
          </a:p>
          <a:p>
            <a:r>
              <a:rPr lang="ar-IQ" dirty="0" smtClean="0"/>
              <a:t>في المجال التجاري :احتكرت الحكومة التجارة الخارجية ،تدهورت التجارة حلال الازمة المالية العالمية ، </a:t>
            </a:r>
            <a:endParaRPr lang="ar-IQ" dirty="0"/>
          </a:p>
        </p:txBody>
      </p:sp>
    </p:spTree>
    <p:extLst>
      <p:ext uri="{BB962C8B-B14F-4D97-AF65-F5344CB8AC3E}">
        <p14:creationId xmlns:p14="http://schemas.microsoft.com/office/powerpoint/2010/main" val="8328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علاقات ايران مع الدول المجاورة في عهد رضا خان </a:t>
            </a:r>
            <a:endParaRPr lang="ar-IQ" dirty="0"/>
          </a:p>
        </p:txBody>
      </p:sp>
      <p:sp>
        <p:nvSpPr>
          <p:cNvPr id="3" name="عنصر نائب للمحتوى 2"/>
          <p:cNvSpPr>
            <a:spLocks noGrp="1"/>
          </p:cNvSpPr>
          <p:nvPr>
            <p:ph idx="1"/>
          </p:nvPr>
        </p:nvSpPr>
        <p:spPr/>
        <p:txBody>
          <a:bodyPr>
            <a:normAutofit fontScale="70000" lnSpcReduction="20000"/>
          </a:bodyPr>
          <a:lstStyle/>
          <a:p>
            <a:r>
              <a:rPr lang="ar-IQ" dirty="0" smtClean="0"/>
              <a:t>اولا تركيا: كان رضا شاه معجبا بكمال اتاتورك وحاول تقليد خطواته ،عام 1926 وقع معاهدة صداقه معهم ،2كانون الثاني 1927 وقع معاهده تجارية مع تركيا،1928 حصل اول اتصال تلغرافي بينهم ،23ك2 حلت الخلافات الحدودية بتدخل بريطانيا وتم توقيع معاهدة بينهم  اعطت ايران مناطق من اراك واخذت من كردستان ،عام1934 زار رضا خان تركيا </a:t>
            </a:r>
          </a:p>
          <a:p>
            <a:r>
              <a:rPr lang="ar-IQ" dirty="0" smtClean="0"/>
              <a:t>ثانيا افغانستان :28ت2 1927 تم عقد اتفاقية بين البلدين ،حدثت مناوشات حدودية بين الطرفين ،اتفقوا على ان يكون الحكم تركيا ،خرج القرار لصالح افغانستان وقبله رضا خان .</a:t>
            </a:r>
          </a:p>
          <a:p>
            <a:r>
              <a:rPr lang="ar-IQ" dirty="0" smtClean="0"/>
              <a:t>ثالثا العراق: وجود خلافات حدودية ،لم تعترف ايران بالنظام الملكي العراقي، عدم اعتراف العراق بشمول الرعايا الايرانيين بامتيازات رعايا الدول الاجنبية، قدم العراق في29ت2 1934 شكوى لعصبة الامم ضد ايران بسبب قضية شط العرب ،بدأت مفاوضات بين البلدين برعاية بريطانيا استمرت حتى 4تموز 1937 حيث وقع الطرفان معاهده تنازل العراق فيها عن 7750 متر امام </a:t>
            </a:r>
            <a:r>
              <a:rPr lang="ar-IQ" dirty="0" err="1" smtClean="0"/>
              <a:t>عبادان</a:t>
            </a:r>
            <a:r>
              <a:rPr lang="ar-IQ" dirty="0" smtClean="0"/>
              <a:t>.</a:t>
            </a:r>
          </a:p>
          <a:p>
            <a:r>
              <a:rPr lang="ar-IQ" dirty="0" smtClean="0"/>
              <a:t>8تموز1937 عقدت الدول الاربعة (تركيا ،العراق ، ايران ،افغانستان ) وبرعاية بريطانيا معاهده سميت معاهدة سعد اباد لخدمة بريطانيا ومصالحها في المنطقة .</a:t>
            </a:r>
            <a:endParaRPr lang="ar-IQ" dirty="0"/>
          </a:p>
        </p:txBody>
      </p:sp>
    </p:spTree>
    <p:extLst>
      <p:ext uri="{BB962C8B-B14F-4D97-AF65-F5344CB8AC3E}">
        <p14:creationId xmlns:p14="http://schemas.microsoft.com/office/powerpoint/2010/main" val="1956440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علاقات ايران الخارجية في عهد رضا خان </a:t>
            </a:r>
            <a:endParaRPr lang="ar-IQ" dirty="0"/>
          </a:p>
        </p:txBody>
      </p:sp>
      <p:sp>
        <p:nvSpPr>
          <p:cNvPr id="3" name="عنصر نائب للمحتوى 2"/>
          <p:cNvSpPr>
            <a:spLocks noGrp="1"/>
          </p:cNvSpPr>
          <p:nvPr>
            <p:ph idx="1"/>
          </p:nvPr>
        </p:nvSpPr>
        <p:spPr/>
        <p:txBody>
          <a:bodyPr>
            <a:normAutofit fontScale="55000" lnSpcReduction="20000"/>
          </a:bodyPr>
          <a:lstStyle/>
          <a:p>
            <a:r>
              <a:rPr lang="ar-IQ" dirty="0" smtClean="0"/>
              <a:t>اولا بريطانيا :كان رضا شاه مدركا لأهمية بريطانيا ولم ينسى دورها في وصوله للسلطة، تدهورت العلاقات مؤقتا بسبب مطالبة رضا شاه بالبحرين ووقوف بريطانيا مع البحرين، تأثرت العلاقات على اثر الغاء الامتيازات الاجنبية عام 1927، عام 1929 تم عقد اتفاقية بين البلدين فيما يخص التعرفة الكمركيه ومنح البريطانيين امتيازات جديدة، تدهورت ايضا عندما الغى رضا بهلوي اتفاقية دارسي النفطية ومطالبته بحصة اكبر عام 1932 ،عام 1933 جرت مفاوضات وتم عقد اتفاقية جديدة وتضمنت عيوبا ايضا .</a:t>
            </a:r>
          </a:p>
          <a:p>
            <a:r>
              <a:rPr lang="ar-IQ" dirty="0" smtClean="0"/>
              <a:t>ثانيا السوفييت: كان السوفييت ثاني دوله اعترفت برضا شاه في 4ت2 1924،شهدت العلاقات تدهورا عام1926 بسبب قيود </a:t>
            </a:r>
            <a:r>
              <a:rPr lang="ar-IQ" dirty="0" err="1" smtClean="0"/>
              <a:t>السوفيت</a:t>
            </a:r>
            <a:r>
              <a:rPr lang="ar-IQ" dirty="0" smtClean="0"/>
              <a:t> على التجارة الإيرانية، عام 1927 تم توقيع اتفاقية جديده ،في 27 اب 1935 تم توقيع اتفاقية جديدة  وزادت حركة التجارة بين البلدين ،عام 1938 لم يجدد رضا خان الاتفاقية مع السوفييت .</a:t>
            </a:r>
          </a:p>
          <a:p>
            <a:r>
              <a:rPr lang="ar-IQ" dirty="0" smtClean="0"/>
              <a:t>ثالثا المانيا :العلاقات جيدة والتبادل التجاري جيد في 10 ايار1928 تم عقد اتفاقيه بين البلدين، عام 1929 وقعوا اتفاقية تجارية جديدة ،اولى النازيون اهتما بإيران  وكان رضا خان معجب بالعسكرية الالمانية ،في 30 ت2 1935 عقدت اتفاقية تجارية جديدة ،بلغت عدد الشركات الالمانية في طهران عام 1937 هو (351) شركة، استثنت المانيا الايرانيين من ضوابط وتشريعات نور </a:t>
            </a:r>
            <a:r>
              <a:rPr lang="ar-IQ" dirty="0" err="1" smtClean="0"/>
              <a:t>مبورغ</a:t>
            </a:r>
            <a:r>
              <a:rPr lang="ar-IQ" dirty="0" smtClean="0"/>
              <a:t> العنصرية ،استطاعت المانيا من ان تبني طابورا خامسا في ايران </a:t>
            </a:r>
          </a:p>
          <a:p>
            <a:r>
              <a:rPr lang="ar-IQ" dirty="0" smtClean="0"/>
              <a:t>رابعا امريكا : لم تسمح بريطانيا </a:t>
            </a:r>
            <a:r>
              <a:rPr lang="ar-IQ" dirty="0" err="1" smtClean="0"/>
              <a:t>للشركان</a:t>
            </a:r>
            <a:r>
              <a:rPr lang="ar-IQ" dirty="0" smtClean="0"/>
              <a:t> النفطية الامريكية بالعمل في ايران واستخدمت الكثير من الوسائل والمؤامرات لمنع ذلك ،وتم اغتيال القنصل الامريكي عام 1924 لمنع عقد الاتفاقيات ،عام 1936 قام وزير المالية الايراني بعقد اتفاقات مع شركة </a:t>
            </a:r>
            <a:r>
              <a:rPr lang="ar-IQ" dirty="0" err="1" smtClean="0"/>
              <a:t>سينكلر</a:t>
            </a:r>
            <a:r>
              <a:rPr lang="ar-IQ" dirty="0" smtClean="0"/>
              <a:t> الامريكية النفطية وتمت المصادقة </a:t>
            </a:r>
            <a:r>
              <a:rPr lang="ar-IQ" dirty="0" err="1" smtClean="0"/>
              <a:t>عليع</a:t>
            </a:r>
            <a:r>
              <a:rPr lang="ar-IQ" dirty="0" smtClean="0"/>
              <a:t> ولكن الوزير انتحر بعد 3 ايام من التصديق ولم تنفذ الاتفاقية </a:t>
            </a:r>
            <a:endParaRPr lang="ar-IQ" dirty="0"/>
          </a:p>
        </p:txBody>
      </p:sp>
    </p:spTree>
    <p:extLst>
      <p:ext uri="{BB962C8B-B14F-4D97-AF65-F5344CB8AC3E}">
        <p14:creationId xmlns:p14="http://schemas.microsoft.com/office/powerpoint/2010/main" val="1933921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ايران في السنوات الاولى من الحرب العالمية الثانية 1939-1941</a:t>
            </a:r>
            <a:endParaRPr lang="ar-IQ" dirty="0"/>
          </a:p>
        </p:txBody>
      </p:sp>
      <p:sp>
        <p:nvSpPr>
          <p:cNvPr id="3" name="عنصر نائب للمحتوى 2"/>
          <p:cNvSpPr>
            <a:spLocks noGrp="1"/>
          </p:cNvSpPr>
          <p:nvPr>
            <p:ph idx="1"/>
          </p:nvPr>
        </p:nvSpPr>
        <p:spPr/>
        <p:txBody>
          <a:bodyPr>
            <a:normAutofit fontScale="70000" lnSpcReduction="20000"/>
          </a:bodyPr>
          <a:lstStyle/>
          <a:p>
            <a:r>
              <a:rPr lang="ar-IQ" dirty="0" smtClean="0"/>
              <a:t>بعد اندلاع الحرب ابلغ رضا شاه  بتاريخ 2ايلول 1939 الدول المتحاربة بوقوفه حياديا في الحرب  واستطاعت ايران خلال السنتين ان تحافظ على موقفها، تأثرت ايران بالدعاية النازية ،استطاع الطابور الخامس الالماني في ايران من ان يؤثر في خطوط المواصلات الايرانية ،طالبت بريطانيا والاتحاد السوفياتي بطرد الالمان من ايران ،بالمقابل اثارت المانيا حفيظة ايران من نوايا بريطانيا والسوفييت بالهجوم على ايران ،قدمت الحكومتان مذكرات لتنبيه ايران بضرورة طرد الالمان والتعاون مع دول الحلفاء ،لم تصغى ايران لدول الحلفاء واعتبرت تدخلا في الشؤون الداخلية ،اتخذ رضا شاه عدة اجراءات عسكريه  منها التأكيد على قواته بالتأهب والاستعداد للمواجهة وحشد القطعات العسكرية في المقاطعات الشمالية والجنوبية ،عبرت القوات البريطانية والسوفيتية الاراضي الايرانية وفي 25 اب 1941 وقع الصدام بينهما وتقدمت من ثلاث محاور ولم تلقى اي مقاومة من الجيش الايراني  الا في </a:t>
            </a:r>
            <a:r>
              <a:rPr lang="ar-IQ" dirty="0" err="1" smtClean="0"/>
              <a:t>عبادان</a:t>
            </a:r>
            <a:r>
              <a:rPr lang="ar-IQ" dirty="0" smtClean="0"/>
              <a:t> حيث صمدت القوات لساعات قليله ، وذهبت الاموال التي صرفت على الجيش </a:t>
            </a:r>
            <a:r>
              <a:rPr lang="ar-IQ" dirty="0" err="1" smtClean="0"/>
              <a:t>هباءا</a:t>
            </a:r>
            <a:r>
              <a:rPr lang="ar-IQ" dirty="0"/>
              <a:t> </a:t>
            </a:r>
            <a:r>
              <a:rPr lang="ar-IQ" dirty="0" smtClean="0"/>
              <a:t>،واوصت رئاسة الاركان بوقف القتال واصدر الشاه اوامره في 27 اب 1941 بوقت القتال ،وتحطم رضا شاه  واكره على التنازل عن العرش في 16 ايلول 1941 ولم ياسف على رحليه احد  وتنازل لصالح ابنه محمد الذي نودي بالشاه ،وفي 17 ايلول دخلت القوات البريطانية والسوفيتية طهران ،وفي 28 ايلول نفي الى الخارج الى جوهانسبرغ حتى موته في تموز 1944 ،</a:t>
            </a:r>
            <a:endParaRPr lang="ar-IQ" dirty="0"/>
          </a:p>
        </p:txBody>
      </p:sp>
    </p:spTree>
    <p:extLst>
      <p:ext uri="{BB962C8B-B14F-4D97-AF65-F5344CB8AC3E}">
        <p14:creationId xmlns:p14="http://schemas.microsoft.com/office/powerpoint/2010/main" val="274349418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811</TotalTime>
  <Words>1485</Words>
  <Application>Microsoft Office PowerPoint</Application>
  <PresentationFormat>عرض على الشاشة (3:4)‏</PresentationFormat>
  <Paragraphs>52</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نسق Office</vt:lpstr>
      <vt:lpstr>تاريخ ايران في القرن العشرين حتى عام 1941 –الجزء الاول من المقرر</vt:lpstr>
      <vt:lpstr>نهاية حكم القاجارين </vt:lpstr>
      <vt:lpstr>ظهور رضا خان على المسرح السياسي</vt:lpstr>
      <vt:lpstr>الغاء الدولة القاجارية واستلام رضا خان السلطة</vt:lpstr>
      <vt:lpstr>سياسة الشاه اتجاه القوميات غير الفارسية </vt:lpstr>
      <vt:lpstr> سياسي رضا شاه اتجاه علماء الدين والتنظيم الاداري للبلاد</vt:lpstr>
      <vt:lpstr>علاقات ايران مع الدول المجاورة في عهد رضا خان </vt:lpstr>
      <vt:lpstr>علاقات ايران الخارجية في عهد رضا خان </vt:lpstr>
      <vt:lpstr>ايران في السنوات الاولى من الحرب العالمية الثانية 1939-1941</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تاريخ ايران في القرن العشرين حتى عام 1979</dc:title>
  <dc:creator>DR.Ahmed Saker 2O11</dc:creator>
  <cp:lastModifiedBy>DR.Ahmed Saker 2O11</cp:lastModifiedBy>
  <cp:revision>21</cp:revision>
  <dcterms:created xsi:type="dcterms:W3CDTF">2018-12-20T06:37:32Z</dcterms:created>
  <dcterms:modified xsi:type="dcterms:W3CDTF">2018-12-20T20:08:50Z</dcterms:modified>
</cp:coreProperties>
</file>