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2833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760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708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264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702712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422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07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365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113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642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815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8251A82-21C2-4262-B162-7538DEF4CD58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6005E08-5DAE-4465-949C-41DB5636734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528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 Lecture </a:t>
            </a:r>
            <a:r>
              <a:rPr lang="en-US" dirty="0" smtClean="0"/>
              <a:t>4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sz="6600" b="1" dirty="0" smtClean="0">
                    <a:solidFill>
                      <a:srgbClr val="0000FF"/>
                    </a:solidFill>
                  </a:rPr>
                  <a:t>The closure of a set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6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6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acc>
                  </m:oMath>
                </a14:m>
                <a:endParaRPr lang="en-US" sz="6600" b="1" dirty="0">
                  <a:solidFill>
                    <a:srgbClr val="0070C0"/>
                  </a:solidFill>
                </a:endParaRPr>
              </a:p>
              <a:p>
                <a:endParaRPr lang="ar-IQ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 rotWithShape="0">
                <a:blip r:embed="rId2"/>
                <a:stretch>
                  <a:fillRect l="-3929" t="-19101" b="-1910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838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2963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The closure of a set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28763"/>
                <a:ext cx="9601200" cy="4338637"/>
              </a:xfrm>
            </p:spPr>
            <p:txBody>
              <a:bodyPr/>
              <a:lstStyle/>
              <a:p>
                <a:pPr algn="l" rtl="0"/>
                <a:r>
                  <a:rPr lang="en-US" sz="3200" b="1" u="sng" dirty="0"/>
                  <a:t>Definition 5: </a:t>
                </a:r>
                <a:r>
                  <a:rPr lang="en-US" sz="3200" dirty="0"/>
                  <a:t>Let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/>
                        </m:ctrlPr>
                      </m:dPr>
                      <m:e>
                        <m:r>
                          <a:rPr lang="en-US" sz="3200" i="1"/>
                          <m:t>𝑋</m:t>
                        </m:r>
                        <m:r>
                          <a:rPr lang="en-US" sz="3200" i="1"/>
                          <m:t>, </m:t>
                        </m:r>
                        <m:r>
                          <a:rPr lang="en-US" sz="3200" i="1"/>
                          <m:t>𝒯</m:t>
                        </m:r>
                      </m:e>
                    </m:d>
                  </m:oMath>
                </a14:m>
                <a:r>
                  <a:rPr lang="en-US" sz="3200" dirty="0"/>
                  <a:t> be a topological space </a:t>
                </a:r>
                <a14:m>
                  <m:oMath xmlns:m="http://schemas.openxmlformats.org/officeDocument/2006/math">
                    <m:r>
                      <a:rPr lang="en-US" sz="3200" i="1"/>
                      <m:t>&amp; </m:t>
                    </m:r>
                    <m:r>
                      <a:rPr lang="en-US" sz="3200" i="1"/>
                      <m:t>𝐴</m:t>
                    </m:r>
                    <m:r>
                      <a:rPr lang="en-US" sz="3200" i="1"/>
                      <m:t>⊂</m:t>
                    </m:r>
                    <m:r>
                      <a:rPr lang="en-US" sz="3200" i="1"/>
                      <m:t>𝑋</m:t>
                    </m:r>
                  </m:oMath>
                </a14:m>
                <a:r>
                  <a:rPr lang="en-US" sz="3200" dirty="0"/>
                  <a:t>, then the intersection of all closed supersets of </a:t>
                </a:r>
                <a14:m>
                  <m:oMath xmlns:m="http://schemas.openxmlformats.org/officeDocument/2006/math">
                    <m:r>
                      <a:rPr lang="en-US" sz="3200" i="1"/>
                      <m:t>𝐴</m:t>
                    </m:r>
                  </m:oMath>
                </a14:m>
                <a:r>
                  <a:rPr lang="en-US" sz="3200" dirty="0"/>
                  <a:t> is called the closure of </a:t>
                </a:r>
                <a14:m>
                  <m:oMath xmlns:m="http://schemas.openxmlformats.org/officeDocument/2006/math">
                    <m:r>
                      <a:rPr lang="en-US" sz="3200" i="1"/>
                      <m:t>𝐴</m:t>
                    </m:r>
                  </m:oMath>
                </a14:m>
                <a:r>
                  <a:rPr lang="en-US" sz="3200" dirty="0"/>
                  <a:t> and is denoted by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/>
                        </m:ctrlPr>
                      </m:accPr>
                      <m:e>
                        <m:r>
                          <a:rPr lang="en-US" sz="3200" i="1"/>
                          <m:t>𝐴</m:t>
                        </m:r>
                      </m:e>
                    </m:acc>
                  </m:oMath>
                </a14:m>
                <a:r>
                  <a:rPr lang="en-US" sz="3200" dirty="0"/>
                  <a:t> . </a:t>
                </a:r>
                <a:endParaRPr lang="en-US" sz="3200" dirty="0" smtClean="0"/>
              </a:p>
              <a:p>
                <a:pPr marL="0" indent="0" algn="l" rtl="0">
                  <a:buNone/>
                </a:pPr>
                <a:r>
                  <a:rPr lang="en-US" sz="3200" i="1" dirty="0" smtClean="0"/>
                  <a:t>i.e.</a:t>
                </a:r>
                <a:endParaRPr lang="en-US" sz="3200" i="1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</a:rPr>
                          </m:ctrlPr>
                        </m:acc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</a:rPr>
                            <m:t>𝑨</m:t>
                          </m:r>
                        </m:e>
                      </m:acc>
                      <m:r>
                        <a:rPr lang="en-US" sz="3200" b="1" i="1">
                          <a:solidFill>
                            <a:srgbClr val="FF0000"/>
                          </a:solidFill>
                        </a:rPr>
                        <m:t>=</m:t>
                      </m:r>
                      <m:nary>
                        <m:naryPr>
                          <m:chr m:val="⋂"/>
                          <m:limLoc m:val="undOvr"/>
                          <m:supHide m:val="on"/>
                          <m:ctrlPr>
                            <a:rPr lang="en-US" sz="3200" b="1" i="1">
                              <a:solidFill>
                                <a:srgbClr val="FF0000"/>
                              </a:solidFill>
                            </a:rPr>
                          </m:ctrlPr>
                        </m:naryPr>
                        <m:sub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</a:rPr>
                            <m:t>𝒊</m:t>
                          </m:r>
                        </m:sub>
                        <m:sup/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:  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𝑨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⊂</m:t>
                              </m:r>
                              <m:sSub>
                                <m:sSubPr>
                                  <m:ctrlP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⊆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𝑿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3200" b="1" i="1">
                                      <a:solidFill>
                                        <a:srgbClr val="FF0000"/>
                                      </a:solidFill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𝒊𝒔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𝒄𝒍𝒐𝒔𝒆𝒅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 ∀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𝒊</m:t>
                              </m:r>
                              <m:r>
                                <a:rPr lang="en-US" sz="3200" b="1" i="1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28763"/>
                <a:ext cx="9601200" cy="4338637"/>
              </a:xfrm>
              <a:blipFill rotWithShape="0">
                <a:blip r:embed="rId2"/>
                <a:stretch>
                  <a:fillRect l="-1587" t="-2388" r="-44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914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771525"/>
                <a:ext cx="9601200" cy="5800725"/>
              </a:xfrm>
            </p:spPr>
            <p:txBody>
              <a:bodyPr>
                <a:normAutofit fontScale="92500"/>
              </a:bodyPr>
              <a:lstStyle/>
              <a:p>
                <a:pPr algn="l" rtl="0"/>
                <a:r>
                  <a:rPr lang="en-US" sz="3000" b="1" u="sng" dirty="0"/>
                  <a:t>Ex 6:</a:t>
                </a:r>
                <a:r>
                  <a:rPr lang="en-US" sz="3000" dirty="0"/>
                  <a:t> Let </a:t>
                </a:r>
                <a14:m>
                  <m:oMath xmlns:m="http://schemas.openxmlformats.org/officeDocument/2006/math">
                    <m:r>
                      <a:rPr lang="en-US" sz="3000" i="1"/>
                      <m:t>𝑋</m:t>
                    </m:r>
                    <m:r>
                      <a:rPr lang="en-US" sz="3000" i="1"/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000" i="1"/>
                        </m:ctrlPr>
                      </m:dPr>
                      <m:e>
                        <m:r>
                          <a:rPr lang="en-US" sz="3000" i="1"/>
                          <m:t>1</m:t>
                        </m:r>
                        <m:r>
                          <a:rPr lang="en-US" sz="3000" i="1"/>
                          <m:t>, </m:t>
                        </m:r>
                        <m:r>
                          <a:rPr lang="en-US" sz="3000" i="1"/>
                          <m:t>2</m:t>
                        </m:r>
                        <m:r>
                          <a:rPr lang="en-US" sz="3000" i="1"/>
                          <m:t>, </m:t>
                        </m:r>
                        <m:r>
                          <a:rPr lang="en-US" sz="3000" i="1"/>
                          <m:t>3</m:t>
                        </m:r>
                        <m:r>
                          <a:rPr lang="en-US" sz="3000" i="1"/>
                          <m:t>, </m:t>
                        </m:r>
                        <m:r>
                          <a:rPr lang="en-US" sz="3000" i="1"/>
                          <m:t>4</m:t>
                        </m:r>
                        <m:r>
                          <a:rPr lang="en-US" sz="3000" i="1"/>
                          <m:t>, </m:t>
                        </m:r>
                        <m:r>
                          <a:rPr lang="en-US" sz="3000" i="1"/>
                          <m:t>5</m:t>
                        </m:r>
                      </m:e>
                    </m:d>
                    <m:r>
                      <a:rPr lang="en-US" sz="3000" i="1"/>
                      <m:t> &amp; </m:t>
                    </m:r>
                    <m:r>
                      <a:rPr lang="en-US" sz="3000" i="1"/>
                      <m:t>𝒯</m:t>
                    </m:r>
                    <m:r>
                      <a:rPr lang="en-US" sz="3000" i="1"/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000" i="1"/>
                        </m:ctrlPr>
                      </m:dPr>
                      <m:e>
                        <m:r>
                          <a:rPr lang="en-US" sz="3000" i="1"/>
                          <m:t>𝑋</m:t>
                        </m:r>
                        <m:r>
                          <a:rPr lang="en-US" sz="3000" i="1"/>
                          <m:t>, </m:t>
                        </m:r>
                        <m:r>
                          <a:rPr lang="en-US" sz="3000" i="1"/>
                          <m:t>∅</m:t>
                        </m:r>
                        <m:r>
                          <a:rPr lang="en-US" sz="3000" i="1"/>
                          <m:t>,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3000" i="1"/>
                            </m:ctrlPr>
                          </m:dPr>
                          <m:e>
                            <m:r>
                              <a:rPr lang="en-US" sz="3000" i="1"/>
                              <m:t>1</m:t>
                            </m:r>
                            <m:r>
                              <a:rPr lang="en-US" sz="3000" i="1"/>
                              <m:t>, </m:t>
                            </m:r>
                            <m:r>
                              <a:rPr lang="en-US" sz="3000" i="1"/>
                              <m:t>3</m:t>
                            </m:r>
                          </m:e>
                        </m:d>
                        <m:r>
                          <a:rPr lang="en-US" sz="3000" i="1"/>
                          <m:t>,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3000" i="1"/>
                            </m:ctrlPr>
                          </m:dPr>
                          <m:e>
                            <m:r>
                              <a:rPr lang="en-US" sz="3000" i="1"/>
                              <m:t>2</m:t>
                            </m:r>
                            <m:r>
                              <a:rPr lang="en-US" sz="3000" i="1"/>
                              <m:t>, </m:t>
                            </m:r>
                            <m:r>
                              <a:rPr lang="en-US" sz="3000" i="1"/>
                              <m:t>3</m:t>
                            </m:r>
                            <m:r>
                              <a:rPr lang="en-US" sz="3000" i="1"/>
                              <m:t>, </m:t>
                            </m:r>
                            <m:r>
                              <a:rPr lang="en-US" sz="3000" i="1"/>
                              <m:t>4</m:t>
                            </m:r>
                          </m:e>
                        </m:d>
                        <m:r>
                          <a:rPr lang="en-US" sz="3000" i="1"/>
                          <m:t>,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3000" i="1"/>
                            </m:ctrlPr>
                          </m:dPr>
                          <m:e>
                            <m:r>
                              <a:rPr lang="en-US" sz="3000" i="1"/>
                              <m:t>3</m:t>
                            </m:r>
                          </m:e>
                        </m:d>
                        <m:r>
                          <a:rPr lang="en-US" sz="3000" i="1"/>
                          <m:t>,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3000" i="1"/>
                            </m:ctrlPr>
                          </m:dPr>
                          <m:e>
                            <m:r>
                              <a:rPr lang="en-US" sz="3000" i="1"/>
                              <m:t>1</m:t>
                            </m:r>
                            <m:r>
                              <a:rPr lang="en-US" sz="3000" i="1"/>
                              <m:t>, </m:t>
                            </m:r>
                            <m:r>
                              <a:rPr lang="en-US" sz="3000" i="1"/>
                              <m:t>2</m:t>
                            </m:r>
                            <m:r>
                              <a:rPr lang="en-US" sz="3000" i="1"/>
                              <m:t>, </m:t>
                            </m:r>
                            <m:r>
                              <a:rPr lang="en-US" sz="3000" i="1"/>
                              <m:t>3</m:t>
                            </m:r>
                            <m:r>
                              <a:rPr lang="en-US" sz="3000" i="1"/>
                              <m:t>, </m:t>
                            </m:r>
                            <m:r>
                              <a:rPr lang="en-US" sz="3000" i="1"/>
                              <m:t>4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3000" dirty="0"/>
                  <a:t> let </a:t>
                </a:r>
                <a14:m>
                  <m:oMath xmlns:m="http://schemas.openxmlformats.org/officeDocument/2006/math">
                    <m:r>
                      <a:rPr lang="en-US" sz="3000" i="1"/>
                      <m:t>𝐴</m:t>
                    </m:r>
                    <m:r>
                      <a:rPr lang="en-US" sz="3000" i="1"/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000" i="1"/>
                        </m:ctrlPr>
                      </m:dPr>
                      <m:e>
                        <m:r>
                          <a:rPr lang="en-US" sz="3000" i="1"/>
                          <m:t>1</m:t>
                        </m:r>
                        <m:r>
                          <a:rPr lang="en-US" sz="3000" i="1"/>
                          <m:t>, </m:t>
                        </m:r>
                        <m:r>
                          <a:rPr lang="en-US" sz="3000" i="1"/>
                          <m:t>2</m:t>
                        </m:r>
                        <m:r>
                          <a:rPr lang="en-US" sz="3000" i="1"/>
                          <m:t>, </m:t>
                        </m:r>
                        <m:r>
                          <a:rPr lang="en-US" sz="3000" i="1"/>
                          <m:t>3</m:t>
                        </m:r>
                        <m:r>
                          <a:rPr lang="en-US" sz="3000" i="1"/>
                          <m:t>, </m:t>
                        </m:r>
                        <m:r>
                          <a:rPr lang="en-US" sz="3000" i="1"/>
                          <m:t>4</m:t>
                        </m:r>
                      </m:e>
                    </m:d>
                    <m:r>
                      <a:rPr lang="en-US" sz="3000" i="1"/>
                      <m:t>,  </m:t>
                    </m:r>
                    <m:r>
                      <a:rPr lang="en-US" sz="3000" i="1"/>
                      <m:t>𝐵</m:t>
                    </m:r>
                    <m:r>
                      <a:rPr lang="en-US" sz="3000" i="1"/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000" i="1"/>
                        </m:ctrlPr>
                      </m:dPr>
                      <m:e>
                        <m:r>
                          <a:rPr lang="en-US" sz="3000" i="1"/>
                          <m:t>2</m:t>
                        </m:r>
                        <m:r>
                          <a:rPr lang="en-US" sz="3000" i="1"/>
                          <m:t>, </m:t>
                        </m:r>
                        <m:r>
                          <a:rPr lang="en-US" sz="3000" i="1"/>
                          <m:t>5</m:t>
                        </m:r>
                      </m:e>
                    </m:d>
                    <m:r>
                      <a:rPr lang="en-US" sz="3000" i="1"/>
                      <m:t>,  </m:t>
                    </m:r>
                    <m:r>
                      <a:rPr lang="en-US" sz="3000" i="1"/>
                      <m:t>𝐶</m:t>
                    </m:r>
                    <m:r>
                      <a:rPr lang="en-US" sz="3000" i="1"/>
                      <m:t>=</m:t>
                    </m:r>
                    <m:r>
                      <a:rPr lang="en-US" sz="3000" i="1"/>
                      <m:t>𝑋</m:t>
                    </m:r>
                    <m:r>
                      <a:rPr lang="en-US" sz="3000" i="1"/>
                      <m:t>,  </m:t>
                    </m:r>
                    <m:r>
                      <a:rPr lang="en-US" sz="3000" i="1"/>
                      <m:t>𝐷</m:t>
                    </m:r>
                    <m:r>
                      <a:rPr lang="en-US" sz="3000" i="1"/>
                      <m:t>=</m:t>
                    </m:r>
                    <m:r>
                      <a:rPr lang="en-US" sz="3000" i="1"/>
                      <m:t>∅</m:t>
                    </m:r>
                  </m:oMath>
                </a14:m>
                <a:r>
                  <a:rPr lang="en-US" sz="3000" dirty="0"/>
                  <a:t>. Find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000" i="1"/>
                        </m:ctrlPr>
                      </m:accPr>
                      <m:e>
                        <m:r>
                          <a:rPr lang="en-US" sz="3000" i="1"/>
                          <m:t>𝐴</m:t>
                        </m:r>
                      </m:e>
                    </m:acc>
                    <m:r>
                      <a:rPr lang="en-US" sz="3000" i="1"/>
                      <m:t>, </m:t>
                    </m:r>
                    <m:acc>
                      <m:accPr>
                        <m:chr m:val="̅"/>
                        <m:ctrlPr>
                          <a:rPr lang="en-US" sz="3000" i="1"/>
                        </m:ctrlPr>
                      </m:accPr>
                      <m:e>
                        <m:r>
                          <a:rPr lang="en-US" sz="3000" i="1"/>
                          <m:t>𝐵</m:t>
                        </m:r>
                      </m:e>
                    </m:acc>
                    <m:r>
                      <a:rPr lang="en-US" sz="3000" i="1"/>
                      <m:t>, </m:t>
                    </m:r>
                    <m:acc>
                      <m:accPr>
                        <m:chr m:val="̅"/>
                        <m:ctrlPr>
                          <a:rPr lang="en-US" sz="3000" i="1"/>
                        </m:ctrlPr>
                      </m:accPr>
                      <m:e>
                        <m:r>
                          <a:rPr lang="en-US" sz="3000" i="1"/>
                          <m:t>𝐶</m:t>
                        </m:r>
                      </m:e>
                    </m:acc>
                    <m:r>
                      <a:rPr lang="en-US" sz="3000" i="1"/>
                      <m:t>, </m:t>
                    </m:r>
                    <m:acc>
                      <m:accPr>
                        <m:chr m:val="̅"/>
                        <m:ctrlPr>
                          <a:rPr lang="en-US" sz="3000" i="1"/>
                        </m:ctrlPr>
                      </m:accPr>
                      <m:e>
                        <m:r>
                          <a:rPr lang="en-US" sz="3000" i="1"/>
                          <m:t>𝐷</m:t>
                        </m:r>
                      </m:e>
                    </m:acc>
                  </m:oMath>
                </a14:m>
                <a:r>
                  <a:rPr lang="en-US" sz="3000" dirty="0"/>
                  <a:t>.</a:t>
                </a:r>
              </a:p>
              <a:p>
                <a:pPr marL="0" indent="0" algn="l" rtl="0">
                  <a:buNone/>
                </a:pPr>
                <a:r>
                  <a:rPr lang="en-US" sz="2800" b="1" u="sng" dirty="0"/>
                  <a:t>Sol</a:t>
                </a:r>
                <a:r>
                  <a:rPr lang="en-US" sz="2800" b="1" u="sng" dirty="0" smtClean="0"/>
                  <a:t>:</a:t>
                </a:r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⋂"/>
                          <m:limLoc m:val="undOvr"/>
                          <m:supHide m:val="on"/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/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:  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⊂</m:t>
                              </m:r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⊆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𝒊𝒔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𝒄𝒍𝒐𝒔𝒆𝒅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∀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800" dirty="0"/>
              </a:p>
              <a:p>
                <a:pPr marL="0" indent="0" algn="l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FF0000"/>
                              </a:solidFill>
                            </a:rPr>
                            <m:t>𝒯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FF0000"/>
                              </a:solidFill>
                            </a:rPr>
                            <m:t>𝑐</m:t>
                          </m:r>
                        </m:sup>
                      </m:sSup>
                      <m:r>
                        <a:rPr lang="en-US" sz="2800" i="1">
                          <a:solidFill>
                            <a:srgbClr val="FF0000"/>
                          </a:solidFill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i="1">
                              <a:solidFill>
                                <a:srgbClr val="FF0000"/>
                              </a:solidFill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rgbClr val="FF0000"/>
                              </a:solidFill>
                            </a:rPr>
                            <m:t>∅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</a:rPr>
                            <m:t>, 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</a:rPr>
                            <m:t>𝑋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</a:rPr>
                            <m:t>, 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2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,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4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,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5</m:t>
                              </m:r>
                            </m:e>
                          </m:d>
                          <m:r>
                            <a:rPr lang="en-US" sz="2800" i="1">
                              <a:solidFill>
                                <a:srgbClr val="FF0000"/>
                              </a:solidFill>
                            </a:rPr>
                            <m:t>, 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1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, 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5</m:t>
                              </m:r>
                            </m:e>
                          </m:d>
                          <m:r>
                            <a:rPr lang="en-US" sz="2800" i="1">
                              <a:solidFill>
                                <a:srgbClr val="FF0000"/>
                              </a:solidFill>
                            </a:rPr>
                            <m:t>, 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1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, 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2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, 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4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, 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5</m:t>
                              </m:r>
                            </m:e>
                          </m:d>
                          <m:r>
                            <a:rPr lang="en-US" sz="2800" i="1">
                              <a:solidFill>
                                <a:srgbClr val="FF0000"/>
                              </a:solidFill>
                            </a:rPr>
                            <m:t>, 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</a:rPr>
                                <m:t>5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800" dirty="0"/>
              </a:p>
              <a:p>
                <a:pPr lvl="0"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solidFill>
                              <a:srgbClr val="0000FF"/>
                            </a:solidFill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𝐴</m:t>
                        </m:r>
                      </m:e>
                    </m:acc>
                    <m:r>
                      <a:rPr lang="en-US" sz="2800">
                        <a:solidFill>
                          <a:srgbClr val="0000FF"/>
                        </a:solidFill>
                      </a:rPr>
                      <m:t>=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0000FF"/>
                        </a:solidFill>
                      </a:rPr>
                      <m:t>X</m:t>
                    </m:r>
                  </m:oMath>
                </a14:m>
                <a:r>
                  <a:rPr lang="en-US" sz="2800" dirty="0">
                    <a:solidFill>
                      <a:srgbClr val="0000FF"/>
                    </a:solidFill>
                  </a:rPr>
                  <a:t>.</a:t>
                </a:r>
              </a:p>
              <a:p>
                <a:pPr lvl="0"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solidFill>
                              <a:srgbClr val="0000FF"/>
                            </a:solidFill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𝐵</m:t>
                        </m:r>
                      </m:e>
                    </m:acc>
                    <m:r>
                      <a:rPr lang="en-US" sz="2800" i="1">
                        <a:solidFill>
                          <a:srgbClr val="0000FF"/>
                        </a:solidFill>
                      </a:rPr>
                      <m:t>=</m:t>
                    </m:r>
                    <m:r>
                      <a:rPr lang="en-US" sz="2800" i="1">
                        <a:solidFill>
                          <a:srgbClr val="0000FF"/>
                        </a:solidFill>
                      </a:rPr>
                      <m:t>𝑋</m:t>
                    </m:r>
                    <m:r>
                      <a:rPr lang="en-US" sz="2800" i="1">
                        <a:solidFill>
                          <a:srgbClr val="0000FF"/>
                        </a:solidFill>
                      </a:rPr>
                      <m:t>∩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solidFill>
                              <a:srgbClr val="0000FF"/>
                            </a:solidFill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2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, 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4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, 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5</m:t>
                        </m:r>
                      </m:e>
                    </m:d>
                    <m:r>
                      <a:rPr lang="en-US" sz="2800" i="1">
                        <a:solidFill>
                          <a:srgbClr val="0000FF"/>
                        </a:solidFill>
                      </a:rPr>
                      <m:t>∩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solidFill>
                              <a:srgbClr val="0000FF"/>
                            </a:solidFill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1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, 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2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, 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4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, 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5</m:t>
                        </m:r>
                      </m:e>
                    </m:d>
                    <m:r>
                      <a:rPr lang="en-US" sz="2800" i="1">
                        <a:solidFill>
                          <a:srgbClr val="0000FF"/>
                        </a:solidFill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solidFill>
                              <a:srgbClr val="0000FF"/>
                            </a:solidFill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2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, 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4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, </m:t>
                        </m:r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5</m:t>
                        </m:r>
                      </m:e>
                    </m:d>
                    <m:r>
                      <a:rPr lang="en-US" sz="2800" i="1">
                        <a:solidFill>
                          <a:srgbClr val="0000FF"/>
                        </a:solidFill>
                      </a:rPr>
                      <m:t>.</m:t>
                    </m:r>
                  </m:oMath>
                </a14:m>
                <a:endParaRPr lang="en-US" sz="2800" dirty="0">
                  <a:solidFill>
                    <a:srgbClr val="0000FF"/>
                  </a:solidFill>
                </a:endParaRPr>
              </a:p>
              <a:p>
                <a:pPr lvl="0"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solidFill>
                              <a:srgbClr val="0000FF"/>
                            </a:solidFill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𝐶</m:t>
                        </m:r>
                      </m:e>
                    </m:acc>
                    <m:r>
                      <a:rPr lang="en-US" sz="2800" i="1">
                        <a:solidFill>
                          <a:srgbClr val="0000FF"/>
                        </a:solidFill>
                      </a:rPr>
                      <m:t>=</m:t>
                    </m:r>
                    <m:r>
                      <a:rPr lang="en-US" sz="2800" i="1">
                        <a:solidFill>
                          <a:srgbClr val="0000FF"/>
                        </a:solidFill>
                      </a:rPr>
                      <m:t>𝑋</m:t>
                    </m:r>
                  </m:oMath>
                </a14:m>
                <a:r>
                  <a:rPr lang="en-US" sz="2800" dirty="0">
                    <a:solidFill>
                      <a:srgbClr val="0000FF"/>
                    </a:solidFill>
                  </a:rPr>
                  <a:t>.</a:t>
                </a:r>
              </a:p>
              <a:p>
                <a:pPr lvl="0"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>
                            <a:solidFill>
                              <a:srgbClr val="0000FF"/>
                            </a:solidFill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0000FF"/>
                            </a:solidFill>
                          </a:rPr>
                          <m:t>𝐷</m:t>
                        </m:r>
                      </m:e>
                    </m:acc>
                    <m:r>
                      <a:rPr lang="en-US" sz="2800" i="1">
                        <a:solidFill>
                          <a:srgbClr val="0000FF"/>
                        </a:solidFill>
                      </a:rPr>
                      <m:t>=</m:t>
                    </m:r>
                    <m:r>
                      <a:rPr lang="en-US" sz="2800" i="1">
                        <a:solidFill>
                          <a:srgbClr val="0000FF"/>
                        </a:solidFill>
                      </a:rPr>
                      <m:t>∅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pPr algn="l"/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771525"/>
                <a:ext cx="9601200" cy="5800725"/>
              </a:xfrm>
              <a:blipFill rotWithShape="0">
                <a:blip r:embed="rId2"/>
                <a:stretch>
                  <a:fillRect l="-1143" t="-157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58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485775"/>
                <a:ext cx="9601200" cy="5381625"/>
              </a:xfrm>
            </p:spPr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sz="2400" b="1" u="sng" dirty="0"/>
                  <a:t>Theorem 5:</a:t>
                </a:r>
                <a:r>
                  <a:rPr lang="en-US" sz="2400" dirty="0"/>
                  <a:t> </a:t>
                </a:r>
              </a:p>
              <a:p>
                <a:pPr marL="0" lvl="0" indent="0" algn="l" rtl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/>
                        </m:ctrlPr>
                      </m:accPr>
                      <m:e>
                        <m:r>
                          <a:rPr lang="en-US" sz="2400" i="1"/>
                          <m:t>𝐴</m:t>
                        </m:r>
                      </m:e>
                    </m:acc>
                  </m:oMath>
                </a14:m>
                <a:r>
                  <a:rPr lang="en-US" sz="2400" dirty="0"/>
                  <a:t>  is the smallest closed set contains </a:t>
                </a:r>
                <a14:m>
                  <m:oMath xmlns:m="http://schemas.openxmlformats.org/officeDocument/2006/math">
                    <m:r>
                      <a:rPr lang="en-US" sz="2400" i="1"/>
                      <m:t>𝐴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0" indent="0" algn="l" rtl="0">
                  <a:buNone/>
                </a:pPr>
                <a:endParaRPr lang="en-US" b="1" u="sng" dirty="0" smtClean="0"/>
              </a:p>
              <a:p>
                <a:pPr marL="0" indent="0" algn="l" rtl="0">
                  <a:buNone/>
                </a:pPr>
                <a:r>
                  <a:rPr lang="en-US" b="1" u="sng" dirty="0" smtClean="0"/>
                  <a:t>Proof</a:t>
                </a:r>
                <a:r>
                  <a:rPr lang="en-US" b="1" u="sng" dirty="0"/>
                  <a:t>:</a:t>
                </a:r>
                <a:endParaRPr lang="en-US" dirty="0"/>
              </a:p>
              <a:p>
                <a:pPr marL="0" lvl="0" indent="0" algn="l" rtl="0">
                  <a:buNone/>
                </a:pPr>
                <a:r>
                  <a:rPr lang="en-US" dirty="0"/>
                  <a:t>From definition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/>
                        </m:ctrlPr>
                      </m:accPr>
                      <m:e>
                        <m:r>
                          <a:rPr lang="en-US" i="1"/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, we get</a:t>
                </a:r>
              </a:p>
              <a:p>
                <a:pPr marL="0" lvl="0" indent="0" algn="l" rtl="0">
                  <a:buNone/>
                </a:pPr>
                <a14:m>
                  <m:oMath xmlns:m="http://schemas.openxmlformats.org/officeDocument/2006/math">
                    <m:r>
                      <a:rPr lang="en-US" i="1"/>
                      <m:t>∵</m:t>
                    </m:r>
                    <m:acc>
                      <m:accPr>
                        <m:chr m:val="̅"/>
                        <m:ctrlPr>
                          <a:rPr lang="en-US" i="1"/>
                        </m:ctrlPr>
                      </m:accPr>
                      <m:e>
                        <m:r>
                          <a:rPr lang="en-US" i="1"/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is the intersection of all closed set supersets of </a:t>
                </a:r>
                <a14:m>
                  <m:oMath xmlns:m="http://schemas.openxmlformats.org/officeDocument/2006/math">
                    <m:r>
                      <a:rPr lang="en-US" i="1"/>
                      <m:t>𝐴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r>
                      <a:rPr lang="en-US" i="1"/>
                      <m:t>∴ 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/>
                        </m:ctrlPr>
                      </m:accPr>
                      <m:e>
                        <m:r>
                          <a:rPr lang="en-US" i="1"/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is the smallest.</a:t>
                </a:r>
              </a:p>
              <a:p>
                <a:pPr marL="0" lvl="0" indent="0" algn="l" rtl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/>
                        </m:ctrlPr>
                      </m:accPr>
                      <m:e>
                        <m:r>
                          <a:rPr lang="en-US" i="1"/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is closed set</a:t>
                </a:r>
              </a:p>
              <a:p>
                <a:pPr marL="0" lvl="0" indent="0" algn="l" rtl="0">
                  <a:buNone/>
                </a:pPr>
                <a14:m>
                  <m:oMath xmlns:m="http://schemas.openxmlformats.org/officeDocument/2006/math">
                    <m:r>
                      <a:rPr lang="en-US" i="1"/>
                      <m:t>𝐴</m:t>
                    </m:r>
                    <m:r>
                      <a:rPr lang="en-US" i="1"/>
                      <m:t>⊂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𝐹</m:t>
                        </m:r>
                      </m:e>
                      <m:sub>
                        <m:r>
                          <a:rPr lang="en-US" i="1"/>
                          <m:t>𝑖</m:t>
                        </m:r>
                      </m:sub>
                    </m:sSub>
                    <m:r>
                      <a:rPr lang="en-US" i="1"/>
                      <m:t> ; ∀ 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𝐹</m:t>
                        </m:r>
                      </m:e>
                      <m:sub>
                        <m:r>
                          <a:rPr lang="en-US" i="1"/>
                          <m:t>𝑖</m:t>
                        </m:r>
                      </m:sub>
                    </m:sSub>
                    <m:r>
                      <a:rPr lang="en-US" i="1"/>
                      <m:t> </m:t>
                    </m:r>
                  </m:oMath>
                </a14:m>
                <a:r>
                  <a:rPr lang="en-US" dirty="0"/>
                  <a:t>is closed		(by definition)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r>
                      <a:rPr lang="en-US" i="1"/>
                      <m:t>∴</m:t>
                    </m:r>
                    <m:r>
                      <a:rPr lang="en-US" i="1"/>
                      <m:t>𝐴</m:t>
                    </m:r>
                    <m:r>
                      <a:rPr lang="en-US" i="1"/>
                      <m:t>⊂∩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𝐹</m:t>
                        </m:r>
                      </m:e>
                      <m:sub>
                        <m:r>
                          <a:rPr lang="en-US" i="1"/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r>
                      <a:rPr lang="en-US" i="1"/>
                      <m:t>∴</m:t>
                    </m:r>
                    <m:r>
                      <a:rPr lang="en-US" i="1"/>
                      <m:t>𝐴</m:t>
                    </m:r>
                    <m:r>
                      <a:rPr lang="en-US" i="1"/>
                      <m:t>⊂</m:t>
                    </m:r>
                    <m:acc>
                      <m:accPr>
                        <m:chr m:val="̅"/>
                        <m:ctrlPr>
                          <a:rPr lang="en-US" i="1"/>
                        </m:ctrlPr>
                      </m:accPr>
                      <m:e>
                        <m:r>
                          <a:rPr lang="en-US" i="1"/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marL="0" indent="0" algn="l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485775"/>
                <a:ext cx="9601200" cy="5381625"/>
              </a:xfrm>
              <a:blipFill rotWithShape="0">
                <a:blip r:embed="rId2"/>
                <a:stretch>
                  <a:fillRect l="-952" t="-124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1514475" y="1571625"/>
            <a:ext cx="8386763" cy="428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372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371600" y="200025"/>
                <a:ext cx="9601200" cy="1114425"/>
              </a:xfrm>
            </p:spPr>
            <p:txBody>
              <a:bodyPr>
                <a:normAutofit fontScale="90000"/>
              </a:bodyPr>
              <a:lstStyle/>
              <a:p>
                <a:pPr lvl="0"/>
                <a:r>
                  <a:rPr lang="en-US" sz="4000" b="1" u="sng" dirty="0" smtClean="0"/>
                  <a:t>Theorem 6:</a:t>
                </a:r>
                <a:r>
                  <a:rPr lang="en-US" sz="40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sz="400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000" dirty="0"/>
                  <a:t> closed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⟺ </m:t>
                    </m:r>
                    <m:acc>
                      <m:accPr>
                        <m:chr m:val="̅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000" dirty="0"/>
                  <a:t>.</a:t>
                </a:r>
                <a:br>
                  <a:rPr lang="en-US" sz="4000" dirty="0"/>
                </a:br>
                <a:endParaRPr lang="ar-IQ" sz="4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371600" y="200025"/>
                <a:ext cx="9601200" cy="1114425"/>
              </a:xfrm>
              <a:blipFill rotWithShape="0">
                <a:blip r:embed="rId2"/>
                <a:stretch>
                  <a:fillRect l="-1841" t="-14208" b="-1639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85900"/>
                <a:ext cx="9601200" cy="4986338"/>
              </a:xfrm>
            </p:spPr>
            <p:txBody>
              <a:bodyPr>
                <a:noAutofit/>
              </a:bodyPr>
              <a:lstStyle/>
              <a:p>
                <a:pPr marL="0" lvl="0" indent="0" algn="l" rtl="0">
                  <a:buNone/>
                </a:pPr>
                <a:r>
                  <a:rPr lang="en-US" sz="2400" b="1" dirty="0" smtClean="0"/>
                  <a:t>Proof:</a:t>
                </a:r>
              </a:p>
              <a:p>
                <a:pPr marL="0" lvl="0" indent="0" algn="l" rtl="0">
                  <a:buNone/>
                </a:pPr>
                <a:r>
                  <a:rPr lang="en-US" sz="2400" dirty="0" smtClean="0"/>
                  <a:t>The </a:t>
                </a:r>
                <a:r>
                  <a:rPr lang="en-US" sz="2400" dirty="0"/>
                  <a:t>right side :</a:t>
                </a:r>
                <a:r>
                  <a:rPr lang="en-US" sz="2400" dirty="0" smtClean="0"/>
                  <a:t>   </a:t>
                </a:r>
              </a:p>
              <a:p>
                <a:pPr marL="0" lvl="0" indent="0" algn="l" rtl="0">
                  <a:buNone/>
                </a:pPr>
                <a14:m>
                  <m:oMath xmlns:m="http://schemas.openxmlformats.org/officeDocument/2006/math">
                    <m:r>
                      <a:rPr lang="en-US" sz="2400" i="1"/>
                      <m:t>𝐴</m:t>
                    </m:r>
                  </m:oMath>
                </a14:m>
                <a:r>
                  <a:rPr lang="en-US" sz="2400" dirty="0"/>
                  <a:t> is closed 		(given)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r>
                      <a:rPr lang="en-US" sz="2400" i="1"/>
                      <m:t>∴</m:t>
                    </m:r>
                    <m:r>
                      <a:rPr lang="en-US" sz="2400" i="1"/>
                      <m:t>𝐴</m:t>
                    </m:r>
                  </m:oMath>
                </a14:m>
                <a:r>
                  <a:rPr lang="en-US" sz="2400" dirty="0"/>
                  <a:t> is the smallest closed set contains itself.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r>
                      <a:rPr lang="en-US" sz="2400" i="1"/>
                      <m:t>∴</m:t>
                    </m:r>
                    <m:acc>
                      <m:accPr>
                        <m:chr m:val="̅"/>
                        <m:ctrlPr>
                          <a:rPr lang="en-US" sz="2400" i="1"/>
                        </m:ctrlPr>
                      </m:accPr>
                      <m:e>
                        <m:r>
                          <a:rPr lang="en-US" sz="2400" i="1"/>
                          <m:t>𝐴</m:t>
                        </m:r>
                      </m:e>
                    </m:acc>
                    <m:r>
                      <a:rPr lang="en-US" sz="2400" i="1"/>
                      <m:t>=</m:t>
                    </m:r>
                    <m:r>
                      <a:rPr lang="en-US" sz="2400" i="1"/>
                      <m:t>𝐴</m:t>
                    </m:r>
                  </m:oMath>
                </a14:m>
                <a:r>
                  <a:rPr lang="en-US" sz="2400" dirty="0"/>
                  <a:t>	(by (</a:t>
                </a:r>
                <a:r>
                  <a:rPr lang="en-US" sz="2400" dirty="0" err="1"/>
                  <a:t>i</a:t>
                </a:r>
                <a:r>
                  <a:rPr lang="en-US" sz="2400" dirty="0"/>
                  <a:t>) from 1) </a:t>
                </a:r>
              </a:p>
              <a:p>
                <a:pPr marL="0" indent="0" algn="l" rtl="0">
                  <a:buNone/>
                </a:pPr>
                <a:r>
                  <a:rPr lang="en-US" sz="2400" dirty="0"/>
                  <a:t> </a:t>
                </a:r>
                <a:r>
                  <a:rPr lang="en-US" sz="2400" dirty="0" smtClean="0"/>
                  <a:t>The </a:t>
                </a:r>
                <a:r>
                  <a:rPr lang="en-US" sz="2400" dirty="0"/>
                  <a:t>left side: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/>
                        </m:ctrlPr>
                      </m:accPr>
                      <m:e>
                        <m:r>
                          <a:rPr lang="en-US" sz="2400" i="1"/>
                          <m:t>𝐴</m:t>
                        </m:r>
                      </m:e>
                    </m:acc>
                    <m:r>
                      <a:rPr lang="en-US" sz="2400"/>
                      <m:t>=</m:t>
                    </m:r>
                    <m:r>
                      <m:rPr>
                        <m:sty m:val="p"/>
                      </m:rPr>
                      <a:rPr lang="en-US" sz="2400"/>
                      <m:t>A</m:t>
                    </m:r>
                  </m:oMath>
                </a14:m>
                <a:r>
                  <a:rPr lang="en-US" sz="2400" dirty="0"/>
                  <a:t>		(given)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r>
                      <a:rPr lang="en-US" sz="2400" i="1"/>
                      <m:t>∵</m:t>
                    </m:r>
                    <m:acc>
                      <m:accPr>
                        <m:chr m:val="̅"/>
                        <m:ctrlPr>
                          <a:rPr lang="en-US" sz="2400" i="1"/>
                        </m:ctrlPr>
                      </m:accPr>
                      <m:e>
                        <m:r>
                          <a:rPr lang="en-US" sz="2400" i="1"/>
                          <m:t>𝐴</m:t>
                        </m:r>
                      </m:e>
                    </m:acc>
                  </m:oMath>
                </a14:m>
                <a:r>
                  <a:rPr lang="en-US" sz="2400" dirty="0"/>
                  <a:t> is closed	(from 1)</a:t>
                </a:r>
              </a:p>
              <a:p>
                <a:pPr marL="0" indent="0" algn="l" rtl="0">
                  <a:buNone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/>
                      <m:t>&amp; </m:t>
                    </m:r>
                    <m:acc>
                      <m:accPr>
                        <m:chr m:val="̅"/>
                        <m:ctrlPr>
                          <a:rPr lang="en-US" sz="2400" i="1"/>
                        </m:ctrlPr>
                      </m:accPr>
                      <m:e>
                        <m:r>
                          <a:rPr lang="en-US" sz="2400" i="1"/>
                          <m:t>𝐴</m:t>
                        </m:r>
                      </m:e>
                    </m:acc>
                    <m:r>
                      <a:rPr lang="en-US" sz="2400" i="1"/>
                      <m:t>=</m:t>
                    </m:r>
                    <m:r>
                      <a:rPr lang="en-US" sz="2400" i="1"/>
                      <m:t>𝐴</m:t>
                    </m:r>
                  </m:oMath>
                </a14:m>
                <a:r>
                  <a:rPr lang="en-US" sz="2400" dirty="0"/>
                  <a:t>	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r>
                      <a:rPr lang="en-US" sz="2400" i="1"/>
                      <m:t>∴</m:t>
                    </m:r>
                    <m:r>
                      <a:rPr lang="en-US" sz="2400" i="1"/>
                      <m:t>𝐴</m:t>
                    </m:r>
                  </m:oMath>
                </a14:m>
                <a:r>
                  <a:rPr lang="en-US" sz="2400" dirty="0"/>
                  <a:t> is closed.</a:t>
                </a:r>
              </a:p>
              <a:p>
                <a:pPr marL="0" indent="0" algn="l">
                  <a:buNone/>
                </a:pPr>
                <a:endParaRPr lang="ar-IQ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85900"/>
                <a:ext cx="9601200" cy="4986338"/>
              </a:xfrm>
              <a:blipFill rotWithShape="0">
                <a:blip r:embed="rId3"/>
                <a:stretch>
                  <a:fillRect l="-952" t="-1345" b="-122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251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8675"/>
          </a:xfrm>
        </p:spPr>
        <p:txBody>
          <a:bodyPr/>
          <a:lstStyle/>
          <a:p>
            <a:r>
              <a:rPr lang="en-US" b="1" u="sng" dirty="0"/>
              <a:t>* Properties of closures of sets</a:t>
            </a:r>
            <a:r>
              <a:rPr lang="en-US" b="1" u="sng" dirty="0" smtClean="0"/>
              <a:t>: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14475"/>
                <a:ext cx="9601200" cy="4352925"/>
              </a:xfrm>
            </p:spPr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sz="2800" b="1" u="sng" dirty="0" smtClean="0"/>
                  <a:t>Theorem </a:t>
                </a:r>
                <a:r>
                  <a:rPr lang="en-US" sz="2800" b="1" u="sng" dirty="0"/>
                  <a:t>6:</a:t>
                </a:r>
                <a:r>
                  <a:rPr lang="en-US" sz="2800" dirty="0"/>
                  <a:t> Let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/>
                        </m:ctrlPr>
                      </m:dPr>
                      <m:e>
                        <m:r>
                          <a:rPr lang="en-US" sz="2800" i="1"/>
                          <m:t>𝑋</m:t>
                        </m:r>
                        <m:r>
                          <a:rPr lang="en-US" sz="2800" i="1"/>
                          <m:t>, </m:t>
                        </m:r>
                        <m:r>
                          <a:rPr lang="en-US" sz="2800" i="1"/>
                          <m:t>𝒯</m:t>
                        </m:r>
                      </m:e>
                    </m:d>
                  </m:oMath>
                </a14:m>
                <a:r>
                  <a:rPr lang="en-US" sz="2800" dirty="0"/>
                  <a:t> be a topological space &amp; </a:t>
                </a:r>
                <a14:m>
                  <m:oMath xmlns:m="http://schemas.openxmlformats.org/officeDocument/2006/math">
                    <m:r>
                      <a:rPr lang="en-US" sz="2800" i="1"/>
                      <m:t>𝐴</m:t>
                    </m:r>
                    <m:r>
                      <a:rPr lang="en-US" sz="2800" i="1"/>
                      <m:t>, </m:t>
                    </m:r>
                    <m:r>
                      <a:rPr lang="en-US" sz="2800" i="1"/>
                      <m:t>𝐵</m:t>
                    </m:r>
                    <m:r>
                      <a:rPr lang="en-US" sz="2800" i="1"/>
                      <m:t>⊂</m:t>
                    </m:r>
                    <m:r>
                      <a:rPr lang="en-US" sz="2800" i="1"/>
                      <m:t>𝑋</m:t>
                    </m:r>
                  </m:oMath>
                </a14:m>
                <a:r>
                  <a:rPr lang="en-US" sz="2800" dirty="0"/>
                  <a:t>, then:</a:t>
                </a:r>
              </a:p>
              <a:p>
                <a:pPr lvl="0"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𝑋</m:t>
                        </m:r>
                      </m:e>
                    </m:acc>
                    <m:r>
                      <a:rPr lang="en-US" sz="2800" i="1"/>
                      <m:t>=</m:t>
                    </m:r>
                    <m:r>
                      <a:rPr lang="en-US" sz="2800" i="1"/>
                      <m:t>𝑋</m:t>
                    </m:r>
                  </m:oMath>
                </a14:m>
                <a:r>
                  <a:rPr lang="en-US" sz="2800" dirty="0"/>
                  <a:t>;</a:t>
                </a:r>
              </a:p>
              <a:p>
                <a:pPr lvl="0"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∅</m:t>
                        </m:r>
                      </m:e>
                    </m:acc>
                    <m:r>
                      <a:rPr lang="en-US" sz="2800" i="1"/>
                      <m:t>=</m:t>
                    </m:r>
                    <m:r>
                      <a:rPr lang="en-US" sz="2800" i="1"/>
                      <m:t>∅</m:t>
                    </m:r>
                  </m:oMath>
                </a14:m>
                <a:r>
                  <a:rPr lang="en-US" sz="2800" dirty="0"/>
                  <a:t>;</a:t>
                </a:r>
              </a:p>
              <a:p>
                <a:pPr lvl="0"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lang="en-US" sz="2800" i="1"/>
                            </m:ctrlPr>
                          </m:accPr>
                          <m:e>
                            <m:r>
                              <a:rPr lang="en-US" sz="2800" i="1"/>
                              <m:t>𝐴</m:t>
                            </m:r>
                          </m:e>
                        </m:acc>
                      </m:e>
                    </m:acc>
                    <m:r>
                      <a:rPr lang="en-US" sz="2800" i="1"/>
                      <m:t>=</m:t>
                    </m:r>
                    <m:r>
                      <a:rPr lang="en-US" sz="2800" i="1"/>
                      <m:t>𝐴</m:t>
                    </m:r>
                  </m:oMath>
                </a14:m>
                <a:r>
                  <a:rPr lang="en-US" sz="2800" dirty="0"/>
                  <a:t>;</a:t>
                </a:r>
              </a:p>
              <a:p>
                <a:pPr lvl="0" algn="l" rtl="0"/>
                <a14:m>
                  <m:oMath xmlns:m="http://schemas.openxmlformats.org/officeDocument/2006/math">
                    <m:r>
                      <a:rPr lang="en-US" sz="2800" i="1"/>
                      <m:t>𝐴</m:t>
                    </m:r>
                    <m:r>
                      <a:rPr lang="en-US" sz="2800" i="1"/>
                      <m:t>⊂</m:t>
                    </m:r>
                    <m:r>
                      <a:rPr lang="en-US" sz="2800" i="1"/>
                      <m:t>𝐵</m:t>
                    </m:r>
                    <m:r>
                      <a:rPr lang="en-US" sz="2800" i="1"/>
                      <m:t>⟹ </m:t>
                    </m:r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𝐴</m:t>
                        </m:r>
                      </m:e>
                    </m:acc>
                    <m:r>
                      <a:rPr lang="en-US" sz="2800" i="1"/>
                      <m:t>⊂</m:t>
                    </m:r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𝐵</m:t>
                        </m:r>
                      </m:e>
                    </m:acc>
                  </m:oMath>
                </a14:m>
                <a:r>
                  <a:rPr lang="en-US" sz="2800" dirty="0"/>
                  <a:t>;</a:t>
                </a:r>
              </a:p>
              <a:p>
                <a:pPr lvl="0"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𝐴</m:t>
                        </m:r>
                        <m:r>
                          <a:rPr lang="en-US" sz="2800" i="1"/>
                          <m:t>∪</m:t>
                        </m:r>
                        <m:r>
                          <a:rPr lang="en-US" sz="2800" i="1"/>
                          <m:t>𝐵</m:t>
                        </m:r>
                      </m:e>
                    </m:acc>
                    <m:r>
                      <a:rPr lang="en-US" sz="2800" i="1"/>
                      <m:t>=</m:t>
                    </m:r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𝐴</m:t>
                        </m:r>
                      </m:e>
                    </m:acc>
                    <m:r>
                      <a:rPr lang="en-US" sz="2800" i="1"/>
                      <m:t>∪</m:t>
                    </m:r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𝐵</m:t>
                        </m:r>
                      </m:e>
                    </m:acc>
                  </m:oMath>
                </a14:m>
                <a:r>
                  <a:rPr lang="en-US" sz="2800" dirty="0"/>
                  <a:t>;</a:t>
                </a:r>
              </a:p>
              <a:p>
                <a:pPr lvl="0" algn="l" rtl="0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𝐴</m:t>
                        </m:r>
                        <m:r>
                          <a:rPr lang="en-US" sz="2800" i="1"/>
                          <m:t>∩</m:t>
                        </m:r>
                        <m:r>
                          <a:rPr lang="en-US" sz="2800" i="1"/>
                          <m:t>𝐵</m:t>
                        </m:r>
                      </m:e>
                    </m:acc>
                    <m:r>
                      <a:rPr lang="en-US" sz="2800" i="1"/>
                      <m:t>⊂</m:t>
                    </m:r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𝐴</m:t>
                        </m:r>
                      </m:e>
                    </m:acc>
                    <m:r>
                      <a:rPr lang="en-US" sz="2800" i="1"/>
                      <m:t>∩</m:t>
                    </m:r>
                    <m:acc>
                      <m:accPr>
                        <m:chr m:val="̅"/>
                        <m:ctrlPr>
                          <a:rPr lang="en-US" sz="2800" i="1"/>
                        </m:ctrlPr>
                      </m:accPr>
                      <m:e>
                        <m:r>
                          <a:rPr lang="en-US" sz="2800" i="1"/>
                          <m:t>𝐵</m:t>
                        </m:r>
                      </m:e>
                    </m:acc>
                    <m:r>
                      <a:rPr lang="en-US" sz="2800" i="1"/>
                      <m:t>.</m:t>
                    </m:r>
                  </m:oMath>
                </a14:m>
                <a:endParaRPr lang="en-US" sz="2800" dirty="0"/>
              </a:p>
              <a:p>
                <a:pPr algn="l"/>
                <a:endParaRPr lang="ar-IQ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14475"/>
                <a:ext cx="9601200" cy="4352925"/>
              </a:xfrm>
              <a:blipFill rotWithShape="0">
                <a:blip r:embed="rId2"/>
                <a:stretch>
                  <a:fillRect l="-1270" t="-1958" r="-69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17115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11</TotalTime>
  <Words>56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Cambria Math</vt:lpstr>
      <vt:lpstr>Franklin Gothic Book</vt:lpstr>
      <vt:lpstr>Tahoma</vt:lpstr>
      <vt:lpstr>Crop</vt:lpstr>
      <vt:lpstr> Lecture 4</vt:lpstr>
      <vt:lpstr>The closure of a set </vt:lpstr>
      <vt:lpstr>PowerPoint Presentation</vt:lpstr>
      <vt:lpstr>PowerPoint Presentation</vt:lpstr>
      <vt:lpstr>Theorem 6: A closed ⟺ A ̅=A. </vt:lpstr>
      <vt:lpstr>* Properties of closures of sets: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Lecture 4</dc:title>
  <dc:creator>DR.Ahmed Saker 2O14</dc:creator>
  <cp:lastModifiedBy>DR.Ahmed Saker 2O14</cp:lastModifiedBy>
  <cp:revision>4</cp:revision>
  <dcterms:created xsi:type="dcterms:W3CDTF">2018-12-19T18:46:37Z</dcterms:created>
  <dcterms:modified xsi:type="dcterms:W3CDTF">2018-12-19T18:57:50Z</dcterms:modified>
</cp:coreProperties>
</file>