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hecker dir="vert"/>
    <p:sndAc>
      <p:stSnd>
        <p:snd r:embed="rId1" name="coin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hecker dir="vert"/>
    <p:sndAc>
      <p:stSnd>
        <p:snd r:embed="rId1" name="coin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checker dir="vert"/>
    <p:sndAc>
      <p:stSnd>
        <p:snd r:embed="rId1" name="coin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hecker dir="vert"/>
    <p:sndAc>
      <p:stSnd>
        <p:snd r:embed="rId1" name="coin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22/06/1439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hecker dir="vert"/>
    <p:sndAc>
      <p:stSnd>
        <p:snd r:embed="rId13" name="coin.wav" builtIn="1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57422" y="533400"/>
            <a:ext cx="6215106" cy="5324492"/>
          </a:xfrm>
        </p:spPr>
        <p:txBody>
          <a:bodyPr/>
          <a:lstStyle/>
          <a:p>
            <a:r>
              <a:rPr lang="ar-IQ" dirty="0" smtClean="0"/>
              <a:t>اللغة العربية </a:t>
            </a:r>
            <a:br>
              <a:rPr lang="ar-IQ" dirty="0" smtClean="0"/>
            </a:br>
            <a:r>
              <a:rPr lang="ar-IQ" dirty="0" err="1" smtClean="0"/>
              <a:t>اعداد</a:t>
            </a:r>
            <a:r>
              <a:rPr lang="ar-IQ" dirty="0" smtClean="0"/>
              <a:t>:</a:t>
            </a:r>
            <a:br>
              <a:rPr lang="ar-IQ" dirty="0" smtClean="0"/>
            </a:br>
            <a:r>
              <a:rPr lang="ar-IQ" dirty="0" smtClean="0"/>
              <a:t>م.</a:t>
            </a:r>
            <a:r>
              <a:rPr lang="ar-IQ" dirty="0" err="1" smtClean="0"/>
              <a:t>م</a:t>
            </a:r>
            <a:r>
              <a:rPr lang="ar-IQ" dirty="0" smtClean="0"/>
              <a:t>. بسهي عمران محمود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354442" y="1857364"/>
            <a:ext cx="4932334" cy="2783748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 spd="slow">
    <p:dissolve/>
    <p:sndAc>
      <p:stSnd>
        <p:snd r:embed="rId2" name="coin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7258072" cy="6098570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cs typeface="Akhbar MT" pitchFamily="2" charset="-78"/>
              </a:rPr>
              <a:t> </a:t>
            </a:r>
            <a:r>
              <a:rPr lang="ar-SA" sz="1800" b="1" dirty="0" smtClean="0">
                <a:cs typeface="Akhbar MT" pitchFamily="2" charset="-78"/>
              </a:rPr>
              <a:t>اسم مرفوع </a:t>
            </a:r>
            <a:r>
              <a:rPr lang="ar-SA" sz="1800" b="1" dirty="0" err="1" smtClean="0">
                <a:cs typeface="Akhbar MT" pitchFamily="2" charset="-78"/>
              </a:rPr>
              <a:t>يبتدأ</a:t>
            </a:r>
            <a:r>
              <a:rPr lang="ar-SA" sz="1800" b="1" dirty="0" smtClean="0">
                <a:cs typeface="Akhbar MT" pitchFamily="2" charset="-78"/>
              </a:rPr>
              <a:t>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ar-SA" sz="1800" b="1" dirty="0" smtClean="0">
                <a:cs typeface="Akhbar MT" pitchFamily="2" charset="-78"/>
              </a:rPr>
              <a:t> الكلام ، ويقع في أول الجملة غالباً ، مجرد من العوامل اللفظية ، أو مسبوق بنفي ، أو استفهام، مستغن </a:t>
            </a:r>
            <a:r>
              <a:rPr lang="ar-SA" sz="1800" b="1" dirty="0" err="1" smtClean="0">
                <a:cs typeface="Akhbar MT" pitchFamily="2" charset="-78"/>
              </a:rPr>
              <a:t>بمرفوعه</a:t>
            </a:r>
            <a:r>
              <a:rPr lang="ar-SA" sz="1800" b="1" dirty="0" smtClean="0">
                <a:cs typeface="Akhbar MT" pitchFamily="2" charset="-78"/>
              </a:rPr>
              <a:t> في إفادة المعنى ، وإتمام الجملة. نحو  </a:t>
            </a:r>
            <a:r>
              <a:rPr lang="en-US" sz="1800" b="1" dirty="0" smtClean="0">
                <a:cs typeface="Akhbar MT" pitchFamily="2" charset="-78"/>
              </a:rPr>
              <a:t> : </a:t>
            </a:r>
            <a:r>
              <a:rPr lang="ar-SA" sz="1800" b="1" dirty="0" smtClean="0">
                <a:cs typeface="Akhbar MT" pitchFamily="2" charset="-78"/>
              </a:rPr>
              <a:t>محمد مبتسم</a:t>
            </a:r>
            <a:r>
              <a:rPr lang="en-US" sz="1800" b="1" dirty="0" smtClean="0">
                <a:cs typeface="Akhbar MT" pitchFamily="2" charset="-78"/>
              </a:rPr>
              <a:t> .</a:t>
            </a:r>
            <a:r>
              <a:rPr lang="ar-IQ" sz="1800" b="1" dirty="0" smtClean="0">
                <a:cs typeface="Akhbar MT" pitchFamily="2" charset="-78"/>
              </a:rPr>
              <a:t>الذهب معدن.</a:t>
            </a:r>
            <a:endParaRPr lang="en-US" sz="1800" b="1" dirty="0" smtClean="0">
              <a:cs typeface="Akhbar MT" pitchFamily="2" charset="-78"/>
            </a:endParaRPr>
          </a:p>
          <a:p>
            <a:pPr algn="just"/>
            <a:r>
              <a:rPr lang="en-US" sz="1800" b="1" dirty="0" smtClean="0">
                <a:cs typeface="Akhbar MT" pitchFamily="2" charset="-78"/>
              </a:rPr>
              <a:t>  </a:t>
            </a:r>
            <a:r>
              <a:rPr lang="ar-SA" sz="1800" b="1" dirty="0" smtClean="0">
                <a:cs typeface="Akhbar MT" pitchFamily="2" charset="-78"/>
              </a:rPr>
              <a:t>ـ ومنه قوله تعالى 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IQ" sz="1800" b="1" u="sng" dirty="0" smtClean="0">
                <a:cs typeface="Akhbar MT" pitchFamily="2" charset="-78"/>
              </a:rPr>
              <a:t>(</a:t>
            </a:r>
            <a:r>
              <a:rPr lang="ar-SA" sz="1800" b="1" dirty="0" smtClean="0">
                <a:cs typeface="Akhbar MT" pitchFamily="2" charset="-78"/>
              </a:rPr>
              <a:t>والله</a:t>
            </a:r>
            <a:r>
              <a:rPr lang="ar-SA" sz="1800" b="1" u="sng" dirty="0" smtClean="0">
                <a:cs typeface="Akhbar MT" pitchFamily="2" charset="-78"/>
              </a:rPr>
              <a:t> </a:t>
            </a:r>
            <a:r>
              <a:rPr lang="ar-SA" sz="1800" b="1" dirty="0" smtClean="0">
                <a:cs typeface="Akhbar MT" pitchFamily="2" charset="-78"/>
              </a:rPr>
              <a:t>واسع عليم</a:t>
            </a:r>
            <a:r>
              <a:rPr lang="en-US" sz="1800" b="1" dirty="0" smtClean="0">
                <a:cs typeface="Akhbar MT" pitchFamily="2" charset="-78"/>
              </a:rPr>
              <a:t> }.( </a:t>
            </a:r>
            <a:r>
              <a:rPr lang="ar-SA" sz="1800" b="1" dirty="0" smtClean="0">
                <a:cs typeface="Akhbar MT" pitchFamily="2" charset="-78"/>
              </a:rPr>
              <a:t>الله لفظ الجلالة مبتدأ، واسع عليم لا محلّ لها </a:t>
            </a:r>
            <a:r>
              <a:rPr lang="ar-SA" sz="1800" b="1" dirty="0" err="1" smtClean="0">
                <a:cs typeface="Akhbar MT" pitchFamily="2" charset="-78"/>
              </a:rPr>
              <a:t>معطوفة</a:t>
            </a:r>
            <a:r>
              <a:rPr lang="ar-SA" sz="1800" b="1" dirty="0" smtClean="0">
                <a:cs typeface="Akhbar MT" pitchFamily="2" charset="-78"/>
              </a:rPr>
              <a:t> على </a:t>
            </a:r>
            <a:r>
              <a:rPr lang="ar-SA" sz="1800" b="1" dirty="0" err="1" smtClean="0">
                <a:cs typeface="Akhbar MT" pitchFamily="2" charset="-78"/>
              </a:rPr>
              <a:t>الاستئنافيّة</a:t>
            </a:r>
            <a:r>
              <a:rPr lang="ar-SA" sz="1800" b="1" dirty="0" smtClean="0">
                <a:cs typeface="Akhbar MT" pitchFamily="2" charset="-78"/>
              </a:rPr>
              <a:t> الثانية.</a:t>
            </a:r>
            <a:endParaRPr lang="en-US" sz="1800" b="1" dirty="0" smtClean="0">
              <a:cs typeface="Akhbar MT" pitchFamily="2" charset="-78"/>
            </a:endParaRPr>
          </a:p>
          <a:p>
            <a:pPr algn="just"/>
            <a:r>
              <a:rPr lang="ar-SA" sz="1800" b="1" dirty="0" smtClean="0">
                <a:cs typeface="Akhbar MT" pitchFamily="2" charset="-78"/>
              </a:rPr>
              <a:t>ـ ومنه قول الشاعر بلا نسبة</a:t>
            </a:r>
            <a:r>
              <a:rPr lang="en-US" sz="1800" b="1" dirty="0" smtClean="0">
                <a:cs typeface="Akhbar MT" pitchFamily="2" charset="-78"/>
              </a:rPr>
              <a:t> :</a:t>
            </a:r>
          </a:p>
          <a:p>
            <a:pPr algn="just"/>
            <a:r>
              <a:rPr lang="en-US" sz="1800" b="1" dirty="0" smtClean="0">
                <a:cs typeface="Akhbar MT" pitchFamily="2" charset="-78"/>
              </a:rPr>
              <a:t>         </a:t>
            </a:r>
            <a:r>
              <a:rPr lang="ar-SA" sz="1800" b="1" dirty="0" smtClean="0">
                <a:cs typeface="Akhbar MT" pitchFamily="2" charset="-78"/>
              </a:rPr>
              <a:t>أمنجز أنتم وعدا وثقت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en-US" sz="1800" b="1" dirty="0" smtClean="0">
                <a:cs typeface="Akhbar MT" pitchFamily="2" charset="-78"/>
              </a:rPr>
              <a:t>     </a:t>
            </a:r>
            <a:r>
              <a:rPr lang="ar-SA" sz="1800" b="1" dirty="0" smtClean="0">
                <a:cs typeface="Akhbar MT" pitchFamily="2" charset="-78"/>
              </a:rPr>
              <a:t>أم اقتفيتم جميعا نهج عرقوب</a:t>
            </a:r>
            <a:endParaRPr lang="en-US" sz="1800" b="1" dirty="0" smtClean="0">
              <a:cs typeface="Akhbar MT" pitchFamily="2" charset="-78"/>
            </a:endParaRPr>
          </a:p>
          <a:p>
            <a:pPr algn="just"/>
            <a:r>
              <a:rPr lang="ar-SA" sz="1800" b="1" dirty="0" smtClean="0">
                <a:cs typeface="Akhbar MT" pitchFamily="2" charset="-78"/>
              </a:rPr>
              <a:t>أمنجز</a:t>
            </a:r>
            <a:r>
              <a:rPr lang="en-US" sz="1800" b="1" dirty="0" smtClean="0">
                <a:cs typeface="Akhbar MT" pitchFamily="2" charset="-78"/>
              </a:rPr>
              <a:t>: "</a:t>
            </a:r>
            <a:r>
              <a:rPr lang="ar-SA" sz="1800" b="1" dirty="0" smtClean="0">
                <a:cs typeface="Akhbar MT" pitchFamily="2" charset="-78"/>
              </a:rPr>
              <a:t>الهمزة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للاستفهام، 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منجز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مبتدأ مرفوع بالضمة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أنتم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ضمير منفصل مبني في محل رفع فاعل سد مسد الخبر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وعدا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مفعول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ar-SA" sz="1800" b="1" dirty="0" smtClean="0">
                <a:cs typeface="Akhbar MT" pitchFamily="2" charset="-78"/>
              </a:rPr>
              <a:t> منصوب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وثقت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فعل ماض، </a:t>
            </a:r>
            <a:r>
              <a:rPr lang="ar-SA" sz="1800" b="1" dirty="0" err="1" smtClean="0">
                <a:cs typeface="Akhbar MT" pitchFamily="2" charset="-78"/>
              </a:rPr>
              <a:t>و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التاء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ضمير في محل رفع فاعل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جار ومجرور متعلقان </a:t>
            </a:r>
            <a:r>
              <a:rPr lang="ar-SA" sz="1800" b="1" dirty="0" err="1" smtClean="0">
                <a:cs typeface="Akhbar MT" pitchFamily="2" charset="-78"/>
              </a:rPr>
              <a:t>بـ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وثقت</a:t>
            </a:r>
            <a:r>
              <a:rPr lang="en-US" sz="1800" b="1" dirty="0" smtClean="0">
                <a:cs typeface="Akhbar MT" pitchFamily="2" charset="-78"/>
              </a:rPr>
              <a:t>". </a:t>
            </a:r>
            <a:r>
              <a:rPr lang="ar-SA" sz="1800" b="1" dirty="0" smtClean="0">
                <a:cs typeface="Akhbar MT" pitchFamily="2" charset="-78"/>
              </a:rPr>
              <a:t>أم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حرف عطف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اقتفيتم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فعل ماض، </a:t>
            </a:r>
            <a:r>
              <a:rPr lang="ar-SA" sz="1800" b="1" dirty="0" err="1" smtClean="0">
                <a:cs typeface="Akhbar MT" pitchFamily="2" charset="-78"/>
              </a:rPr>
              <a:t>و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التاء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ضمير في محل رفع فاعل، </a:t>
            </a:r>
            <a:r>
              <a:rPr lang="ar-SA" sz="1800" b="1" dirty="0" err="1" smtClean="0">
                <a:cs typeface="Akhbar MT" pitchFamily="2" charset="-78"/>
              </a:rPr>
              <a:t>و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الميم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لجمع الذكور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جميعا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حال منصوب بالفتحة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نهج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مفعول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ar-SA" sz="1800" b="1" dirty="0" smtClean="0">
                <a:cs typeface="Akhbar MT" pitchFamily="2" charset="-78"/>
              </a:rPr>
              <a:t> منصوب بالفتحة، وهو مضاف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عرقوب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مضاف إليه مجرور بالكسرة</a:t>
            </a:r>
            <a:r>
              <a:rPr lang="en-US" sz="1800" b="1" dirty="0" smtClean="0">
                <a:cs typeface="Akhbar MT" pitchFamily="2" charset="-78"/>
              </a:rPr>
              <a:t>.</a:t>
            </a:r>
          </a:p>
          <a:p>
            <a:pPr algn="just"/>
            <a:r>
              <a:rPr lang="ar-SA" sz="1800" b="1" dirty="0" smtClean="0">
                <a:cs typeface="Akhbar MT" pitchFamily="2" charset="-78"/>
              </a:rPr>
              <a:t>وجملة 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أمنجز أنتم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ابتدائية لا محل لها من الإعراب</a:t>
            </a:r>
            <a:r>
              <a:rPr lang="en-US" sz="1800" b="1" dirty="0" smtClean="0">
                <a:cs typeface="Akhbar MT" pitchFamily="2" charset="-78"/>
              </a:rPr>
              <a:t>. </a:t>
            </a:r>
            <a:r>
              <a:rPr lang="ar-SA" sz="1800" b="1" dirty="0" smtClean="0">
                <a:cs typeface="Akhbar MT" pitchFamily="2" charset="-78"/>
              </a:rPr>
              <a:t>وجملة 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وثقت </a:t>
            </a:r>
            <a:r>
              <a:rPr lang="ar-SA" sz="1800" b="1" dirty="0" err="1" smtClean="0">
                <a:cs typeface="Akhbar MT" pitchFamily="2" charset="-78"/>
              </a:rPr>
              <a:t>به</a:t>
            </a:r>
            <a:r>
              <a:rPr lang="en-US" sz="1800" b="1" dirty="0" smtClean="0">
                <a:cs typeface="Akhbar MT" pitchFamily="2" charset="-78"/>
              </a:rPr>
              <a:t>": </a:t>
            </a:r>
            <a:r>
              <a:rPr lang="ar-SA" sz="1800" b="1" dirty="0" smtClean="0">
                <a:cs typeface="Akhbar MT" pitchFamily="2" charset="-78"/>
              </a:rPr>
              <a:t>في محل نصب نعت 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وعدا</a:t>
            </a:r>
            <a:r>
              <a:rPr lang="en-US" sz="1800" b="1" dirty="0" smtClean="0">
                <a:cs typeface="Akhbar MT" pitchFamily="2" charset="-78"/>
              </a:rPr>
              <a:t>". </a:t>
            </a:r>
            <a:r>
              <a:rPr lang="ar-SA" sz="1800" b="1" dirty="0" smtClean="0">
                <a:cs typeface="Akhbar MT" pitchFamily="2" charset="-78"/>
              </a:rPr>
              <a:t>وجملة </a:t>
            </a:r>
            <a:r>
              <a:rPr lang="en-US" sz="1800" b="1" dirty="0" smtClean="0">
                <a:cs typeface="Akhbar MT" pitchFamily="2" charset="-78"/>
              </a:rPr>
              <a:t>"</a:t>
            </a:r>
            <a:r>
              <a:rPr lang="ar-SA" sz="1800" b="1" dirty="0" smtClean="0">
                <a:cs typeface="Akhbar MT" pitchFamily="2" charset="-78"/>
              </a:rPr>
              <a:t>اقتفيتم</a:t>
            </a:r>
            <a:r>
              <a:rPr lang="en-US" sz="1800" b="1" dirty="0" smtClean="0">
                <a:cs typeface="Akhbar MT" pitchFamily="2" charset="-78"/>
              </a:rPr>
              <a:t>" </a:t>
            </a:r>
            <a:r>
              <a:rPr lang="ar-SA" sz="1800" b="1" dirty="0" err="1" smtClean="0">
                <a:cs typeface="Akhbar MT" pitchFamily="2" charset="-78"/>
              </a:rPr>
              <a:t>معطوفة</a:t>
            </a:r>
            <a:r>
              <a:rPr lang="ar-SA" sz="1800" b="1" dirty="0" smtClean="0">
                <a:cs typeface="Akhbar MT" pitchFamily="2" charset="-78"/>
              </a:rPr>
              <a:t> على الجملة الابتدائية لا محل لها من الإعراب</a:t>
            </a:r>
            <a:r>
              <a:rPr lang="en-US" sz="1800" b="1" dirty="0" smtClean="0">
                <a:cs typeface="Akhbar MT" pitchFamily="2" charset="-78"/>
              </a:rPr>
              <a:t>.</a:t>
            </a:r>
            <a:br>
              <a:rPr lang="en-US" sz="1800" b="1" dirty="0" smtClean="0">
                <a:cs typeface="Akhbar MT" pitchFamily="2" charset="-78"/>
              </a:rPr>
            </a:br>
            <a:r>
              <a:rPr lang="ar-SA" sz="1800" b="1" dirty="0" smtClean="0">
                <a:cs typeface="Akhbar MT" pitchFamily="2" charset="-78"/>
              </a:rPr>
              <a:t>المعنى</a:t>
            </a:r>
            <a:r>
              <a:rPr lang="en-US" sz="1800" b="1" dirty="0" smtClean="0">
                <a:cs typeface="Akhbar MT" pitchFamily="2" charset="-78"/>
              </a:rPr>
              <a:t>: </a:t>
            </a:r>
            <a:r>
              <a:rPr lang="ar-SA" sz="1800" b="1" dirty="0" smtClean="0">
                <a:cs typeface="Akhbar MT" pitchFamily="2" charset="-78"/>
              </a:rPr>
              <a:t>يتساءل الشاعر عما إذا كان أولئك القوم الذين وعدوه ما زالوا على وعدهم أم أنهم سلكوا طريق الإخلاف</a:t>
            </a:r>
            <a:r>
              <a:rPr lang="en-US" sz="1800" b="1" dirty="0" smtClean="0">
                <a:cs typeface="Akhbar MT" pitchFamily="2" charset="-78"/>
              </a:rPr>
              <a:t>.</a:t>
            </a:r>
          </a:p>
          <a:p>
            <a:pPr algn="just"/>
            <a:r>
              <a:rPr lang="ar-SA" sz="1800" b="1" dirty="0" smtClean="0">
                <a:cs typeface="Akhbar MT" pitchFamily="2" charset="-78"/>
              </a:rPr>
              <a:t>يقسم المبتدأ إلى قسمين</a:t>
            </a:r>
            <a:r>
              <a:rPr lang="en-US" sz="1800" b="1" dirty="0" smtClean="0">
                <a:cs typeface="Akhbar MT" pitchFamily="2" charset="-78"/>
              </a:rPr>
              <a:t> :</a:t>
            </a:r>
          </a:p>
          <a:p>
            <a:pPr algn="just"/>
            <a:r>
              <a:rPr lang="ar-IQ" sz="1800" b="1" dirty="0" smtClean="0">
                <a:cs typeface="Akhbar MT" pitchFamily="2" charset="-78"/>
              </a:rPr>
              <a:t>1 </a:t>
            </a:r>
            <a:r>
              <a:rPr lang="ar-SA" sz="1800" b="1" dirty="0" smtClean="0">
                <a:cs typeface="Akhbar MT" pitchFamily="2" charset="-78"/>
              </a:rPr>
              <a:t>ـ معربا: مثل الممرضات رحيمات.</a:t>
            </a:r>
            <a:endParaRPr lang="en-US" sz="1800" b="1" dirty="0" smtClean="0">
              <a:cs typeface="Akhbar MT" pitchFamily="2" charset="-78"/>
            </a:endParaRPr>
          </a:p>
          <a:p>
            <a:pPr algn="just"/>
            <a:r>
              <a:rPr lang="ar-SA" sz="1800" b="1" dirty="0" smtClean="0">
                <a:cs typeface="Akhbar MT" pitchFamily="2" charset="-78"/>
              </a:rPr>
              <a:t>2- مبني: (الضمير ، اسم </a:t>
            </a:r>
            <a:r>
              <a:rPr lang="ar-SA" sz="1800" b="1" dirty="0" err="1" smtClean="0">
                <a:cs typeface="Akhbar MT" pitchFamily="2" charset="-78"/>
              </a:rPr>
              <a:t>اشارة</a:t>
            </a:r>
            <a:r>
              <a:rPr lang="ar-SA" sz="1800" b="1" dirty="0" smtClean="0">
                <a:cs typeface="Akhbar MT" pitchFamily="2" charset="-78"/>
              </a:rPr>
              <a:t> ، اسم موصول) مثل: </a:t>
            </a:r>
            <a:r>
              <a:rPr lang="en-US" sz="1800" b="1" dirty="0" smtClean="0">
                <a:cs typeface="Akhbar MT" pitchFamily="2" charset="-78"/>
              </a:rPr>
              <a:t> : </a:t>
            </a:r>
            <a:r>
              <a:rPr lang="ar-SA" sz="1800" b="1" dirty="0" smtClean="0">
                <a:cs typeface="Akhbar MT" pitchFamily="2" charset="-78"/>
              </a:rPr>
              <a:t>أنت مخلص ، وهو مجتهد</a:t>
            </a:r>
            <a:r>
              <a:rPr lang="en-US" sz="1800" b="1" dirty="0" smtClean="0">
                <a:cs typeface="Akhbar MT" pitchFamily="2" charset="-78"/>
              </a:rPr>
              <a:t> .</a:t>
            </a:r>
            <a:r>
              <a:rPr lang="ar-SA" sz="1800" b="1" dirty="0" err="1" smtClean="0">
                <a:cs typeface="Akhbar MT" pitchFamily="2" charset="-78"/>
              </a:rPr>
              <a:t>انا</a:t>
            </a:r>
            <a:r>
              <a:rPr lang="ar-SA" sz="1800" b="1" dirty="0" smtClean="0">
                <a:cs typeface="Akhbar MT" pitchFamily="2" charset="-78"/>
              </a:rPr>
              <a:t> عربي.</a:t>
            </a:r>
            <a:endParaRPr lang="en-US" sz="1800" b="1" dirty="0" smtClean="0">
              <a:cs typeface="Akhbar MT" pitchFamily="2" charset="-78"/>
            </a:endParaRPr>
          </a:p>
          <a:p>
            <a:pPr algn="just"/>
            <a:r>
              <a:rPr lang="ar-SA" sz="1800" b="1" dirty="0" smtClean="0">
                <a:cs typeface="Akhbar MT" pitchFamily="2" charset="-78"/>
              </a:rPr>
              <a:t>ومنه قوله تعالى</a:t>
            </a:r>
            <a:r>
              <a:rPr lang="en-US" sz="1800" b="1" dirty="0" smtClean="0">
                <a:cs typeface="Akhbar MT" pitchFamily="2" charset="-78"/>
              </a:rPr>
              <a:t>) : </a:t>
            </a:r>
            <a:r>
              <a:rPr lang="ar-SA" sz="1800" b="1" dirty="0" smtClean="0">
                <a:cs typeface="Akhbar MT" pitchFamily="2" charset="-78"/>
              </a:rPr>
              <a:t>وهم يصرخون فيها)</a:t>
            </a:r>
            <a:r>
              <a:rPr lang="ar-IQ" sz="1800" b="1" dirty="0" smtClean="0">
                <a:cs typeface="Akhbar MT" pitchFamily="2" charset="-78"/>
              </a:rPr>
              <a:t> وهم</a:t>
            </a:r>
            <a:r>
              <a:rPr lang="ar-SA" sz="1800" b="1" dirty="0" smtClean="0">
                <a:cs typeface="Akhbar MT" pitchFamily="2" charset="-78"/>
              </a:rPr>
              <a:t> :ضمير مبني على السكون في محل رفع مبتدأ </a:t>
            </a:r>
            <a:endParaRPr lang="ar-IQ" sz="1800" b="1" dirty="0">
              <a:cs typeface="Akhbar MT" pitchFamily="2" charset="-78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7543824" cy="6170008"/>
          </a:xfrm>
        </p:spPr>
        <p:txBody>
          <a:bodyPr>
            <a:normAutofit fontScale="55000" lnSpcReduction="20000"/>
          </a:bodyPr>
          <a:lstStyle/>
          <a:p>
            <a:r>
              <a:rPr lang="ar-SA" dirty="0" smtClean="0"/>
              <a:t>يصرخون : فعل مضارع مرفوع بثبوت النون لأنه من الأفعال الخمسة ، والواو فاعل والجملة الفعلية من يصرخون في الفعل يصرخون. في محل رفع خبر المبتدأ  ،فيها : جار ومجرور .</a:t>
            </a:r>
            <a:endParaRPr lang="en-US" dirty="0" smtClean="0"/>
          </a:p>
          <a:p>
            <a:r>
              <a:rPr lang="ar-IQ" dirty="0" smtClean="0"/>
              <a:t>  </a:t>
            </a:r>
            <a:r>
              <a:rPr lang="ar-SA" dirty="0" smtClean="0"/>
              <a:t>وقوله تعالى</a:t>
            </a:r>
            <a:r>
              <a:rPr lang="en-US" dirty="0" smtClean="0"/>
              <a:t> : </a:t>
            </a:r>
            <a:r>
              <a:rPr lang="ar-SA" dirty="0" smtClean="0"/>
              <a:t>(أنت مولانا فانصرنا على القوم الكافرين)</a:t>
            </a:r>
            <a:r>
              <a:rPr lang="en-US" dirty="0" smtClean="0"/>
              <a:t> .</a:t>
            </a:r>
            <a:r>
              <a:rPr lang="ar-SA" dirty="0" smtClean="0"/>
              <a:t> (أَنْتَ مَوْلانا) أنت ضمير منفصل في محل رفع مبتدأ (مَوْلانا) خبر مرفوع بالضمة المقدرة، </a:t>
            </a:r>
            <a:r>
              <a:rPr lang="ar-SA" dirty="0" err="1" smtClean="0"/>
              <a:t>ونا</a:t>
            </a:r>
            <a:r>
              <a:rPr lang="ar-SA" dirty="0" smtClean="0"/>
              <a:t> مضاف إليه والجملة </a:t>
            </a:r>
            <a:r>
              <a:rPr lang="ar-SA" dirty="0" err="1" smtClean="0"/>
              <a:t>استئنافية</a:t>
            </a:r>
            <a:r>
              <a:rPr lang="ar-SA" dirty="0" smtClean="0"/>
              <a:t> (فَانْصُرْنا) الفاء عاطفة أو للتعليل انصرنا فعل دعاء </a:t>
            </a:r>
            <a:r>
              <a:rPr lang="ar-SA" dirty="0" err="1" smtClean="0"/>
              <a:t>ونا</a:t>
            </a:r>
            <a:r>
              <a:rPr lang="ar-SA" dirty="0" smtClean="0"/>
              <a:t> مفعول </a:t>
            </a:r>
            <a:r>
              <a:rPr lang="ar-SA" dirty="0" err="1" smtClean="0"/>
              <a:t>به</a:t>
            </a:r>
            <a:r>
              <a:rPr lang="ar-SA" dirty="0" smtClean="0"/>
              <a:t>. (عَلَى الْقَوْمِ) متعلقان </a:t>
            </a:r>
            <a:r>
              <a:rPr lang="ar-SA" dirty="0" err="1" smtClean="0"/>
              <a:t>بانصرنا</a:t>
            </a:r>
            <a:r>
              <a:rPr lang="ar-SA" dirty="0" smtClean="0"/>
              <a:t> (الْكافِرِينَ) صفة.</a:t>
            </a:r>
            <a:endParaRPr lang="en-US" dirty="0" smtClean="0"/>
          </a:p>
          <a:p>
            <a:r>
              <a:rPr lang="ar-SA" dirty="0" smtClean="0"/>
              <a:t>الخبــــر</a:t>
            </a:r>
            <a:r>
              <a:rPr lang="ar-IQ" dirty="0" smtClean="0"/>
              <a:t>:	</a:t>
            </a:r>
            <a:endParaRPr lang="en-US" dirty="0" smtClean="0"/>
          </a:p>
          <a:p>
            <a:r>
              <a:rPr lang="en-US" dirty="0" smtClean="0"/>
              <a:t>     </a:t>
            </a:r>
            <a:r>
              <a:rPr lang="ar-SA" dirty="0" smtClean="0"/>
              <a:t>عرفنا أن الجملة الاسمية تتكون من جزأين لتعطي دلالة تمكن السامع من القبول المنطقي </a:t>
            </a:r>
            <a:r>
              <a:rPr lang="ar-SA" dirty="0" err="1" smtClean="0"/>
              <a:t>بها</a:t>
            </a:r>
            <a:r>
              <a:rPr lang="ar-SA" dirty="0" smtClean="0"/>
              <a:t> ، وقد سمى النحاة الجزء الأول من هذه الجملة المبتدأ ، لأنه هو الجزء الذي يبدأ </a:t>
            </a:r>
            <a:r>
              <a:rPr lang="ar-SA" dirty="0" err="1" smtClean="0"/>
              <a:t>به</a:t>
            </a:r>
            <a:r>
              <a:rPr lang="ar-SA" dirty="0" smtClean="0"/>
              <a:t> المتكلم الجملة المطروحة ، ويسمى الجزء الثاني الخبر ، لأنه يخبر عن حال المبتدأ ، </a:t>
            </a:r>
            <a:r>
              <a:rPr lang="ar-SA" dirty="0" err="1" smtClean="0"/>
              <a:t>وبه</a:t>
            </a:r>
            <a:r>
              <a:rPr lang="ar-SA" dirty="0" smtClean="0"/>
              <a:t> تتم الفائدة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ومنه قوله تعالى</a:t>
            </a:r>
            <a:r>
              <a:rPr lang="en-US" dirty="0" smtClean="0"/>
              <a:t> : </a:t>
            </a:r>
            <a:r>
              <a:rPr lang="ar-SA" dirty="0" smtClean="0"/>
              <a:t>(الله مولاكم</a:t>
            </a:r>
            <a:r>
              <a:rPr lang="en-US" dirty="0" smtClean="0"/>
              <a:t> .( </a:t>
            </a:r>
          </a:p>
          <a:p>
            <a:r>
              <a:rPr lang="ar-SA" dirty="0" smtClean="0"/>
              <a:t>وأنت حسن الوجه ، وأحمد أكرم من أخيه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المدرس حاضر.</a:t>
            </a:r>
            <a:endParaRPr lang="en-US" dirty="0" smtClean="0"/>
          </a:p>
          <a:p>
            <a:r>
              <a:rPr lang="ar-SA" dirty="0" smtClean="0"/>
              <a:t>ومنه قول الشاعر</a:t>
            </a:r>
            <a:r>
              <a:rPr lang="en-US" dirty="0" smtClean="0"/>
              <a:t> :</a:t>
            </a:r>
          </a:p>
          <a:p>
            <a:r>
              <a:rPr lang="en-US" dirty="0" smtClean="0"/>
              <a:t>      </a:t>
            </a:r>
            <a:r>
              <a:rPr lang="ar-SA" dirty="0" smtClean="0"/>
              <a:t>وذاك أحزمهم رأيا إذا نبأ</a:t>
            </a:r>
            <a:r>
              <a:rPr lang="en-US" dirty="0" smtClean="0"/>
              <a:t>     </a:t>
            </a:r>
            <a:r>
              <a:rPr lang="ar-SA" dirty="0" smtClean="0"/>
              <a:t>من الحوادث عادى الناس أو طرقا</a:t>
            </a:r>
            <a:endParaRPr lang="en-US" dirty="0" smtClean="0"/>
          </a:p>
          <a:p>
            <a:r>
              <a:rPr lang="ar-SA" dirty="0" smtClean="0"/>
              <a:t>والخبر يطابق المبتدأ في </a:t>
            </a:r>
            <a:r>
              <a:rPr lang="ar-SA" dirty="0" err="1" smtClean="0"/>
              <a:t>الافراد</a:t>
            </a:r>
            <a:r>
              <a:rPr lang="ar-SA" dirty="0" smtClean="0"/>
              <a:t> والتثنية والجمع وفي التثنية والتذكير.</a:t>
            </a:r>
            <a:endParaRPr lang="en-US" dirty="0" smtClean="0"/>
          </a:p>
          <a:p>
            <a:r>
              <a:rPr lang="ar-SA" dirty="0" err="1" smtClean="0"/>
              <a:t>انواع</a:t>
            </a:r>
            <a:r>
              <a:rPr lang="ar-SA" dirty="0" smtClean="0"/>
              <a:t> الخبر: </a:t>
            </a:r>
            <a:endParaRPr lang="en-US" dirty="0" smtClean="0"/>
          </a:p>
          <a:p>
            <a:r>
              <a:rPr lang="ar-SA" dirty="0" smtClean="0"/>
              <a:t>1- اسم ظاهر (مبني ومعرب): </a:t>
            </a:r>
            <a:endParaRPr lang="en-US" dirty="0" smtClean="0"/>
          </a:p>
          <a:p>
            <a:r>
              <a:rPr lang="ar-SA" dirty="0" smtClean="0"/>
              <a:t>والخبر الذي يقع اسما ظاهرا يكون عادة نكرة .</a:t>
            </a:r>
            <a:endParaRPr lang="en-US" dirty="0" smtClean="0"/>
          </a:p>
          <a:p>
            <a:r>
              <a:rPr lang="ar-SA" dirty="0" smtClean="0"/>
              <a:t>2- الاسم المبني : يكون ضميرا </a:t>
            </a:r>
            <a:r>
              <a:rPr lang="ar-SA" dirty="0" err="1" smtClean="0"/>
              <a:t>اواسم</a:t>
            </a:r>
            <a:r>
              <a:rPr lang="ar-SA" dirty="0" smtClean="0"/>
              <a:t> </a:t>
            </a:r>
            <a:r>
              <a:rPr lang="ar-SA" dirty="0" err="1" smtClean="0"/>
              <a:t>اشارة</a:t>
            </a:r>
            <a:r>
              <a:rPr lang="ar-SA" dirty="0" smtClean="0"/>
              <a:t> </a:t>
            </a:r>
            <a:r>
              <a:rPr lang="ar-SA" dirty="0" err="1" smtClean="0"/>
              <a:t>اواسم</a:t>
            </a:r>
            <a:r>
              <a:rPr lang="ar-SA" dirty="0" smtClean="0"/>
              <a:t> موصول.مثل قوله تعالى (</a:t>
            </a:r>
            <a:r>
              <a:rPr lang="ar-SA" dirty="0" err="1" smtClean="0"/>
              <a:t>اولئك</a:t>
            </a:r>
            <a:r>
              <a:rPr lang="ar-SA" dirty="0" smtClean="0"/>
              <a:t> هم المفلحون) هم خبر .</a:t>
            </a:r>
            <a:endParaRPr lang="en-US" dirty="0" smtClean="0"/>
          </a:p>
          <a:p>
            <a:r>
              <a:rPr lang="ar-SA" dirty="0" smtClean="0"/>
              <a:t>3- شبه جملة (جار ومجرور- ظرف) العامل في المصنع .الحديقة </a:t>
            </a:r>
            <a:r>
              <a:rPr lang="ar-SA" dirty="0" err="1" smtClean="0"/>
              <a:t>امام</a:t>
            </a:r>
            <a:r>
              <a:rPr lang="ar-SA" dirty="0" smtClean="0"/>
              <a:t> البيت</a:t>
            </a:r>
            <a:endParaRPr lang="en-US" dirty="0" smtClean="0"/>
          </a:p>
          <a:p>
            <a:r>
              <a:rPr lang="ar-SA" dirty="0" smtClean="0"/>
              <a:t>أحكام الخبر</a:t>
            </a:r>
            <a:r>
              <a:rPr lang="en-US" dirty="0" smtClean="0"/>
              <a:t> :</a:t>
            </a:r>
          </a:p>
          <a:p>
            <a:r>
              <a:rPr lang="en-US" dirty="0" smtClean="0"/>
              <a:t>       </a:t>
            </a:r>
            <a:r>
              <a:rPr lang="ar-SA" dirty="0" smtClean="0"/>
              <a:t>للخبر أحكام تدل عليه ، وقد جمعها النحويون في سبعة أحكام نذكر ثلاث فقط  على النحو التالي </a:t>
            </a:r>
            <a:r>
              <a:rPr lang="en-US" dirty="0" smtClean="0"/>
              <a:t> :</a:t>
            </a:r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يجب فيه الرفع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أنت كريم</a:t>
            </a:r>
            <a:r>
              <a:rPr lang="en-US" dirty="0" smtClean="0"/>
              <a:t> . </a:t>
            </a:r>
            <a:r>
              <a:rPr lang="ar-SA" dirty="0" smtClean="0"/>
              <a:t>فكريم خبر مرفوع وعامل الرفع فيه هو المبتدأ فقط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ومنه قوله تعالى</a:t>
            </a:r>
            <a:r>
              <a:rPr lang="en-US" dirty="0" smtClean="0"/>
              <a:t> : </a:t>
            </a:r>
            <a:r>
              <a:rPr lang="ar-SA" dirty="0" smtClean="0"/>
              <a:t>(والصلح </a:t>
            </a:r>
            <a:r>
              <a:rPr lang="ar-SA" dirty="0" err="1" smtClean="0"/>
              <a:t>خي</a:t>
            </a:r>
            <a:r>
              <a:rPr lang="ar-IQ" dirty="0" smtClean="0"/>
              <a:t>ر</a:t>
            </a:r>
            <a:r>
              <a:rPr lang="ar-SA" dirty="0" smtClean="0"/>
              <a:t>)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7543824" cy="6241446"/>
          </a:xfrm>
        </p:spPr>
        <p:txBody>
          <a:bodyPr>
            <a:normAutofit fontScale="47500" lnSpcReduction="20000"/>
          </a:bodyPr>
          <a:lstStyle/>
          <a:p>
            <a:r>
              <a:rPr lang="ar-SA" dirty="0" smtClean="0"/>
              <a:t>ومنه قول الفرزدق</a:t>
            </a:r>
            <a:r>
              <a:rPr lang="en-US" dirty="0" smtClean="0"/>
              <a:t> :</a:t>
            </a:r>
          </a:p>
          <a:p>
            <a:r>
              <a:rPr lang="en-US" dirty="0" smtClean="0"/>
              <a:t>     </a:t>
            </a:r>
            <a:r>
              <a:rPr lang="ar-SA" dirty="0" smtClean="0"/>
              <a:t>هو </a:t>
            </a:r>
            <a:r>
              <a:rPr lang="ar-SA" dirty="0" err="1" smtClean="0"/>
              <a:t>المُبتنِي</a:t>
            </a:r>
            <a:r>
              <a:rPr lang="ar-SA" dirty="0" smtClean="0"/>
              <a:t> بالسيف والمال ما غلا</a:t>
            </a:r>
            <a:r>
              <a:rPr lang="en-US" dirty="0" smtClean="0"/>
              <a:t>    </a:t>
            </a:r>
            <a:r>
              <a:rPr lang="ar-SA" dirty="0" smtClean="0"/>
              <a:t>إذا قام في يوم الحَبان نخيلها</a:t>
            </a:r>
            <a:endParaRPr lang="en-US" dirty="0" smtClean="0"/>
          </a:p>
          <a:p>
            <a:r>
              <a:rPr lang="ar-IQ" dirty="0" smtClean="0"/>
              <a:t>2</a:t>
            </a:r>
            <a:r>
              <a:rPr lang="ar-SA" dirty="0" smtClean="0"/>
              <a:t>ـ الأصل فيه أن يكون نكرة مشتقة كما ذكرنا سابقا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محمد فاضل</a:t>
            </a:r>
            <a:r>
              <a:rPr lang="en-US" dirty="0" smtClean="0"/>
              <a:t> .</a:t>
            </a:r>
          </a:p>
          <a:p>
            <a:r>
              <a:rPr lang="ar-SA" dirty="0" smtClean="0"/>
              <a:t>3 </a:t>
            </a:r>
            <a:r>
              <a:rPr lang="ar-SA" dirty="0" err="1" smtClean="0"/>
              <a:t>ـ</a:t>
            </a:r>
            <a:r>
              <a:rPr lang="ar-SA" dirty="0" smtClean="0"/>
              <a:t> أن يكون مطابقا للمبتدأ في إفراده وتثنيته وجمعه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الطالب متفوق</a:t>
            </a:r>
            <a:r>
              <a:rPr lang="en-US" dirty="0" smtClean="0"/>
              <a:t> . </a:t>
            </a:r>
            <a:r>
              <a:rPr lang="ar-SA" dirty="0" smtClean="0"/>
              <a:t>الطالبان متفوقان</a:t>
            </a:r>
            <a:r>
              <a:rPr lang="en-US" dirty="0" smtClean="0"/>
              <a:t> . </a:t>
            </a:r>
            <a:r>
              <a:rPr lang="ar-SA" dirty="0" smtClean="0"/>
              <a:t>الطلاب متفوقون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ونحو</a:t>
            </a:r>
            <a:r>
              <a:rPr lang="en-US" dirty="0" smtClean="0"/>
              <a:t> : </a:t>
            </a:r>
            <a:r>
              <a:rPr lang="ar-SA" dirty="0" smtClean="0"/>
              <a:t>الولد مؤدب</a:t>
            </a:r>
            <a:r>
              <a:rPr lang="en-US" dirty="0" smtClean="0"/>
              <a:t> . </a:t>
            </a:r>
            <a:r>
              <a:rPr lang="ar-SA" dirty="0" smtClean="0"/>
              <a:t>والفتاة مؤدبة</a:t>
            </a:r>
            <a:r>
              <a:rPr lang="en-US" dirty="0" smtClean="0"/>
              <a:t> .</a:t>
            </a:r>
          </a:p>
          <a:p>
            <a:r>
              <a:rPr lang="en-US" dirty="0" smtClean="0"/>
              <a:t>  </a:t>
            </a:r>
            <a:r>
              <a:rPr lang="ar-SA" dirty="0" smtClean="0"/>
              <a:t>وجوب تقديم </a:t>
            </a:r>
            <a:r>
              <a:rPr lang="ar-SA" dirty="0" err="1" smtClean="0"/>
              <a:t>ال</a:t>
            </a:r>
            <a:r>
              <a:rPr lang="ar-IQ" dirty="0" smtClean="0"/>
              <a:t>خبر على المبتدأ:</a:t>
            </a:r>
            <a:endParaRPr lang="en-US" dirty="0" smtClean="0"/>
          </a:p>
          <a:p>
            <a:r>
              <a:rPr lang="ar-IQ" dirty="0" smtClean="0"/>
              <a:t>الأصل في الجملة الاسمية </a:t>
            </a:r>
            <a:r>
              <a:rPr lang="ar-IQ" dirty="0" err="1" smtClean="0"/>
              <a:t>ان</a:t>
            </a:r>
            <a:r>
              <a:rPr lang="ar-IQ" dirty="0" smtClean="0"/>
              <a:t> يتقدم المبتدأ ويتأخر الخبر ،ولكن يجب تقديم الخبر  على المبتدأ في حالات وهي: </a:t>
            </a:r>
            <a:endParaRPr lang="en-US" dirty="0" smtClean="0"/>
          </a:p>
          <a:p>
            <a:r>
              <a:rPr lang="ar-IQ" dirty="0" smtClean="0"/>
              <a:t>1- </a:t>
            </a:r>
            <a:r>
              <a:rPr lang="ar-IQ" dirty="0" err="1" smtClean="0"/>
              <a:t>ان</a:t>
            </a:r>
            <a:r>
              <a:rPr lang="ar-IQ" dirty="0" smtClean="0"/>
              <a:t> يكون المبتدأ نكرة والخبر شبه جملة</a:t>
            </a:r>
            <a:r>
              <a:rPr lang="en-US" dirty="0" smtClean="0"/>
              <a:t> . </a:t>
            </a:r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في المدرسة معلمون</a:t>
            </a:r>
            <a:r>
              <a:rPr lang="en-US" dirty="0" smtClean="0"/>
              <a:t> .</a:t>
            </a:r>
            <a:r>
              <a:rPr lang="ar-SA" dirty="0" smtClean="0"/>
              <a:t>وقوله تعالى (كل ذي علم عليم) وفوق خبر مقدم .</a:t>
            </a:r>
            <a:endParaRPr lang="en-US" dirty="0" smtClean="0"/>
          </a:p>
          <a:p>
            <a:r>
              <a:rPr lang="ar-SA" dirty="0" smtClean="0"/>
              <a:t>2- </a:t>
            </a:r>
            <a:r>
              <a:rPr lang="ar-SA" dirty="0" err="1" smtClean="0"/>
              <a:t>ان</a:t>
            </a:r>
            <a:r>
              <a:rPr lang="ar-SA" dirty="0" smtClean="0"/>
              <a:t> يكون الخبر من </a:t>
            </a:r>
            <a:r>
              <a:rPr lang="ar-SA" dirty="0" err="1" smtClean="0"/>
              <a:t>الالفاظ</a:t>
            </a:r>
            <a:r>
              <a:rPr lang="ar-SA" dirty="0" smtClean="0"/>
              <a:t> التي لها الصدارة في الجملة كالاستفهام ، أو مضافا إلى استفهام ، لأن الاستفهام مما له الصدارة في الكلام</a:t>
            </a:r>
            <a:r>
              <a:rPr lang="en-US" dirty="0" smtClean="0"/>
              <a:t> . </a:t>
            </a:r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كيف حالك</a:t>
            </a:r>
            <a:r>
              <a:rPr lang="en-US" dirty="0" smtClean="0"/>
              <a:t> . </a:t>
            </a:r>
            <a:r>
              <a:rPr lang="ar-SA" dirty="0" smtClean="0"/>
              <a:t>وابن من هذا</a:t>
            </a:r>
            <a:r>
              <a:rPr lang="en-US" dirty="0" smtClean="0"/>
              <a:t> . </a:t>
            </a:r>
            <a:r>
              <a:rPr lang="ar-SA" dirty="0" smtClean="0"/>
              <a:t>وأي ساعة السفر</a:t>
            </a:r>
            <a:r>
              <a:rPr lang="en-US" dirty="0" smtClean="0"/>
              <a:t> .</a:t>
            </a:r>
            <a:r>
              <a:rPr lang="ar-SA" dirty="0" smtClean="0"/>
              <a:t>قوله تعالى ((متى نصر الله))</a:t>
            </a:r>
            <a:endParaRPr lang="en-US" dirty="0" smtClean="0"/>
          </a:p>
          <a:p>
            <a:r>
              <a:rPr lang="en-US" dirty="0" smtClean="0"/>
              <a:t>3- </a:t>
            </a:r>
            <a:r>
              <a:rPr lang="ar-SA" dirty="0" smtClean="0"/>
              <a:t>إذا اتصل بالمبتدأ ضمير يعود على شيء من الخبر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في المدرسة طلابها</a:t>
            </a:r>
            <a:r>
              <a:rPr lang="en-US" dirty="0" smtClean="0"/>
              <a:t> . </a:t>
            </a:r>
            <a:r>
              <a:rPr lang="ar-SA" dirty="0" smtClean="0"/>
              <a:t>وفي الحديقة أطفالها</a:t>
            </a:r>
            <a:r>
              <a:rPr lang="en-US" dirty="0" smtClean="0"/>
              <a:t> .</a:t>
            </a:r>
            <a:r>
              <a:rPr lang="ar-SA" dirty="0" smtClean="0"/>
              <a:t>للشعر </a:t>
            </a:r>
            <a:r>
              <a:rPr lang="ar-SA" dirty="0" err="1" smtClean="0"/>
              <a:t>اوزانه</a:t>
            </a:r>
            <a:r>
              <a:rPr lang="ar-SA" dirty="0" smtClean="0"/>
              <a:t>.للسلام تبعاته.</a:t>
            </a:r>
            <a:endParaRPr lang="en-US" dirty="0" smtClean="0"/>
          </a:p>
          <a:p>
            <a:r>
              <a:rPr lang="ar-SA" dirty="0" smtClean="0"/>
              <a:t>جواز التقديم والتأخير</a:t>
            </a:r>
            <a:r>
              <a:rPr lang="en-US" dirty="0" smtClean="0"/>
              <a:t> :</a:t>
            </a:r>
          </a:p>
          <a:p>
            <a:r>
              <a:rPr lang="ar-SA" dirty="0" smtClean="0"/>
              <a:t>يجوز تقديم الخبر على المبتدأ في حالة واحة </a:t>
            </a:r>
            <a:r>
              <a:rPr lang="ar-SA" dirty="0" err="1" smtClean="0"/>
              <a:t>اذا</a:t>
            </a:r>
            <a:r>
              <a:rPr lang="ar-SA" dirty="0" smtClean="0"/>
              <a:t> كان الخبر شبه جملة والمبتدأ معرفة. </a:t>
            </a:r>
            <a:r>
              <a:rPr lang="ar-IQ" dirty="0" smtClean="0"/>
              <a:t>نحو : فوق الشجرة العصفور  ويجوز القول : العصفور فوق الشجرة. في التأني السلامة.فالمبتدأ معرفة والخبر شبه الجملة. في بيتنا رجل ، 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ar-SA" dirty="0" smtClean="0"/>
              <a:t>حذف الخبر</a:t>
            </a:r>
            <a:r>
              <a:rPr lang="en-US" dirty="0" smtClean="0"/>
              <a:t> :</a:t>
            </a:r>
          </a:p>
          <a:p>
            <a:r>
              <a:rPr lang="ar-SA" dirty="0" smtClean="0"/>
              <a:t>أولا </a:t>
            </a:r>
            <a:r>
              <a:rPr lang="ar-SA" dirty="0" err="1" smtClean="0"/>
              <a:t>ـ</a:t>
            </a:r>
            <a:r>
              <a:rPr lang="ar-SA" dirty="0" smtClean="0"/>
              <a:t> جواز الحذف</a:t>
            </a:r>
            <a:r>
              <a:rPr lang="en-US" dirty="0" smtClean="0"/>
              <a:t> :</a:t>
            </a:r>
          </a:p>
          <a:p>
            <a:r>
              <a:rPr lang="en-US" dirty="0" smtClean="0"/>
              <a:t>    </a:t>
            </a:r>
            <a:r>
              <a:rPr lang="ar-SA" dirty="0" smtClean="0"/>
              <a:t>يجوز حذف الخبر إن دل عليه دليل وذلك في موضعين</a:t>
            </a:r>
            <a:r>
              <a:rPr lang="en-US" dirty="0" smtClean="0"/>
              <a:t> :</a:t>
            </a:r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بعد إذا الفجائية</a:t>
            </a:r>
            <a:r>
              <a:rPr lang="en-US" dirty="0" smtClean="0"/>
              <a:t> : </a:t>
            </a:r>
            <a:r>
              <a:rPr lang="ar-SA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وصلت فإذا المطر</a:t>
            </a:r>
            <a:r>
              <a:rPr lang="en-US" dirty="0" smtClean="0"/>
              <a:t> . </a:t>
            </a:r>
            <a:r>
              <a:rPr lang="ar-SA" dirty="0" smtClean="0"/>
              <a:t>وخرجت فإذا الأسد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والتقدير</a:t>
            </a:r>
            <a:r>
              <a:rPr lang="en-US" dirty="0" smtClean="0"/>
              <a:t> : </a:t>
            </a:r>
            <a:r>
              <a:rPr lang="ar-SA" dirty="0" smtClean="0"/>
              <a:t>فإذا المطر منهمر</a:t>
            </a:r>
            <a:r>
              <a:rPr lang="en-US" dirty="0" smtClean="0"/>
              <a:t> . </a:t>
            </a:r>
            <a:r>
              <a:rPr lang="ar-SA" dirty="0" smtClean="0"/>
              <a:t>وإذا الأسد حاضر</a:t>
            </a:r>
            <a:r>
              <a:rPr lang="en-US" dirty="0" smtClean="0"/>
              <a:t> .</a:t>
            </a:r>
          </a:p>
          <a:p>
            <a:r>
              <a:rPr lang="ar-IQ" dirty="0" smtClean="0"/>
              <a:t>2 </a:t>
            </a:r>
            <a:r>
              <a:rPr lang="ar-SA" dirty="0" smtClean="0"/>
              <a:t>ـ إذا دل عليه دليل ملحوظ ، وذلك بعد السؤال</a:t>
            </a:r>
            <a:r>
              <a:rPr lang="en-US" dirty="0" smtClean="0"/>
              <a:t> . </a:t>
            </a:r>
            <a:r>
              <a:rPr lang="ar-SA" dirty="0" smtClean="0"/>
              <a:t>تقول</a:t>
            </a:r>
            <a:r>
              <a:rPr lang="en-US" dirty="0" smtClean="0"/>
              <a:t> : </a:t>
            </a:r>
            <a:r>
              <a:rPr lang="ar-SA" dirty="0" smtClean="0"/>
              <a:t>من غائب ؟ فيقال في الجواب</a:t>
            </a:r>
            <a:r>
              <a:rPr lang="en-US" dirty="0" smtClean="0"/>
              <a:t> : </a:t>
            </a:r>
            <a:r>
              <a:rPr lang="ar-SA" dirty="0" smtClean="0"/>
              <a:t>عليّ</a:t>
            </a:r>
            <a:r>
              <a:rPr lang="en-US" dirty="0" smtClean="0"/>
              <a:t> . </a:t>
            </a:r>
            <a:r>
              <a:rPr lang="ar-SA" dirty="0" smtClean="0"/>
              <a:t>والتقدير</a:t>
            </a:r>
            <a:r>
              <a:rPr lang="en-US" dirty="0" smtClean="0"/>
              <a:t> : </a:t>
            </a:r>
            <a:r>
              <a:rPr lang="ar-SA" dirty="0" smtClean="0"/>
              <a:t>عليّ غائب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وقد يكون الدليل غير ملحوظ ، وإنما يدرك من السياق</a:t>
            </a:r>
            <a:endParaRPr lang="en-US" dirty="0" smtClean="0"/>
          </a:p>
          <a:p>
            <a:r>
              <a:rPr lang="ar-SA" dirty="0" smtClean="0"/>
              <a:t>ثانيا </a:t>
            </a:r>
            <a:r>
              <a:rPr lang="ar-SA" dirty="0" err="1" smtClean="0"/>
              <a:t>ـ</a:t>
            </a:r>
            <a:r>
              <a:rPr lang="en-US" dirty="0" smtClean="0"/>
              <a:t> :</a:t>
            </a:r>
            <a:r>
              <a:rPr lang="ar-SA" dirty="0" smtClean="0"/>
              <a:t>وجوب الحذف</a:t>
            </a:r>
            <a:r>
              <a:rPr lang="en-US" dirty="0" smtClean="0"/>
              <a:t> :</a:t>
            </a:r>
          </a:p>
          <a:p>
            <a:r>
              <a:rPr lang="en-US" dirty="0" smtClean="0"/>
              <a:t>        </a:t>
            </a:r>
            <a:r>
              <a:rPr lang="ar-SA" dirty="0" smtClean="0"/>
              <a:t>يجب حذف الخبر في المواضع التالية</a:t>
            </a:r>
            <a:r>
              <a:rPr lang="en-US" dirty="0" smtClean="0"/>
              <a:t> :</a:t>
            </a:r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7543824" cy="624144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‍</a:t>
            </a:r>
            <a:r>
              <a:rPr lang="ar-IQ" dirty="0" smtClean="0"/>
              <a:t>1- </a:t>
            </a:r>
            <a:r>
              <a:rPr lang="ar-SA" dirty="0" smtClean="0"/>
              <a:t>إذا كان المبتدأ اسما صريحا في القسم</a:t>
            </a:r>
            <a:endParaRPr lang="en-US" dirty="0" smtClean="0"/>
          </a:p>
          <a:p>
            <a:r>
              <a:rPr lang="ar-IQ" dirty="0" smtClean="0"/>
              <a:t>لعمرك </a:t>
            </a:r>
            <a:r>
              <a:rPr lang="ar-IQ" dirty="0" err="1" smtClean="0"/>
              <a:t>ان</a:t>
            </a:r>
            <a:r>
              <a:rPr lang="ar-IQ" dirty="0" smtClean="0"/>
              <a:t> الحياة كفاح وتقديره (لعمرك قسمي </a:t>
            </a:r>
            <a:r>
              <a:rPr lang="ar-IQ" dirty="0" err="1" smtClean="0"/>
              <a:t>ان</a:t>
            </a:r>
            <a:r>
              <a:rPr lang="ar-IQ" dirty="0" smtClean="0"/>
              <a:t> الحياة كفاح)</a:t>
            </a:r>
            <a:r>
              <a:rPr lang="ar-SA" dirty="0" smtClean="0"/>
              <a:t>لعمرك : مبتدأ مرفوع وقسمي خبر محذوف</a:t>
            </a:r>
            <a:r>
              <a:rPr lang="en-US" dirty="0" smtClean="0"/>
              <a:t>.</a:t>
            </a:r>
          </a:p>
          <a:p>
            <a:r>
              <a:rPr lang="ar-SA" dirty="0" smtClean="0"/>
              <a:t>2- إذا وقع المبتدأ بعد (لولا) </a:t>
            </a:r>
            <a:r>
              <a:rPr lang="ar-SA" dirty="0" err="1" smtClean="0"/>
              <a:t>الامتناعية</a:t>
            </a:r>
            <a:r>
              <a:rPr lang="ar-SA" dirty="0" smtClean="0"/>
              <a:t>: ومن ذلك قوله تعالى ﴿ وَلَوْ لَا نِعْمَةُ رَبِّي لَكُنْتُ مِنَ الْمُحْضَرِينَ ﴾ [الصافات: 57] ، والتقدير: "لولا نعمة ربي موجودة " ومن ذلك قولك: "لولا زيد لأتيتك"؛ والتقدير: لولا زيدٌ موجودٌ لأتيتك".</a:t>
            </a:r>
            <a:r>
              <a:rPr lang="ar-IQ" dirty="0" smtClean="0"/>
              <a:t>لولا العلم لما تقدمت البشرية ، لولا الطبيب ما شفي المريض.( لولا الطبيب موجود ما شفى المريض ، وقد حذف الخبر).</a:t>
            </a:r>
            <a:endParaRPr lang="en-US" dirty="0" smtClean="0"/>
          </a:p>
          <a:p>
            <a:r>
              <a:rPr lang="ar-IQ" dirty="0" smtClean="0"/>
              <a:t>3 </a:t>
            </a:r>
            <a:r>
              <a:rPr lang="ar-SA" dirty="0" smtClean="0"/>
              <a:t>ـ أن يقع الخبر بعد واو تكون بمعنى</a:t>
            </a:r>
            <a:r>
              <a:rPr lang="en-US" dirty="0" smtClean="0"/>
              <a:t> " </a:t>
            </a:r>
            <a:r>
              <a:rPr lang="ar-SA" dirty="0" smtClean="0"/>
              <a:t>مع</a:t>
            </a:r>
            <a:r>
              <a:rPr lang="en-US" dirty="0" smtClean="0"/>
              <a:t> " .</a:t>
            </a:r>
          </a:p>
          <a:p>
            <a:r>
              <a:rPr lang="ar-SA" dirty="0" smtClean="0"/>
              <a:t>نحو</a:t>
            </a:r>
            <a:r>
              <a:rPr lang="en-US" dirty="0" smtClean="0"/>
              <a:t>;</a:t>
            </a:r>
            <a:r>
              <a:rPr lang="ar-IQ" dirty="0" smtClean="0"/>
              <a:t> كل جندي وسلاحه .وتقديره كل جندي وسلاحه مقترنان وقد حذف الخبر.</a:t>
            </a:r>
            <a:endParaRPr lang="en-US" dirty="0" smtClean="0"/>
          </a:p>
          <a:p>
            <a:r>
              <a:rPr lang="en-US" dirty="0" smtClean="0"/>
              <a:t>   </a:t>
            </a:r>
            <a:r>
              <a:rPr lang="ar-SA" dirty="0" smtClean="0"/>
              <a:t>نماذج من الإعراب</a:t>
            </a:r>
            <a:endParaRPr lang="en-US" dirty="0" smtClean="0"/>
          </a:p>
          <a:p>
            <a:r>
              <a:rPr lang="ar-SA" dirty="0" smtClean="0"/>
              <a:t>1ـ قال تعالى</a:t>
            </a:r>
            <a:r>
              <a:rPr lang="en-US" dirty="0" smtClean="0"/>
              <a:t> :</a:t>
            </a:r>
            <a:r>
              <a:rPr lang="ar-IQ" dirty="0" smtClean="0"/>
              <a:t>(</a:t>
            </a:r>
            <a:r>
              <a:rPr lang="ar-SA" dirty="0" smtClean="0"/>
              <a:t>والله واسع علي</a:t>
            </a:r>
            <a:r>
              <a:rPr lang="ar-IQ" dirty="0" smtClean="0"/>
              <a:t>م)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والله</a:t>
            </a:r>
            <a:r>
              <a:rPr lang="en-US" dirty="0" smtClean="0"/>
              <a:t> : </a:t>
            </a:r>
            <a:r>
              <a:rPr lang="ar-SA" dirty="0" smtClean="0"/>
              <a:t>الواو حرف عطف ، الله لفظ الجلالة مبتدأ مرفوع بالضمة الظاهرة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واسع</a:t>
            </a:r>
            <a:r>
              <a:rPr lang="en-US" dirty="0" smtClean="0"/>
              <a:t> : </a:t>
            </a:r>
            <a:r>
              <a:rPr lang="ar-SA" dirty="0" smtClean="0"/>
              <a:t>خبر مرفوع بالضمة الظاهرة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عليم</a:t>
            </a:r>
            <a:r>
              <a:rPr lang="en-US" dirty="0" smtClean="0"/>
              <a:t> : </a:t>
            </a:r>
            <a:r>
              <a:rPr lang="ar-SA" dirty="0" smtClean="0"/>
              <a:t>خبر ثان مرفوع بالضمة الظاهرة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والجملة </a:t>
            </a:r>
            <a:r>
              <a:rPr lang="ar-SA" dirty="0" err="1" smtClean="0"/>
              <a:t>معطوفة</a:t>
            </a:r>
            <a:r>
              <a:rPr lang="ar-SA" dirty="0" smtClean="0"/>
              <a:t> على ما قبلها</a:t>
            </a:r>
            <a:r>
              <a:rPr lang="en-US" dirty="0" smtClean="0"/>
              <a:t> .</a:t>
            </a:r>
          </a:p>
          <a:p>
            <a:r>
              <a:rPr lang="ar-IQ" dirty="0" smtClean="0"/>
              <a:t>2 </a:t>
            </a:r>
            <a:r>
              <a:rPr lang="ar-SA" dirty="0" smtClean="0"/>
              <a:t>ــ</a:t>
            </a:r>
            <a:r>
              <a:rPr lang="en-US" dirty="0" smtClean="0"/>
              <a:t>  </a:t>
            </a:r>
            <a:r>
              <a:rPr lang="ar-SA" dirty="0" smtClean="0"/>
              <a:t>قال تعالى</a:t>
            </a:r>
            <a:r>
              <a:rPr lang="en-US" dirty="0" smtClean="0"/>
              <a:t> : </a:t>
            </a:r>
            <a:r>
              <a:rPr lang="ar-SA" dirty="0" smtClean="0"/>
              <a:t>(أ راغب أنت عن آلهتي يا إبراهيم</a:t>
            </a:r>
            <a:r>
              <a:rPr lang="en-US" dirty="0" smtClean="0"/>
              <a:t>  (</a:t>
            </a:r>
          </a:p>
          <a:p>
            <a:r>
              <a:rPr lang="ar-SA" dirty="0" smtClean="0"/>
              <a:t>أ راغب</a:t>
            </a:r>
            <a:r>
              <a:rPr lang="en-US" dirty="0" smtClean="0"/>
              <a:t> : </a:t>
            </a:r>
            <a:r>
              <a:rPr lang="ar-SA" dirty="0" smtClean="0"/>
              <a:t>الهمزة للاستفهام حرف مبني على الفتح لا محل له من الإعراب ، راغب مبتدأ مرفوع بالضمة الظاهرة على آخره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أنت</a:t>
            </a:r>
            <a:r>
              <a:rPr lang="en-US" dirty="0" smtClean="0"/>
              <a:t> : </a:t>
            </a:r>
            <a:r>
              <a:rPr lang="ar-SA" dirty="0" smtClean="0"/>
              <a:t>ضمير منفصل مبني على الفتح في محل رفع فاعل سد مسد الخبر ، ويجوز فيه أن يكون مبتدأ وراغب خبر مقدم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عن آلهتي</a:t>
            </a:r>
            <a:r>
              <a:rPr lang="en-US" dirty="0" smtClean="0"/>
              <a:t> : </a:t>
            </a:r>
            <a:r>
              <a:rPr lang="ar-SA" dirty="0" smtClean="0"/>
              <a:t>جار ومجرور متعلقان براغب ، وآلهة مضاف ، والياء ضمير متصل مبنى على السكون في محل جر مضاف إليه</a:t>
            </a:r>
            <a:r>
              <a:rPr lang="en-US" dirty="0" smtClean="0"/>
              <a:t> .</a:t>
            </a:r>
          </a:p>
          <a:p>
            <a:r>
              <a:rPr lang="ar-SA" dirty="0" smtClean="0"/>
              <a:t>يا إبراهيم</a:t>
            </a:r>
            <a:r>
              <a:rPr lang="en-US" dirty="0" smtClean="0"/>
              <a:t> : </a:t>
            </a:r>
            <a:r>
              <a:rPr lang="ar-SA" dirty="0" smtClean="0"/>
              <a:t>يا حرف نداء ، إبراهيم منادى علم مبني على الضم في محل نصب</a:t>
            </a:r>
            <a:r>
              <a:rPr lang="en-US" dirty="0" smtClean="0"/>
              <a:t> .</a:t>
            </a:r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SA" dirty="0" smtClean="0"/>
              <a:t>الفاعل</a:t>
            </a:r>
            <a:endParaRPr lang="en-US" dirty="0" smtClean="0"/>
          </a:p>
          <a:p>
            <a:r>
              <a:rPr lang="ar-SA" dirty="0" smtClean="0"/>
              <a:t>    اسم مرفوع يقع بعد فعل مبني للمعلوم، ويدل على من فعل الفعل </a:t>
            </a:r>
            <a:r>
              <a:rPr lang="ar-SA" dirty="0" err="1" smtClean="0"/>
              <a:t>او</a:t>
            </a:r>
            <a:r>
              <a:rPr lang="ar-SA" dirty="0" smtClean="0"/>
              <a:t> اتصف </a:t>
            </a:r>
            <a:r>
              <a:rPr lang="ar-SA" dirty="0" err="1" smtClean="0"/>
              <a:t>به</a:t>
            </a:r>
            <a:r>
              <a:rPr lang="ar-SA" dirty="0" smtClean="0"/>
              <a:t>، مثل قام الرجل، انكسر الكوب.، ترافع المحاميان – قاتل المناضلون. </a:t>
            </a:r>
            <a:endParaRPr lang="en-US" dirty="0" smtClean="0"/>
          </a:p>
          <a:p>
            <a:r>
              <a:rPr lang="ar-SA" dirty="0" smtClean="0"/>
              <a:t>والفاعل </a:t>
            </a:r>
            <a:r>
              <a:rPr lang="ar-SA" dirty="0" err="1" smtClean="0"/>
              <a:t>اما</a:t>
            </a:r>
            <a:r>
              <a:rPr lang="ar-SA" dirty="0" smtClean="0"/>
              <a:t> يكون :</a:t>
            </a:r>
            <a:endParaRPr lang="en-US" dirty="0" smtClean="0"/>
          </a:p>
          <a:p>
            <a:r>
              <a:rPr lang="ar-SA" dirty="0" smtClean="0"/>
              <a:t>- اسما معرباَ ، كتب محمد الدرس.</a:t>
            </a:r>
            <a:endParaRPr lang="en-US" dirty="0" smtClean="0"/>
          </a:p>
          <a:p>
            <a:r>
              <a:rPr lang="ar-SA" dirty="0" smtClean="0"/>
              <a:t>- </a:t>
            </a:r>
            <a:r>
              <a:rPr lang="ar-SA" dirty="0" err="1" smtClean="0"/>
              <a:t>واما</a:t>
            </a:r>
            <a:r>
              <a:rPr lang="ar-SA" dirty="0" smtClean="0"/>
              <a:t> اسما مبنياَ </a:t>
            </a:r>
            <a:r>
              <a:rPr lang="ar-SA" dirty="0" err="1" smtClean="0"/>
              <a:t>ا</a:t>
            </a:r>
            <a:r>
              <a:rPr lang="ar-SA" dirty="0" smtClean="0"/>
              <a:t>( ضميرا متصلا ، ضميرا مستترا يعود على على اسم ظاهر سبق الفعل ،  مصدرا مؤولا من </a:t>
            </a:r>
            <a:r>
              <a:rPr lang="ar-SA" dirty="0" err="1" smtClean="0"/>
              <a:t>ان</a:t>
            </a:r>
            <a:r>
              <a:rPr lang="ar-SA" dirty="0" smtClean="0"/>
              <a:t> والفعل سرني انك ناجح.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7615262" cy="6170008"/>
          </a:xfrm>
        </p:spPr>
        <p:txBody>
          <a:bodyPr>
            <a:normAutofit fontScale="47500" lnSpcReduction="20000"/>
          </a:bodyPr>
          <a:lstStyle/>
          <a:p>
            <a:pPr rtl="0"/>
            <a:r>
              <a:rPr lang="ar-SA" dirty="0" smtClean="0"/>
              <a:t>أحكام الفاعل : </a:t>
            </a:r>
            <a:endParaRPr lang="en-US" dirty="0" smtClean="0"/>
          </a:p>
          <a:p>
            <a:pPr rtl="0"/>
            <a:r>
              <a:rPr lang="ar-SA" dirty="0" smtClean="0"/>
              <a:t>للفاعل ثلاثة أحكام هي : </a:t>
            </a:r>
            <a:endParaRPr lang="en-US" dirty="0" smtClean="0"/>
          </a:p>
          <a:p>
            <a:pPr rtl="0"/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لا يتقدم الفاعل على فعله ، فلا يجوز أن نقول في " قام أخوك " أخوك قام ، ولكن نقول أخوك قام هو ، على اعتبار أن " هو " ضمير مستتر في محل رفع فاعل لقام ، والجملة الفعلية في محل رفع خبر للمبتدأ " أخوك " . </a:t>
            </a:r>
            <a:endParaRPr lang="en-US" dirty="0" smtClean="0"/>
          </a:p>
          <a:p>
            <a:pPr rtl="0"/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لا يثنى الفعل مع الفاعل المثنى ، ولا يجمع مع الفاعل الجمع . </a:t>
            </a:r>
            <a:endParaRPr lang="en-US" dirty="0" smtClean="0"/>
          </a:p>
          <a:p>
            <a:pPr rtl="0"/>
            <a:r>
              <a:rPr lang="ar-SA" dirty="0" smtClean="0"/>
              <a:t>فلا يصح أن نقول مثلا : جاءا الطالبان ، ونقول : جاء الطالبان . </a:t>
            </a:r>
            <a:endParaRPr lang="en-US" dirty="0" smtClean="0"/>
          </a:p>
          <a:p>
            <a:pPr rtl="0"/>
            <a:r>
              <a:rPr lang="ar-SA" dirty="0" smtClean="0"/>
              <a:t>لأنه لا يصح أن يأخذ الفعل فاعلين الأول : ألف الاثنين ، والثاني : الطالبان . </a:t>
            </a:r>
            <a:endParaRPr lang="en-US" dirty="0" smtClean="0"/>
          </a:p>
          <a:p>
            <a:pPr rtl="0"/>
            <a:r>
              <a:rPr lang="ar-SA" dirty="0" smtClean="0"/>
              <a:t>وكذلك لا يصح أن نقول : صافحوا المدرسون مدير المدرسة . </a:t>
            </a:r>
            <a:endParaRPr lang="en-US" dirty="0" smtClean="0"/>
          </a:p>
          <a:p>
            <a:pPr rtl="0"/>
            <a:r>
              <a:rPr lang="ar-SA" dirty="0" smtClean="0"/>
              <a:t>ونقول : صافح المدرسون مدير المدرسة . </a:t>
            </a:r>
            <a:endParaRPr lang="en-US" dirty="0" smtClean="0"/>
          </a:p>
          <a:p>
            <a:pPr rtl="0"/>
            <a:r>
              <a:rPr lang="ar-SA" dirty="0" smtClean="0"/>
              <a:t>وما ينطبق على التثنية ينطبق على الجمع . </a:t>
            </a:r>
            <a:endParaRPr lang="en-US" dirty="0" smtClean="0"/>
          </a:p>
          <a:p>
            <a:pPr rtl="0"/>
            <a:r>
              <a:rPr lang="ar-SA" dirty="0" smtClean="0"/>
              <a:t>3 </a:t>
            </a:r>
            <a:r>
              <a:rPr lang="ar-SA" dirty="0" err="1" smtClean="0"/>
              <a:t>ـ</a:t>
            </a:r>
            <a:r>
              <a:rPr lang="ar-SA" dirty="0" smtClean="0"/>
              <a:t> إذا كان الفعل مؤنثا لحق عامله علامة التأنيث الساكنة إن كان العامل فعلا ماضيا . نحو : قامت هند ، وحضرت فاطمة . </a:t>
            </a:r>
            <a:endParaRPr lang="en-US" dirty="0" smtClean="0"/>
          </a:p>
          <a:p>
            <a:pPr rtl="0"/>
            <a:r>
              <a:rPr lang="ar-SA" dirty="0" smtClean="0"/>
              <a:t>أو المتحركة إذا كان عامله وصفا مشتقا . نحو : محمد قائمة أمّه . </a:t>
            </a:r>
            <a:endParaRPr lang="en-US" dirty="0" smtClean="0"/>
          </a:p>
          <a:p>
            <a:pPr rtl="0"/>
            <a:r>
              <a:rPr lang="en-US" dirty="0" smtClean="0"/>
              <a:t> </a:t>
            </a:r>
          </a:p>
          <a:p>
            <a:pPr rtl="0"/>
            <a:r>
              <a:rPr lang="ar-SA" dirty="0" smtClean="0"/>
              <a:t> </a:t>
            </a:r>
            <a:endParaRPr lang="en-US" dirty="0" smtClean="0"/>
          </a:p>
          <a:p>
            <a:pPr rtl="0"/>
            <a:r>
              <a:rPr lang="ar-SA" dirty="0" smtClean="0"/>
              <a:t> وجوب تأنيث الفعل مع الفاعل : </a:t>
            </a:r>
            <a:endParaRPr lang="en-US" dirty="0" smtClean="0"/>
          </a:p>
          <a:p>
            <a:r>
              <a:rPr lang="ar-SA" dirty="0" smtClean="0"/>
              <a:t>يجب تأنيث الفعل مع الفاعل في موضعين : </a:t>
            </a:r>
            <a:r>
              <a:rPr lang="ar-SA" dirty="0" err="1" smtClean="0"/>
              <a:t>ـ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اسما ظاهرا مؤنثا حقيقيا غير منفصل عن الفعل نحو : ذهبت آمنة إلى السوق . سافرت فاطمة.</a:t>
            </a:r>
            <a:endParaRPr lang="en-US" dirty="0" smtClean="0"/>
          </a:p>
          <a:p>
            <a:r>
              <a:rPr lang="ar-SA" dirty="0" smtClean="0"/>
              <a:t>ـ ومنه قوله تعالى : { إذ قالت امرأة عمران رب إني نذرت </a:t>
            </a:r>
            <a:r>
              <a:rPr lang="ar-SA" dirty="0" err="1" smtClean="0"/>
              <a:t>لك</a:t>
            </a:r>
            <a:r>
              <a:rPr lang="ar-SA" dirty="0" smtClean="0"/>
              <a:t> ما في بطني } . </a:t>
            </a:r>
            <a:endParaRPr lang="en-US" dirty="0" smtClean="0"/>
          </a:p>
          <a:p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أذا كان الفاعل ضميرا مستترا يعود على مؤنث حقيقي التأنيث ، أو مجازي التأنيث . </a:t>
            </a:r>
            <a:endParaRPr lang="en-US" dirty="0" smtClean="0"/>
          </a:p>
          <a:p>
            <a:r>
              <a:rPr lang="ar-SA" dirty="0" smtClean="0"/>
              <a:t>نحو : مريم قامت ، والتقدير : قامت هي .</a:t>
            </a:r>
            <a:endParaRPr lang="en-US" dirty="0" smtClean="0"/>
          </a:p>
          <a:p>
            <a:r>
              <a:rPr lang="ar-SA" dirty="0" smtClean="0"/>
              <a:t>ونحو : الشمس أشرقت ، والتقدير : أشرقت هي . </a:t>
            </a:r>
            <a:endParaRPr lang="en-US" dirty="0" smtClean="0"/>
          </a:p>
          <a:p>
            <a:r>
              <a:rPr lang="ar-SA" dirty="0" smtClean="0"/>
              <a:t>وقوله تعالى : { إذا السماء انشقت وأذنت لربها وحقت }.</a:t>
            </a:r>
            <a:endParaRPr lang="en-US" dirty="0" smtClean="0"/>
          </a:p>
          <a:p>
            <a:pPr rtl="0"/>
            <a:r>
              <a:rPr lang="ar-SA" dirty="0" smtClean="0"/>
              <a:t> تقديم الفاعل وتأخيره على المفعول </a:t>
            </a:r>
            <a:r>
              <a:rPr lang="ar-SA" dirty="0" err="1" smtClean="0"/>
              <a:t>به</a:t>
            </a:r>
            <a:r>
              <a:rPr lang="ar-SA" dirty="0" smtClean="0"/>
              <a:t> : </a:t>
            </a:r>
            <a:endParaRPr lang="en-US" dirty="0" smtClean="0"/>
          </a:p>
          <a:p>
            <a:r>
              <a:rPr lang="ar-SA" dirty="0" smtClean="0"/>
              <a:t>يجب تقديم الفاعل على المفعول </a:t>
            </a:r>
            <a:r>
              <a:rPr lang="ar-SA" dirty="0" err="1" smtClean="0"/>
              <a:t>به</a:t>
            </a:r>
            <a:r>
              <a:rPr lang="ar-SA" dirty="0" smtClean="0"/>
              <a:t> في أربعة حالات : </a:t>
            </a:r>
            <a:r>
              <a:rPr lang="ar-SA" dirty="0" err="1" smtClean="0"/>
              <a:t>ـ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إذا التبس إعراب الفاعل ، والمفعول </a:t>
            </a:r>
            <a:r>
              <a:rPr lang="ar-SA" dirty="0" err="1" smtClean="0"/>
              <a:t>به</a:t>
            </a:r>
            <a:r>
              <a:rPr lang="ar-SA" dirty="0" smtClean="0"/>
              <a:t> لانتفاء الدلالة على فاعله الأول ، ومفعوله الثاني . </a:t>
            </a:r>
            <a:endParaRPr lang="en-US" dirty="0" smtClean="0"/>
          </a:p>
          <a:p>
            <a:r>
              <a:rPr lang="ar-SA" dirty="0" smtClean="0"/>
              <a:t>نحو : ضرب عيسى موسى ، وأكرم أبي صديقي . </a:t>
            </a:r>
            <a:endParaRPr lang="en-US" dirty="0" smtClean="0"/>
          </a:p>
          <a:p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ضميرا متصلا ، والمفعول </a:t>
            </a:r>
            <a:r>
              <a:rPr lang="ar-SA" dirty="0" err="1" smtClean="0"/>
              <a:t>به</a:t>
            </a:r>
            <a:r>
              <a:rPr lang="ar-SA" dirty="0" smtClean="0"/>
              <a:t> اسما ظاهرا . </a:t>
            </a:r>
            <a:endParaRPr lang="en-US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7543824" cy="6241446"/>
          </a:xfrm>
        </p:spPr>
        <p:txBody>
          <a:bodyPr>
            <a:normAutofit fontScale="40000" lnSpcReduction="20000"/>
          </a:bodyPr>
          <a:lstStyle/>
          <a:p>
            <a:r>
              <a:rPr lang="ar-SA" dirty="0" smtClean="0"/>
              <a:t>نحو : أكلنا الطعام ، وشربنا الماء . </a:t>
            </a:r>
            <a:endParaRPr lang="en-US" dirty="0" smtClean="0"/>
          </a:p>
          <a:p>
            <a:r>
              <a:rPr lang="ar-SA" dirty="0" smtClean="0"/>
              <a:t>3 </a:t>
            </a:r>
            <a:r>
              <a:rPr lang="ar-SA" dirty="0" err="1" smtClean="0"/>
              <a:t>ـ</a:t>
            </a:r>
            <a:r>
              <a:rPr lang="ar-SA" dirty="0" smtClean="0"/>
              <a:t> إذا كان المفعول </a:t>
            </a:r>
            <a:r>
              <a:rPr lang="ar-SA" dirty="0" err="1" smtClean="0"/>
              <a:t>به</a:t>
            </a:r>
            <a:r>
              <a:rPr lang="ar-SA" dirty="0" smtClean="0"/>
              <a:t> محصورا </a:t>
            </a:r>
            <a:r>
              <a:rPr lang="ar-SA" dirty="0" err="1" smtClean="0"/>
              <a:t>بإلا</a:t>
            </a:r>
            <a:r>
              <a:rPr lang="ar-SA" dirty="0" smtClean="0"/>
              <a:t> ، أو </a:t>
            </a:r>
            <a:r>
              <a:rPr lang="ar-SA" dirty="0" err="1" smtClean="0"/>
              <a:t>بإنما</a:t>
            </a:r>
            <a:r>
              <a:rPr lang="ar-SA" dirty="0" smtClean="0"/>
              <a:t> . </a:t>
            </a:r>
            <a:endParaRPr lang="en-US" dirty="0" smtClean="0"/>
          </a:p>
          <a:p>
            <a:r>
              <a:rPr lang="ar-SA" dirty="0" smtClean="0"/>
              <a:t>نحو : ما كافأ المعلم إلا المجتهد . ونحو : إنما أكرم عليٌّ محمداً . </a:t>
            </a:r>
            <a:endParaRPr lang="en-US" dirty="0" smtClean="0"/>
          </a:p>
          <a:p>
            <a:r>
              <a:rPr lang="ar-SA" dirty="0" smtClean="0"/>
              <a:t>4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، والمفعول </a:t>
            </a:r>
            <a:r>
              <a:rPr lang="ar-SA" dirty="0" err="1" smtClean="0"/>
              <a:t>به</a:t>
            </a:r>
            <a:r>
              <a:rPr lang="ar-SA" dirty="0" smtClean="0"/>
              <a:t> ضميرين متصلين . </a:t>
            </a:r>
            <a:endParaRPr lang="en-US" dirty="0" smtClean="0"/>
          </a:p>
          <a:p>
            <a:r>
              <a:rPr lang="ar-SA" dirty="0" smtClean="0"/>
              <a:t>نحو : عاقبته ، كافأته ، أحببته . </a:t>
            </a:r>
            <a:endParaRPr lang="en-US" dirty="0" smtClean="0"/>
          </a:p>
          <a:p>
            <a:pPr rtl="0"/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ar-SA" dirty="0" smtClean="0"/>
              <a:t>  نماذج من الإعراب</a:t>
            </a:r>
            <a:endParaRPr lang="en-US" dirty="0" smtClean="0"/>
          </a:p>
          <a:p>
            <a:r>
              <a:rPr lang="ar-SA" dirty="0" smtClean="0"/>
              <a:t> قال تعالى : { إن تستفتحوا فقد جاءكم الفتح } . </a:t>
            </a:r>
            <a:endParaRPr lang="en-US" dirty="0" smtClean="0"/>
          </a:p>
          <a:p>
            <a:r>
              <a:rPr lang="ar-SA" dirty="0" smtClean="0"/>
              <a:t>إن : حرف شرط جازم لفعلين مبني على السكون لا محل له من الإعراب .  </a:t>
            </a:r>
            <a:endParaRPr lang="en-US" dirty="0" smtClean="0"/>
          </a:p>
          <a:p>
            <a:r>
              <a:rPr lang="ar-SA" dirty="0" smtClean="0"/>
              <a:t>تستفتحوا : فعل مضارع مجزوم فعل الشرط ، وعلامة جزمه حذف النون لأنه من الأفعال الخمسة ، وواو الجماعة ضمير متصل مبني على السكون في محل رفع . </a:t>
            </a:r>
            <a:endParaRPr lang="en-US" dirty="0" smtClean="0"/>
          </a:p>
          <a:p>
            <a:r>
              <a:rPr lang="ar-SA" dirty="0" smtClean="0"/>
              <a:t>فقد : الفاء رابطة لاقتران الجواب بقد ، وقد حرف تحقيق مبني على السكون لا محل له من لإعراب . </a:t>
            </a:r>
            <a:endParaRPr lang="en-US" dirty="0" smtClean="0"/>
          </a:p>
          <a:p>
            <a:r>
              <a:rPr lang="ar-SA" dirty="0" smtClean="0"/>
              <a:t>جاءكم : فعل ماض مبني على الفتح ، والكاف ضمير متصل مبني على الفتح في محل نصب مفعول </a:t>
            </a:r>
            <a:r>
              <a:rPr lang="ar-SA" dirty="0" err="1" smtClean="0"/>
              <a:t>به</a:t>
            </a:r>
            <a:r>
              <a:rPr lang="ar-SA" dirty="0" smtClean="0"/>
              <a:t> ، والميم علامة الجمع . </a:t>
            </a:r>
            <a:endParaRPr lang="en-US" dirty="0" smtClean="0"/>
          </a:p>
          <a:p>
            <a:r>
              <a:rPr lang="ar-SA" dirty="0" smtClean="0"/>
              <a:t>الفتح : فاعل مرفوع ، وعلامة رفعه الضمة الظاهرة . </a:t>
            </a:r>
            <a:endParaRPr lang="en-US" dirty="0" smtClean="0"/>
          </a:p>
          <a:p>
            <a:r>
              <a:rPr lang="ar-SA" dirty="0" smtClean="0"/>
              <a:t>  قال تعالى : { كفى بالله نصيرا } . </a:t>
            </a:r>
            <a:endParaRPr lang="en-US" dirty="0" smtClean="0"/>
          </a:p>
          <a:p>
            <a:r>
              <a:rPr lang="ar-SA" dirty="0" smtClean="0"/>
              <a:t>كفى : فعل ماض مبني على الفتح المقدر على الألف منع من ظهوره التعذر . </a:t>
            </a:r>
            <a:endParaRPr lang="en-US" dirty="0" smtClean="0"/>
          </a:p>
          <a:p>
            <a:r>
              <a:rPr lang="ar-SA" dirty="0" smtClean="0"/>
              <a:t>بالله : الباء حرف جر زائد ، الله لفظ الجلالة فاعل مجرور لفظا مرفوع محلا . </a:t>
            </a:r>
            <a:endParaRPr lang="en-US" dirty="0" smtClean="0"/>
          </a:p>
          <a:p>
            <a:r>
              <a:rPr lang="ar-SA" dirty="0" smtClean="0"/>
              <a:t>شهيدا : تمييز منصوب ، بالفتحة ، وقيل : حال والوجه الأول أحسن  . </a:t>
            </a:r>
            <a:endParaRPr lang="en-US" dirty="0" smtClean="0"/>
          </a:p>
          <a:p>
            <a:r>
              <a:rPr lang="ar-SA" dirty="0" smtClean="0"/>
              <a:t> قال تعالى { يخرج </a:t>
            </a:r>
            <a:r>
              <a:rPr lang="ar-SA" dirty="0" err="1" smtClean="0"/>
              <a:t>به</a:t>
            </a:r>
            <a:r>
              <a:rPr lang="ar-SA" dirty="0" smtClean="0"/>
              <a:t> زرعا مختلفا ألوانه } . </a:t>
            </a:r>
            <a:endParaRPr lang="en-US" dirty="0" smtClean="0"/>
          </a:p>
          <a:p>
            <a:r>
              <a:rPr lang="ar-SA" dirty="0" smtClean="0"/>
              <a:t>يخرج : فعل مضارع مرفوع ، والفاعل ضمير مستتر فيه جوازا تقديره : هو .  </a:t>
            </a:r>
            <a:endParaRPr lang="en-US" dirty="0" smtClean="0"/>
          </a:p>
          <a:p>
            <a:r>
              <a:rPr lang="ar-SA" dirty="0" err="1" smtClean="0"/>
              <a:t>به</a:t>
            </a:r>
            <a:r>
              <a:rPr lang="ar-SA" dirty="0" smtClean="0"/>
              <a:t> : جار ومجرور متعلقان </a:t>
            </a:r>
            <a:r>
              <a:rPr lang="ar-SA" dirty="0" err="1" smtClean="0"/>
              <a:t>بـ</a:t>
            </a:r>
            <a:r>
              <a:rPr lang="ar-SA" dirty="0" smtClean="0"/>
              <a:t> " يخرج " . </a:t>
            </a:r>
            <a:endParaRPr lang="en-US" dirty="0" smtClean="0"/>
          </a:p>
          <a:p>
            <a:r>
              <a:rPr lang="ar-SA" dirty="0" smtClean="0"/>
              <a:t>زرعا : مفعول </a:t>
            </a:r>
            <a:r>
              <a:rPr lang="ar-SA" dirty="0" err="1" smtClean="0"/>
              <a:t>به</a:t>
            </a:r>
            <a:r>
              <a:rPr lang="ar-SA" dirty="0" smtClean="0"/>
              <a:t> منصوب بالفتحة . </a:t>
            </a:r>
            <a:endParaRPr lang="en-US" dirty="0" smtClean="0"/>
          </a:p>
          <a:p>
            <a:r>
              <a:rPr lang="ar-SA" dirty="0" smtClean="0"/>
              <a:t>مختلفا : صفة منصوبة بالفتحة . </a:t>
            </a:r>
            <a:endParaRPr lang="en-US" dirty="0" smtClean="0"/>
          </a:p>
          <a:p>
            <a:r>
              <a:rPr lang="ar-SA" dirty="0" smtClean="0"/>
              <a:t>ألوانه : فاعل مرفوع بالضمة لاسم الفاعل " مختلفا " ، والهاء في ألوانه ضمير متصل مبني على الضم في محل جر مضاف إليه . </a:t>
            </a:r>
            <a:endParaRPr lang="en-US" dirty="0" smtClean="0"/>
          </a:p>
          <a:p>
            <a:r>
              <a:rPr lang="ar-SA" dirty="0" smtClean="0"/>
              <a:t> قد : حرف تحقيق مبني على السكون لا محل له من الإعراب . </a:t>
            </a:r>
            <a:endParaRPr lang="en-US" dirty="0" smtClean="0"/>
          </a:p>
          <a:p>
            <a:r>
              <a:rPr lang="ar-SA" dirty="0" smtClean="0"/>
              <a:t>جاءتكم : فعل ماض مبني على الفتح ، والتاء تاء التأنيث الساكنة ، والكاف ضمير متصل مبني على الضم في محل نصب ، والميم علامة الجمع . </a:t>
            </a:r>
            <a:endParaRPr lang="en-US" dirty="0" smtClean="0"/>
          </a:p>
          <a:p>
            <a:r>
              <a:rPr lang="ar-SA" dirty="0" smtClean="0"/>
              <a:t>موعظة : فاعل مرفوع بالضمة " مؤنث مجازي لأنه لا مذكر له من جنسه " .</a:t>
            </a:r>
            <a:endParaRPr lang="en-US" dirty="0" smtClean="0"/>
          </a:p>
          <a:p>
            <a:r>
              <a:rPr lang="ar-SA" dirty="0" smtClean="0"/>
              <a:t>  نحو قوله تعالى : { وإذ ابتلى إبراهيمَ ربُهُ } . 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7615262" cy="6170008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/>
              <a:t> أحكام الفاعل : </a:t>
            </a:r>
            <a:endParaRPr lang="en-US" dirty="0" smtClean="0"/>
          </a:p>
          <a:p>
            <a:pPr rtl="0"/>
            <a:r>
              <a:rPr lang="ar-SA" dirty="0" smtClean="0"/>
              <a:t>للفاعل ثلاثة أحكام هي : </a:t>
            </a:r>
            <a:endParaRPr lang="en-US" dirty="0" smtClean="0"/>
          </a:p>
          <a:p>
            <a:pPr rtl="0"/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لا يتقدم الفاعل على فعله ، فلا يجوز أن نقول في " قام أخوك " أخوك قام ، ولكن نقول أخوك قام هو ، على اعتبار أن " هو " ضمير مستتر في محل رفع فاعل لقام ، والجملة الفعلية في محل رفع خبر للمبتدأ " أخوك " . </a:t>
            </a:r>
            <a:endParaRPr lang="en-US" dirty="0" smtClean="0"/>
          </a:p>
          <a:p>
            <a:pPr rtl="0"/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لا يثنى الفعل مع الفاعل المثنى ، ولا يجمع مع الفاعل الجمع . </a:t>
            </a:r>
            <a:endParaRPr lang="en-US" dirty="0" smtClean="0"/>
          </a:p>
          <a:p>
            <a:pPr rtl="0"/>
            <a:r>
              <a:rPr lang="ar-SA" dirty="0" smtClean="0"/>
              <a:t>فلا يصح أن نقول مثلا : جاءا الطالبان ، ونقول : جاء الطالبان . </a:t>
            </a:r>
            <a:endParaRPr lang="en-US" dirty="0" smtClean="0"/>
          </a:p>
          <a:p>
            <a:pPr rtl="0"/>
            <a:r>
              <a:rPr lang="ar-SA" dirty="0" smtClean="0"/>
              <a:t>لأنه لا يصح أن يأخذ الفعل فاعلين الأول : ألف الاثنين ، والثاني : الطالبان . </a:t>
            </a:r>
            <a:endParaRPr lang="en-US" dirty="0" smtClean="0"/>
          </a:p>
          <a:p>
            <a:pPr rtl="0"/>
            <a:r>
              <a:rPr lang="ar-SA" dirty="0" smtClean="0"/>
              <a:t>وكذلك لا يصح أن نقول : صافحوا المدرسون مدير المدرسة . </a:t>
            </a:r>
            <a:endParaRPr lang="en-US" dirty="0" smtClean="0"/>
          </a:p>
          <a:p>
            <a:pPr rtl="0"/>
            <a:r>
              <a:rPr lang="ar-SA" dirty="0" smtClean="0"/>
              <a:t>ونقول : صافح المدرسون مدير المدرسة . </a:t>
            </a:r>
            <a:endParaRPr lang="en-US" dirty="0" smtClean="0"/>
          </a:p>
          <a:p>
            <a:pPr rtl="0"/>
            <a:r>
              <a:rPr lang="ar-SA" dirty="0" smtClean="0"/>
              <a:t>وما ينطبق على التثنية ينطبق على الجمع . </a:t>
            </a:r>
            <a:endParaRPr lang="en-US" dirty="0" smtClean="0"/>
          </a:p>
          <a:p>
            <a:pPr rtl="0"/>
            <a:r>
              <a:rPr lang="ar-SA" dirty="0" smtClean="0"/>
              <a:t>3 </a:t>
            </a:r>
            <a:r>
              <a:rPr lang="ar-SA" dirty="0" err="1" smtClean="0"/>
              <a:t>ـ</a:t>
            </a:r>
            <a:r>
              <a:rPr lang="ar-SA" dirty="0" smtClean="0"/>
              <a:t> إذا كان الفعل مؤنثا لحق عامله علامة التأنيث الساكنة إن كان العامل فعلا ماضيا . نحو : قامت هند ، وحضرت فاطمة . </a:t>
            </a:r>
            <a:endParaRPr lang="en-US" dirty="0" smtClean="0"/>
          </a:p>
          <a:p>
            <a:pPr rtl="0"/>
            <a:r>
              <a:rPr lang="ar-SA" dirty="0" smtClean="0"/>
              <a:t>أو المتحركة إذا كان عامله وصفا مشتقا . نحو : محمد قائمة أمّه . </a:t>
            </a:r>
            <a:endParaRPr lang="en-US" dirty="0" smtClean="0"/>
          </a:p>
          <a:p>
            <a:pPr rtl="0"/>
            <a:r>
              <a:rPr lang="en-US" dirty="0" smtClean="0"/>
              <a:t> </a:t>
            </a:r>
          </a:p>
          <a:p>
            <a:pPr rtl="0"/>
            <a:r>
              <a:rPr lang="ar-SA" dirty="0" smtClean="0"/>
              <a:t> </a:t>
            </a:r>
            <a:endParaRPr lang="en-US" dirty="0" smtClean="0"/>
          </a:p>
          <a:p>
            <a:pPr rtl="0"/>
            <a:r>
              <a:rPr lang="ar-SA" dirty="0" smtClean="0"/>
              <a:t> وجوب تأنيث الفعل مع الفاعل : </a:t>
            </a:r>
            <a:endParaRPr lang="en-US" dirty="0" smtClean="0"/>
          </a:p>
          <a:p>
            <a:r>
              <a:rPr lang="ar-SA" dirty="0" smtClean="0"/>
              <a:t>يجب تأنيث الفعل مع الفاعل في موضعين : </a:t>
            </a:r>
            <a:r>
              <a:rPr lang="ar-SA" dirty="0" err="1" smtClean="0"/>
              <a:t>ـ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اسما ظاهرا مؤنثا حقيقيا غير منفصل عن الفعل نحو : ذهبت آمنة إلى السوق . سافرت فاطمة.</a:t>
            </a:r>
            <a:endParaRPr lang="en-US" dirty="0" smtClean="0"/>
          </a:p>
          <a:p>
            <a:r>
              <a:rPr lang="ar-SA" dirty="0" smtClean="0"/>
              <a:t>ـ ومنه قوله تعالى : { إذ قالت امرأة عمران رب إني نذرت </a:t>
            </a:r>
            <a:r>
              <a:rPr lang="ar-SA" dirty="0" err="1" smtClean="0"/>
              <a:t>لك</a:t>
            </a:r>
            <a:r>
              <a:rPr lang="ar-SA" dirty="0" smtClean="0"/>
              <a:t> ما في بطني } . </a:t>
            </a:r>
            <a:endParaRPr lang="en-US" dirty="0" smtClean="0"/>
          </a:p>
          <a:p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أذا كان الفاعل ضميرا مستترا يعود على مؤنث حقيقي التأنيث ، أو مجازي التأنيث . </a:t>
            </a:r>
            <a:endParaRPr lang="en-US" dirty="0" smtClean="0"/>
          </a:p>
          <a:p>
            <a:r>
              <a:rPr lang="ar-SA" dirty="0" smtClean="0"/>
              <a:t>نحو : مريم قامت ، والتقدير : قامت هي .</a:t>
            </a:r>
            <a:endParaRPr lang="en-US" dirty="0" smtClean="0"/>
          </a:p>
          <a:p>
            <a:r>
              <a:rPr lang="ar-SA" dirty="0" smtClean="0"/>
              <a:t>ونحو : الشمس أشرقت ، والتقدير : أشرقت هي . </a:t>
            </a:r>
            <a:endParaRPr lang="en-US" dirty="0" smtClean="0"/>
          </a:p>
          <a:p>
            <a:r>
              <a:rPr lang="ar-SA" dirty="0" smtClean="0"/>
              <a:t>وقوله تعالى : { إذا السماء انشقت وأذنت لربها وحقت }.</a:t>
            </a:r>
            <a:endParaRPr lang="en-US" dirty="0" smtClean="0"/>
          </a:p>
          <a:p>
            <a:pPr rtl="0"/>
            <a:r>
              <a:rPr lang="ar-SA" dirty="0" smtClean="0"/>
              <a:t> تقديم الفاعل وتأخيره على المفعول </a:t>
            </a:r>
            <a:r>
              <a:rPr lang="ar-SA" dirty="0" err="1" smtClean="0"/>
              <a:t>به</a:t>
            </a:r>
            <a:r>
              <a:rPr lang="ar-SA" dirty="0" smtClean="0"/>
              <a:t> : </a:t>
            </a:r>
            <a:endParaRPr lang="en-US" dirty="0" smtClean="0"/>
          </a:p>
          <a:p>
            <a:r>
              <a:rPr lang="ar-SA" dirty="0" smtClean="0"/>
              <a:t>يجب تقديم الفاعل على المفعول </a:t>
            </a:r>
            <a:r>
              <a:rPr lang="ar-SA" dirty="0" err="1" smtClean="0"/>
              <a:t>به</a:t>
            </a:r>
            <a:r>
              <a:rPr lang="ar-SA" dirty="0" smtClean="0"/>
              <a:t> في أربعة حالات : </a:t>
            </a:r>
            <a:r>
              <a:rPr lang="ar-SA" dirty="0" err="1" smtClean="0"/>
              <a:t>ـ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SA" dirty="0" smtClean="0"/>
              <a:t> إذا التبس إعراب الفاعل ، والمفعول </a:t>
            </a:r>
            <a:r>
              <a:rPr lang="ar-SA" dirty="0" err="1" smtClean="0"/>
              <a:t>به</a:t>
            </a:r>
            <a:r>
              <a:rPr lang="ar-SA" dirty="0" smtClean="0"/>
              <a:t> لانتفاء الدلالة على فاعله الأول ، ومفعوله الثاني . </a:t>
            </a:r>
            <a:endParaRPr lang="en-US" dirty="0" smtClean="0"/>
          </a:p>
          <a:p>
            <a:r>
              <a:rPr lang="ar-SA" dirty="0" smtClean="0"/>
              <a:t>نحو : ضرب عيسى موسى ، وأكرم أبي صديقي . </a:t>
            </a:r>
            <a:endParaRPr lang="en-US" dirty="0" smtClean="0"/>
          </a:p>
          <a:p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ضميرا متصلا ، والمفعول </a:t>
            </a:r>
            <a:r>
              <a:rPr lang="ar-SA" dirty="0" err="1" smtClean="0"/>
              <a:t>به</a:t>
            </a:r>
            <a:r>
              <a:rPr lang="ar-SA" dirty="0" smtClean="0"/>
              <a:t> اسما ظاهرا . </a:t>
            </a:r>
            <a:endParaRPr lang="en-US" dirty="0" smtClean="0"/>
          </a:p>
          <a:p>
            <a:r>
              <a:rPr lang="ar-SA" dirty="0" smtClean="0"/>
              <a:t>نحو : أكلنا الطعام ، وشربنا الماء . </a:t>
            </a:r>
            <a:endParaRPr lang="en-US" dirty="0" smtClean="0"/>
          </a:p>
          <a:p>
            <a:r>
              <a:rPr lang="ar-SA" dirty="0" smtClean="0"/>
              <a:t>3 </a:t>
            </a:r>
            <a:r>
              <a:rPr lang="ar-SA" dirty="0" err="1" smtClean="0"/>
              <a:t>ـ</a:t>
            </a:r>
            <a:r>
              <a:rPr lang="ar-SA" dirty="0" smtClean="0"/>
              <a:t> إذا كان المفعول </a:t>
            </a:r>
            <a:r>
              <a:rPr lang="ar-SA" dirty="0" err="1" smtClean="0"/>
              <a:t>به</a:t>
            </a:r>
            <a:r>
              <a:rPr lang="ar-SA" dirty="0" smtClean="0"/>
              <a:t> محصورا </a:t>
            </a:r>
            <a:r>
              <a:rPr lang="ar-SA" dirty="0" err="1" smtClean="0"/>
              <a:t>بإلا</a:t>
            </a:r>
            <a:r>
              <a:rPr lang="ar-SA" dirty="0" smtClean="0"/>
              <a:t> ، أو </a:t>
            </a:r>
            <a:r>
              <a:rPr lang="ar-SA" dirty="0" err="1" smtClean="0"/>
              <a:t>بإنما</a:t>
            </a:r>
            <a:r>
              <a:rPr lang="ar-SA" dirty="0" smtClean="0"/>
              <a:t> . </a:t>
            </a:r>
            <a:endParaRPr lang="en-US" dirty="0" smtClean="0"/>
          </a:p>
          <a:p>
            <a:r>
              <a:rPr lang="ar-SA" dirty="0" smtClean="0"/>
              <a:t>نحو : ما كافأ المعلم إلا المجتهد . ونحو : إنما أكرم عليٌّ محمداً . </a:t>
            </a:r>
            <a:endParaRPr lang="en-US" dirty="0" smtClean="0"/>
          </a:p>
          <a:p>
            <a:r>
              <a:rPr lang="ar-SA" dirty="0" smtClean="0"/>
              <a:t>4 </a:t>
            </a:r>
            <a:r>
              <a:rPr lang="ar-SA" dirty="0" err="1" smtClean="0"/>
              <a:t>ـ</a:t>
            </a:r>
            <a:r>
              <a:rPr lang="ar-SA" dirty="0" smtClean="0"/>
              <a:t> إذا كان الفاعل ، والمفعول </a:t>
            </a:r>
            <a:r>
              <a:rPr lang="ar-SA" dirty="0" err="1" smtClean="0"/>
              <a:t>به</a:t>
            </a:r>
            <a:r>
              <a:rPr lang="ar-SA" dirty="0" smtClean="0"/>
              <a:t> ضميرين متصلين . </a:t>
            </a:r>
            <a:endParaRPr lang="en-US" dirty="0" smtClean="0"/>
          </a:p>
          <a:p>
            <a:r>
              <a:rPr lang="ar-SA" dirty="0" smtClean="0"/>
              <a:t>نحو : عاقبته ، كافأته ، أحببته . </a:t>
            </a:r>
            <a:endParaRPr lang="en-US" dirty="0" smtClean="0"/>
          </a:p>
          <a:p>
            <a:pPr rtl="0"/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ar-SA" dirty="0" smtClean="0"/>
              <a:t>  نماذج من الإعراب</a:t>
            </a:r>
            <a:endParaRPr lang="en-US" dirty="0" smtClean="0"/>
          </a:p>
          <a:p>
            <a:r>
              <a:rPr lang="ar-SA" dirty="0" smtClean="0"/>
              <a:t> قال تعالى : { إن تستفتحوا فقد جاءكم الفتح } . </a:t>
            </a:r>
            <a:endParaRPr lang="en-US" dirty="0" smtClean="0"/>
          </a:p>
          <a:p>
            <a:r>
              <a:rPr lang="ar-SA" dirty="0" smtClean="0"/>
              <a:t>إن : حرف شرط جازم لفعلين مبني على السكون لا محل له من الإعراب .  </a:t>
            </a:r>
            <a:endParaRPr lang="en-US" dirty="0" smtClean="0"/>
          </a:p>
          <a:p>
            <a:r>
              <a:rPr lang="ar-SA" dirty="0" smtClean="0"/>
              <a:t>تستفتحوا : فعل مضارع مجزوم فعل الشرط ، وعلامة جزمه حذف النون لأنه من الأفعال الخمسة ، وواو الجماعة ضمير متصل مبني على السكون في محل رفع . </a:t>
            </a:r>
            <a:endParaRPr lang="en-US" dirty="0" smtClean="0"/>
          </a:p>
          <a:p>
            <a:r>
              <a:rPr lang="ar-SA" dirty="0" smtClean="0"/>
              <a:t>فقد : الفاء رابطة لاقتران الجواب بقد ، وقد حرف تحقيق مبني على السكون لا محل له من لإعراب . </a:t>
            </a:r>
            <a:endParaRPr lang="en-US" dirty="0" smtClean="0"/>
          </a:p>
          <a:p>
            <a:r>
              <a:rPr lang="ar-SA" dirty="0" smtClean="0"/>
              <a:t>جاءكم : فعل ماض مبني على الفتح ، والكاف ضمير متصل مبني على الفتح في محل نصب مفعول </a:t>
            </a:r>
            <a:r>
              <a:rPr lang="ar-SA" dirty="0" err="1" smtClean="0"/>
              <a:t>به</a:t>
            </a:r>
            <a:r>
              <a:rPr lang="ar-SA" dirty="0" smtClean="0"/>
              <a:t> ، والميم علامة الجمع . </a:t>
            </a:r>
            <a:endParaRPr lang="en-US" dirty="0" smtClean="0"/>
          </a:p>
          <a:p>
            <a:r>
              <a:rPr lang="ar-SA" dirty="0" smtClean="0"/>
              <a:t>الفتح : فاعل مرفوع ، وعلامة رفعه الضمة الظاهرة . </a:t>
            </a:r>
            <a:endParaRPr lang="en-US" dirty="0" smtClean="0"/>
          </a:p>
          <a:p>
            <a:r>
              <a:rPr lang="ar-SA" dirty="0" smtClean="0"/>
              <a:t>  قال تعالى : { كفى بالله نصيرا } . </a:t>
            </a:r>
            <a:endParaRPr lang="en-US" dirty="0" smtClean="0"/>
          </a:p>
          <a:p>
            <a:r>
              <a:rPr lang="ar-SA" dirty="0" smtClean="0"/>
              <a:t>كفى : فعل ماض مبني على الفتح المقدر على الألف منع من ظهوره التعذر . </a:t>
            </a:r>
            <a:endParaRPr lang="en-US" dirty="0" smtClean="0"/>
          </a:p>
          <a:p>
            <a:r>
              <a:rPr lang="ar-SA" dirty="0" smtClean="0"/>
              <a:t>بالله : الباء حرف جر زائد ، الله لفظ الجلالة فاعل مجرور لفظا مرفوع محلا . </a:t>
            </a:r>
            <a:endParaRPr lang="en-US" dirty="0" smtClean="0"/>
          </a:p>
          <a:p>
            <a:r>
              <a:rPr lang="ar-SA" dirty="0" smtClean="0"/>
              <a:t>شهيدا : تمييز منصوب ، بالفتحة ، وقيل : حال والوجه الأول أحسن  . </a:t>
            </a:r>
            <a:endParaRPr lang="en-US" dirty="0" smtClean="0"/>
          </a:p>
          <a:p>
            <a:r>
              <a:rPr lang="ar-SA" dirty="0" smtClean="0"/>
              <a:t> قال تعالى { يخرج </a:t>
            </a:r>
            <a:r>
              <a:rPr lang="ar-SA" dirty="0" err="1" smtClean="0"/>
              <a:t>به</a:t>
            </a:r>
            <a:r>
              <a:rPr lang="ar-SA" dirty="0" smtClean="0"/>
              <a:t> زرعا مختلفا ألوانه } . </a:t>
            </a:r>
            <a:endParaRPr lang="en-US" dirty="0" smtClean="0"/>
          </a:p>
          <a:p>
            <a:r>
              <a:rPr lang="ar-SA" dirty="0" smtClean="0"/>
              <a:t>يخرج : فعل مضارع مرفوع ، والفاعل ضمير مستتر فيه جوازا تقديره : هو .  </a:t>
            </a:r>
            <a:endParaRPr lang="en-US" dirty="0" smtClean="0"/>
          </a:p>
          <a:p>
            <a:r>
              <a:rPr lang="ar-SA" dirty="0" err="1" smtClean="0"/>
              <a:t>به</a:t>
            </a:r>
            <a:r>
              <a:rPr lang="ar-SA" dirty="0" smtClean="0"/>
              <a:t> : جار ومجرور متعلقان </a:t>
            </a:r>
            <a:r>
              <a:rPr lang="ar-SA" dirty="0" err="1" smtClean="0"/>
              <a:t>بـ</a:t>
            </a:r>
            <a:r>
              <a:rPr lang="ar-SA" dirty="0" smtClean="0"/>
              <a:t> " يخرج " . </a:t>
            </a:r>
            <a:endParaRPr lang="en-US" dirty="0" smtClean="0"/>
          </a:p>
          <a:p>
            <a:r>
              <a:rPr lang="ar-SA" dirty="0" smtClean="0"/>
              <a:t>زرعا : مفعول </a:t>
            </a:r>
            <a:r>
              <a:rPr lang="ar-SA" dirty="0" err="1" smtClean="0"/>
              <a:t>به</a:t>
            </a:r>
            <a:r>
              <a:rPr lang="ar-SA" dirty="0" smtClean="0"/>
              <a:t> منصوب بالفتحة . </a:t>
            </a:r>
            <a:endParaRPr lang="en-US" dirty="0" smtClean="0"/>
          </a:p>
          <a:p>
            <a:r>
              <a:rPr lang="ar-SA" dirty="0" smtClean="0"/>
              <a:t>مختلفا : صفة منصوبة بالفتحة . </a:t>
            </a:r>
            <a:endParaRPr lang="en-US" dirty="0" smtClean="0"/>
          </a:p>
          <a:p>
            <a:r>
              <a:rPr lang="ar-SA" dirty="0" smtClean="0"/>
              <a:t>ألوانه : فاعل مرفوع بالضمة لاسم الفاعل " مختلفا " ، والهاء في ألوانه ضمير متصل مبني على الضم في محل جر مضاف إليه . </a:t>
            </a:r>
            <a:endParaRPr lang="en-US" dirty="0" smtClean="0"/>
          </a:p>
          <a:p>
            <a:r>
              <a:rPr lang="ar-SA" dirty="0" smtClean="0"/>
              <a:t> قد : حرف تحقيق مبني على السكون لا محل له من الإعراب . </a:t>
            </a:r>
            <a:endParaRPr lang="en-US" dirty="0" smtClean="0"/>
          </a:p>
          <a:p>
            <a:r>
              <a:rPr lang="ar-SA" dirty="0" smtClean="0"/>
              <a:t>جاءتكم : فعل ماض مبني على الفتح ، والتاء تاء التأنيث الساكنة ، والكاف ضمير متصل مبني على الضم في محل نصب ، والميم علامة الجمع . </a:t>
            </a:r>
            <a:endParaRPr lang="en-US" dirty="0" smtClean="0"/>
          </a:p>
          <a:p>
            <a:r>
              <a:rPr lang="ar-SA" dirty="0" smtClean="0"/>
              <a:t>موعظة : فاعل مرفوع بالضمة " مؤنث مجازي لأنه لا مذكر له من جنسه " .</a:t>
            </a:r>
            <a:endParaRPr lang="en-US" dirty="0" smtClean="0"/>
          </a:p>
          <a:p>
            <a:r>
              <a:rPr lang="ar-SA" dirty="0" smtClean="0"/>
              <a:t>  نحو قوله تعالى : { وإذ ابتلى إبراهيمَ ربُهُ } . </a:t>
            </a:r>
            <a:endParaRPr lang="en-US" dirty="0" smtClean="0"/>
          </a:p>
          <a:p>
            <a:r>
              <a:rPr lang="ar-SA" dirty="0" smtClean="0"/>
              <a:t>وإذ : الواو حرف عطف إذا كان الكلام موجها إلى اليهود ، وحرف استئناف إذا كان موجها للنبي </a:t>
            </a:r>
            <a:r>
              <a:rPr lang="ar-SA" dirty="0" err="1" smtClean="0"/>
              <a:t>ـ</a:t>
            </a:r>
            <a:r>
              <a:rPr lang="ar-SA" dirty="0" smtClean="0"/>
              <a:t> صلى الله عليه وسلم </a:t>
            </a:r>
            <a:r>
              <a:rPr lang="ar-SA" dirty="0" err="1" smtClean="0"/>
              <a:t>ـ</a:t>
            </a:r>
            <a:r>
              <a:rPr lang="ar-SA" dirty="0" smtClean="0"/>
              <a:t> ، إذ ظرف لما مضى من الزمان متعلق بفعل محذوف تقديره اذكروا ، أو اذكر </a:t>
            </a:r>
            <a:r>
              <a:rPr lang="ar-SA" dirty="0" err="1" smtClean="0"/>
              <a:t>ـ</a:t>
            </a:r>
            <a:r>
              <a:rPr lang="ar-SA" dirty="0" smtClean="0"/>
              <a:t> وذلك حسب ما يقتضيه المعنى </a:t>
            </a:r>
            <a:r>
              <a:rPr lang="ar-SA" dirty="0" err="1" smtClean="0"/>
              <a:t>ـ</a:t>
            </a:r>
            <a:r>
              <a:rPr lang="ar-SA" dirty="0" smtClean="0"/>
              <a:t> مبني على السكون في محل نصب ، وقيل هو في محل نصب مفعول </a:t>
            </a:r>
            <a:r>
              <a:rPr lang="ar-SA" dirty="0" err="1" smtClean="0"/>
              <a:t>به</a:t>
            </a:r>
            <a:r>
              <a:rPr lang="ar-SA" dirty="0" smtClean="0"/>
              <a:t> للفعل المقدر . </a:t>
            </a:r>
            <a:endParaRPr lang="en-US" dirty="0" smtClean="0"/>
          </a:p>
          <a:p>
            <a:r>
              <a:rPr lang="ar-SA" dirty="0" smtClean="0"/>
              <a:t>ابتلى : فعل ماض مبني على الفتح المقدر على الألف ، منع من ظهوره التعذر . </a:t>
            </a:r>
            <a:endParaRPr lang="en-US" dirty="0" smtClean="0"/>
          </a:p>
          <a:p>
            <a:r>
              <a:rPr lang="ar-SA" dirty="0" smtClean="0"/>
              <a:t>إبراهيم : مفعول </a:t>
            </a:r>
            <a:r>
              <a:rPr lang="ar-SA" dirty="0" err="1" smtClean="0"/>
              <a:t>به</a:t>
            </a:r>
            <a:r>
              <a:rPr lang="ar-SA" dirty="0" smtClean="0"/>
              <a:t> منصوب بالفتحة " واجب التقديم " . </a:t>
            </a:r>
            <a:endParaRPr lang="en-US" dirty="0" smtClean="0"/>
          </a:p>
          <a:p>
            <a:r>
              <a:rPr lang="ar-SA" dirty="0" smtClean="0"/>
              <a:t>ربه : فاعل مرفوع بالضمة ، والهاء ضمير متصل في محل جر مضاف إليه .  </a:t>
            </a:r>
            <a:endParaRPr lang="en-US" dirty="0" smtClean="0"/>
          </a:p>
          <a:p>
            <a:r>
              <a:rPr lang="ar-SA" dirty="0" smtClean="0"/>
              <a:t>وجملة : " ابتلى ... " في محل جر بإضافة إذ إليها . </a:t>
            </a:r>
            <a:endParaRPr lang="en-US" dirty="0" smtClean="0"/>
          </a:p>
          <a:p>
            <a:r>
              <a:rPr lang="ar-SA" dirty="0" smtClean="0"/>
              <a:t>  كأين من حسنة فعلت . </a:t>
            </a:r>
            <a:endParaRPr lang="en-US" dirty="0" smtClean="0"/>
          </a:p>
          <a:p>
            <a:r>
              <a:rPr lang="ar-SA" dirty="0" smtClean="0"/>
              <a:t>كأين : كناية عددية مبنية على السكون ، في محل نصب مفعول </a:t>
            </a:r>
            <a:r>
              <a:rPr lang="ar-SA" dirty="0" err="1" smtClean="0"/>
              <a:t>به</a:t>
            </a:r>
            <a:r>
              <a:rPr lang="ar-SA" dirty="0" smtClean="0"/>
              <a:t> مقدم . </a:t>
            </a:r>
            <a:endParaRPr lang="en-US" dirty="0" smtClean="0"/>
          </a:p>
          <a:p>
            <a:r>
              <a:rPr lang="ar-SA" dirty="0" smtClean="0"/>
              <a:t>من حسنة : جار ومجرور متعلقان بمحذوف حال </a:t>
            </a:r>
            <a:r>
              <a:rPr lang="ar-SA" dirty="0" err="1" smtClean="0"/>
              <a:t>لكأين</a:t>
            </a:r>
            <a:r>
              <a:rPr lang="ar-SA" dirty="0" smtClean="0"/>
              <a:t> في محل نصب . </a:t>
            </a:r>
            <a:endParaRPr lang="en-US" dirty="0" smtClean="0"/>
          </a:p>
          <a:p>
            <a:r>
              <a:rPr lang="ar-SA" dirty="0" smtClean="0"/>
              <a:t>فعلت : فعل وفاعل . </a:t>
            </a:r>
            <a:endParaRPr lang="en-US" dirty="0" smtClean="0"/>
          </a:p>
          <a:p>
            <a:r>
              <a:rPr lang="ar-SA" dirty="0" smtClean="0"/>
              <a:t> ـ قال تعالى : { فأما اليتيم فلا تقهر } .  </a:t>
            </a:r>
            <a:endParaRPr lang="en-US" dirty="0" smtClean="0"/>
          </a:p>
          <a:p>
            <a:r>
              <a:rPr lang="ar-SA" dirty="0" smtClean="0"/>
              <a:t>فأما : الفاء زائدة حرف مبني لا محل له من الإعراب ، أما حرف تفصيل متضمن معنى الشرط والجزاء. </a:t>
            </a:r>
            <a:endParaRPr lang="en-US" dirty="0" smtClean="0"/>
          </a:p>
          <a:p>
            <a:r>
              <a:rPr lang="ar-SA" dirty="0" smtClean="0"/>
              <a:t>اليتيم : مفعول </a:t>
            </a:r>
            <a:r>
              <a:rPr lang="ar-SA" dirty="0" err="1" smtClean="0"/>
              <a:t>به</a:t>
            </a:r>
            <a:r>
              <a:rPr lang="ar-SA" dirty="0" smtClean="0"/>
              <a:t> متقدم على فعله وفاعله منصوب بالفتحة . </a:t>
            </a:r>
            <a:endParaRPr lang="en-US" dirty="0" smtClean="0"/>
          </a:p>
          <a:p>
            <a:r>
              <a:rPr lang="ar-SA" dirty="0" smtClean="0"/>
              <a:t>فلا : الفاء واقعة في جواب الشرط ، لا ناهية جازمة . </a:t>
            </a:r>
            <a:endParaRPr lang="en-US" dirty="0" smtClean="0"/>
          </a:p>
          <a:p>
            <a:r>
              <a:rPr lang="ar-SA" dirty="0" smtClean="0"/>
              <a:t>تقهر : فعل مضارع مجزوم بلا الناهية ، وعلامة جزمه السكون ، والفاعل ضمير مستتر فيه وجوبا تقديره : أنت . </a:t>
            </a:r>
            <a:endParaRPr lang="en-US" dirty="0" smtClean="0"/>
          </a:p>
          <a:p>
            <a:r>
              <a:rPr lang="ar-SA" dirty="0" smtClean="0"/>
              <a:t> ـ قال تعالى : { إذا السماء انشقت } . </a:t>
            </a:r>
            <a:endParaRPr lang="en-US" dirty="0" smtClean="0"/>
          </a:p>
          <a:p>
            <a:r>
              <a:rPr lang="ar-SA" dirty="0" smtClean="0"/>
              <a:t>إذا : ظرف لما يستقبل من الزمان تضمن معنى الشرط ، مبنية على السكون في محل نصب متعلقة بجوابها ، وهي مضاف .</a:t>
            </a:r>
            <a:endParaRPr lang="en-US" dirty="0" smtClean="0"/>
          </a:p>
          <a:p>
            <a:r>
              <a:rPr lang="ar-SA" dirty="0" smtClean="0"/>
              <a:t>السماء : فاعل مرفوع بالضمة لفعل محذوف يفسره </a:t>
            </a:r>
            <a:r>
              <a:rPr lang="ar-SA" dirty="0" err="1" smtClean="0"/>
              <a:t>مابعده</a:t>
            </a:r>
            <a:r>
              <a:rPr lang="ar-SA" dirty="0" smtClean="0"/>
              <a:t> تقديره : انشقت .</a:t>
            </a:r>
            <a:endParaRPr lang="en-US" dirty="0" smtClean="0"/>
          </a:p>
          <a:p>
            <a:r>
              <a:rPr lang="ar-SA" dirty="0" smtClean="0"/>
              <a:t>انشقت : فعل ماض مبني على الفتح ، والتاء تاء التأنيث الساكنة ، والفاعل ضمير مستتر فيه جوازا تقديره : هي يعود على السماء . </a:t>
            </a:r>
            <a:endParaRPr lang="en-US" dirty="0" smtClean="0"/>
          </a:p>
          <a:p>
            <a:r>
              <a:rPr lang="ar-SA" dirty="0" smtClean="0"/>
              <a:t>نائب الفاعل</a:t>
            </a:r>
            <a:endParaRPr lang="en-US" dirty="0" smtClean="0"/>
          </a:p>
          <a:p>
            <a:r>
              <a:rPr lang="ar-IQ" dirty="0" smtClean="0"/>
              <a:t> هو اسم مرفوع  </a:t>
            </a:r>
            <a:r>
              <a:rPr lang="ar-SA" dirty="0" smtClean="0"/>
              <a:t>يقع بعد فعل مبني للمجهول ويحل محل الفاعل بعد حذفه</a:t>
            </a:r>
            <a:r>
              <a:rPr lang="en-US" dirty="0" smtClean="0"/>
              <a:t>. </a:t>
            </a:r>
          </a:p>
          <a:p>
            <a:r>
              <a:rPr lang="ar-SA" dirty="0" smtClean="0"/>
              <a:t>مثل</a:t>
            </a:r>
            <a:r>
              <a:rPr lang="en-US" dirty="0" smtClean="0"/>
              <a:t>.</a:t>
            </a:r>
            <a:r>
              <a:rPr lang="ar-SA" dirty="0" smtClean="0"/>
              <a:t> أكرم الأستاذُ المجتهدَ: أُكرِمَ المجتهدُ. </a:t>
            </a:r>
            <a:r>
              <a:rPr lang="ar-IQ" dirty="0" smtClean="0"/>
              <a:t>هزم جيشنا العدو : هُزِم العدو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ar-SA" dirty="0" smtClean="0"/>
              <a:t>حكمه</a:t>
            </a:r>
            <a:r>
              <a:rPr lang="en-US" dirty="0" smtClean="0"/>
              <a:t> :</a:t>
            </a:r>
          </a:p>
          <a:p>
            <a:r>
              <a:rPr lang="ar-SA" dirty="0" smtClean="0"/>
              <a:t>الرفع دائما ، غير أنه قد يجر بحرف جر زائد ، فيكون مجرورا لفظا مرفوعا</a:t>
            </a:r>
            <a:r>
              <a:rPr lang="en-US" dirty="0" smtClean="0"/>
              <a:t>  </a:t>
            </a:r>
            <a:r>
              <a:rPr lang="ar-SA" dirty="0" smtClean="0"/>
              <a:t>محلا</a:t>
            </a:r>
            <a:r>
              <a:rPr lang="en-US" dirty="0" smtClean="0"/>
              <a:t>             </a:t>
            </a:r>
            <a:r>
              <a:rPr lang="ar-IQ" dirty="0" smtClean="0"/>
              <a:t>نحو</a:t>
            </a:r>
            <a:r>
              <a:rPr lang="en-US" dirty="0" smtClean="0"/>
              <a:t> : </a:t>
            </a:r>
            <a:r>
              <a:rPr lang="ar-SA" dirty="0" smtClean="0"/>
              <a:t>لم يُقَرر من شيء جديد</a:t>
            </a:r>
            <a:r>
              <a:rPr lang="en-US" dirty="0" smtClean="0"/>
              <a:t> .</a:t>
            </a:r>
            <a:r>
              <a:rPr lang="ar-IQ" dirty="0" smtClean="0"/>
              <a:t>صنع النجار </a:t>
            </a:r>
            <a:r>
              <a:rPr lang="ar-IQ" dirty="0" err="1" smtClean="0"/>
              <a:t>الاثاث</a:t>
            </a:r>
            <a:r>
              <a:rPr lang="ar-IQ" dirty="0" smtClean="0"/>
              <a:t> : صُنِع </a:t>
            </a:r>
            <a:r>
              <a:rPr lang="ar-IQ" dirty="0" err="1" smtClean="0"/>
              <a:t>الاثاث</a:t>
            </a:r>
            <a:r>
              <a:rPr lang="ar-IQ" dirty="0" smtClean="0"/>
              <a:t>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7543824" cy="6241446"/>
          </a:xfrm>
        </p:spPr>
        <p:txBody>
          <a:bodyPr>
            <a:normAutofit fontScale="40000" lnSpcReduction="20000"/>
          </a:bodyPr>
          <a:lstStyle/>
          <a:p>
            <a:r>
              <a:rPr lang="ar-IQ" dirty="0" smtClean="0"/>
              <a:t>يتغير الفعل صورته عندما يبنى للمجهول:</a:t>
            </a:r>
            <a:endParaRPr lang="en-US" dirty="0" smtClean="0"/>
          </a:p>
          <a:p>
            <a:r>
              <a:rPr lang="ar-IQ" dirty="0" smtClean="0"/>
              <a:t>1- الفعل الماضي : يضم </a:t>
            </a:r>
            <a:r>
              <a:rPr lang="ar-IQ" dirty="0" err="1" smtClean="0"/>
              <a:t>اوله</a:t>
            </a:r>
            <a:r>
              <a:rPr lang="ar-IQ" dirty="0" smtClean="0"/>
              <a:t> ويفتح ما قبل </a:t>
            </a:r>
            <a:r>
              <a:rPr lang="ar-IQ" dirty="0" err="1" smtClean="0"/>
              <a:t>اخره</a:t>
            </a:r>
            <a:r>
              <a:rPr lang="ar-IQ" dirty="0" smtClean="0"/>
              <a:t>، مثل </a:t>
            </a:r>
            <a:r>
              <a:rPr lang="ar-IQ" dirty="0" err="1" smtClean="0"/>
              <a:t>اكرم</a:t>
            </a:r>
            <a:r>
              <a:rPr lang="ar-IQ" dirty="0" smtClean="0"/>
              <a:t> المعلم الفائز : </a:t>
            </a:r>
            <a:r>
              <a:rPr lang="ar-IQ" dirty="0" err="1" smtClean="0"/>
              <a:t>اُكرِم</a:t>
            </a:r>
            <a:r>
              <a:rPr lang="ar-IQ" dirty="0" smtClean="0"/>
              <a:t> الفائز.</a:t>
            </a:r>
            <a:endParaRPr lang="en-US" dirty="0" smtClean="0"/>
          </a:p>
          <a:p>
            <a:r>
              <a:rPr lang="ar-IQ" dirty="0" smtClean="0"/>
              <a:t>2- الفعل المضارع : يضم </a:t>
            </a:r>
            <a:r>
              <a:rPr lang="ar-IQ" dirty="0" err="1" smtClean="0"/>
              <a:t>اوله</a:t>
            </a:r>
            <a:r>
              <a:rPr lang="ar-IQ" dirty="0" smtClean="0"/>
              <a:t> ويفتح ما قبل </a:t>
            </a:r>
            <a:r>
              <a:rPr lang="ar-IQ" dirty="0" err="1" smtClean="0"/>
              <a:t>اخره</a:t>
            </a:r>
            <a:r>
              <a:rPr lang="ar-IQ" dirty="0" smtClean="0"/>
              <a:t> ، مثل، يشاهد الناس اللاعبين : يُشاهَد اللاعبون.  يصوم الناس رمضان : يُصام رمضان.يبيع الفلاح القطن : يُباع القطن.</a:t>
            </a:r>
            <a:endParaRPr lang="en-US" dirty="0" smtClean="0"/>
          </a:p>
          <a:p>
            <a:r>
              <a:rPr lang="ar-SA" dirty="0" smtClean="0"/>
              <a:t>أنواعه</a:t>
            </a:r>
            <a:r>
              <a:rPr lang="en-US" dirty="0" smtClean="0"/>
              <a:t> :</a:t>
            </a:r>
          </a:p>
          <a:p>
            <a:r>
              <a:rPr lang="ar-SA" dirty="0" smtClean="0"/>
              <a:t>1 </a:t>
            </a:r>
            <a:r>
              <a:rPr lang="ar-SA" dirty="0" err="1" smtClean="0"/>
              <a:t>ـ</a:t>
            </a:r>
            <a:r>
              <a:rPr lang="ar-IQ" dirty="0" smtClean="0"/>
              <a:t>اسم معرب </a:t>
            </a:r>
            <a:r>
              <a:rPr lang="ar-SA" dirty="0" smtClean="0"/>
              <a:t>ومنه قوله تعالى </a:t>
            </a:r>
            <a:r>
              <a:rPr lang="en-US" dirty="0" smtClean="0"/>
              <a:t>: </a:t>
            </a:r>
            <a:r>
              <a:rPr lang="ar-IQ" dirty="0" smtClean="0"/>
              <a:t>(</a:t>
            </a:r>
            <a:r>
              <a:rPr lang="ar-SA" dirty="0" smtClean="0"/>
              <a:t>خُلِق الإنسان من عجل).</a:t>
            </a:r>
            <a:endParaRPr lang="en-US" dirty="0" smtClean="0"/>
          </a:p>
          <a:p>
            <a:r>
              <a:rPr lang="ar-SA" dirty="0" smtClean="0"/>
              <a:t>2 </a:t>
            </a:r>
            <a:r>
              <a:rPr lang="ar-SA" dirty="0" err="1" smtClean="0"/>
              <a:t>ـ</a:t>
            </a:r>
            <a:r>
              <a:rPr lang="ar-SA" dirty="0" smtClean="0"/>
              <a:t> اسم مبني ( ضميرا ظاهرا أو مستترا ، اسم </a:t>
            </a:r>
            <a:r>
              <a:rPr lang="ar-SA" dirty="0" err="1" smtClean="0"/>
              <a:t>اشارة</a:t>
            </a:r>
            <a:r>
              <a:rPr lang="ar-SA" dirty="0" smtClean="0"/>
              <a:t> ، اسم موصول)</a:t>
            </a:r>
            <a:endParaRPr lang="en-US" dirty="0" smtClean="0"/>
          </a:p>
          <a:p>
            <a:r>
              <a:rPr lang="ar-SA" dirty="0" smtClean="0"/>
              <a:t>مثال المتصل</a:t>
            </a:r>
            <a:r>
              <a:rPr lang="en-US" dirty="0" smtClean="0"/>
              <a:t> : </a:t>
            </a:r>
            <a:r>
              <a:rPr lang="ar-SA" dirty="0" smtClean="0"/>
              <a:t>عُوقبت البارحة على إهمالي  </a:t>
            </a:r>
            <a:r>
              <a:rPr lang="ar-IQ" dirty="0" smtClean="0"/>
              <a:t>فُوجئِت بزيارتك</a:t>
            </a:r>
            <a:r>
              <a:rPr lang="en-US" dirty="0" smtClean="0"/>
              <a:t>.</a:t>
            </a:r>
          </a:p>
          <a:p>
            <a:r>
              <a:rPr lang="ar-SA" dirty="0" smtClean="0"/>
              <a:t>ما </a:t>
            </a:r>
            <a:r>
              <a:rPr lang="ar-SA" dirty="0" err="1" smtClean="0"/>
              <a:t>ينوب</a:t>
            </a:r>
            <a:r>
              <a:rPr lang="ar-SA" dirty="0" smtClean="0"/>
              <a:t> عن الفاعل بعد حذفه</a:t>
            </a:r>
            <a:r>
              <a:rPr lang="en-US" dirty="0" smtClean="0"/>
              <a:t> : </a:t>
            </a:r>
            <a:r>
              <a:rPr lang="ar-SA" dirty="0" smtClean="0"/>
              <a:t>ـ</a:t>
            </a:r>
            <a:endParaRPr lang="en-US" dirty="0" smtClean="0"/>
          </a:p>
          <a:p>
            <a:r>
              <a:rPr lang="ar-IQ" dirty="0" err="1" smtClean="0"/>
              <a:t>ينوب</a:t>
            </a:r>
            <a:r>
              <a:rPr lang="ar-IQ" dirty="0" smtClean="0"/>
              <a:t> عن الفاعل ثلاثة أشياء:</a:t>
            </a:r>
            <a:endParaRPr lang="en-US" dirty="0" smtClean="0"/>
          </a:p>
          <a:p>
            <a:r>
              <a:rPr lang="ar-IQ" dirty="0" smtClean="0"/>
              <a:t>1- المفعول </a:t>
            </a:r>
            <a:r>
              <a:rPr lang="ar-IQ" dirty="0" err="1" smtClean="0"/>
              <a:t>به</a:t>
            </a:r>
            <a:r>
              <a:rPr lang="ar-IQ" dirty="0" smtClean="0"/>
              <a:t>: </a:t>
            </a:r>
            <a:endParaRPr lang="en-US" dirty="0" smtClean="0"/>
          </a:p>
          <a:p>
            <a:r>
              <a:rPr lang="ar-IQ" dirty="0" smtClean="0"/>
              <a:t>حَفظَ المسلمُ </a:t>
            </a:r>
            <a:r>
              <a:rPr lang="ar-IQ" u="sng" dirty="0" smtClean="0"/>
              <a:t>القرآنَ</a:t>
            </a:r>
            <a:r>
              <a:rPr lang="ar-IQ" dirty="0" smtClean="0"/>
              <a:t>.              (مفعول </a:t>
            </a:r>
            <a:r>
              <a:rPr lang="ar-IQ" dirty="0" err="1" smtClean="0"/>
              <a:t>به</a:t>
            </a:r>
            <a:r>
              <a:rPr lang="ar-IQ" dirty="0" smtClean="0"/>
              <a:t> منصوب)</a:t>
            </a:r>
            <a:endParaRPr lang="en-US" dirty="0" smtClean="0"/>
          </a:p>
          <a:p>
            <a:r>
              <a:rPr lang="ar-IQ" dirty="0" smtClean="0"/>
              <a:t>حُفِظَ القرآنُ.                     (نائب فاعل مرفوع)</a:t>
            </a:r>
            <a:endParaRPr lang="en-US" dirty="0" smtClean="0"/>
          </a:p>
          <a:p>
            <a:r>
              <a:rPr lang="ar-IQ" dirty="0" smtClean="0"/>
              <a:t>جَعَلَ اللهُ الأرضَ مهادا.          (مفعول </a:t>
            </a:r>
            <a:r>
              <a:rPr lang="ar-IQ" dirty="0" err="1" smtClean="0"/>
              <a:t>به</a:t>
            </a:r>
            <a:r>
              <a:rPr lang="ar-IQ" dirty="0" smtClean="0"/>
              <a:t> أول منصوب)</a:t>
            </a:r>
            <a:endParaRPr lang="en-US" dirty="0" smtClean="0"/>
          </a:p>
          <a:p>
            <a:r>
              <a:rPr lang="ar-IQ" dirty="0" smtClean="0"/>
              <a:t>جُعِلَتْ الأرضُ مهادا.            (نائب فاعل مرفوع)</a:t>
            </a:r>
            <a:endParaRPr lang="en-US" dirty="0" smtClean="0"/>
          </a:p>
          <a:p>
            <a:r>
              <a:rPr lang="ar-IQ" dirty="0" smtClean="0"/>
              <a:t>2- شبه الجملة:</a:t>
            </a:r>
            <a:endParaRPr lang="en-US" dirty="0" smtClean="0"/>
          </a:p>
          <a:p>
            <a:r>
              <a:rPr lang="ar-IQ" dirty="0" smtClean="0"/>
              <a:t>أ- الظرف:</a:t>
            </a:r>
            <a:endParaRPr lang="en-US" dirty="0" smtClean="0"/>
          </a:p>
          <a:p>
            <a:r>
              <a:rPr lang="ar-IQ" dirty="0" smtClean="0"/>
              <a:t>جَلَسَ محمد </a:t>
            </a:r>
            <a:r>
              <a:rPr lang="ar-IQ" u="sng" dirty="0" smtClean="0"/>
              <a:t>فوق</a:t>
            </a:r>
            <a:r>
              <a:rPr lang="ar-IQ" dirty="0" smtClean="0"/>
              <a:t> الكرسي.   (ظرف مكان)</a:t>
            </a:r>
            <a:endParaRPr lang="en-US" dirty="0" smtClean="0"/>
          </a:p>
          <a:p>
            <a:r>
              <a:rPr lang="ar-IQ" dirty="0" smtClean="0"/>
              <a:t>جُلِسَ </a:t>
            </a:r>
            <a:r>
              <a:rPr lang="ar-IQ" u="sng" dirty="0" smtClean="0"/>
              <a:t>فوق</a:t>
            </a:r>
            <a:r>
              <a:rPr lang="ar-IQ" dirty="0" smtClean="0"/>
              <a:t> الكرسي.         (ظرف مكان منصوب في محل رفع نائب فاعل)</a:t>
            </a:r>
            <a:endParaRPr lang="en-US" dirty="0" smtClean="0"/>
          </a:p>
          <a:p>
            <a:r>
              <a:rPr lang="ar-IQ" u="sng" dirty="0" smtClean="0"/>
              <a:t>ب- الجار والمجرور</a:t>
            </a:r>
            <a:r>
              <a:rPr lang="ar-IQ" dirty="0" smtClean="0"/>
              <a:t>:</a:t>
            </a:r>
            <a:endParaRPr lang="en-US" dirty="0" smtClean="0"/>
          </a:p>
          <a:p>
            <a:r>
              <a:rPr lang="ar-IQ" dirty="0" smtClean="0"/>
              <a:t>جَلَسَ محمدٌ </a:t>
            </a:r>
            <a:r>
              <a:rPr lang="ar-IQ" u="sng" dirty="0" smtClean="0"/>
              <a:t>على الكرسي</a:t>
            </a:r>
            <a:r>
              <a:rPr lang="ar-IQ" dirty="0" smtClean="0"/>
              <a:t>.   (جار ومجرور)</a:t>
            </a:r>
            <a:endParaRPr lang="en-US" dirty="0" smtClean="0"/>
          </a:p>
          <a:p>
            <a:r>
              <a:rPr lang="ar-IQ" dirty="0" smtClean="0"/>
              <a:t>جُلِسَ </a:t>
            </a:r>
            <a:r>
              <a:rPr lang="ar-IQ" u="sng" dirty="0" smtClean="0"/>
              <a:t>على الكرسي</a:t>
            </a:r>
            <a:r>
              <a:rPr lang="ar-IQ" dirty="0" smtClean="0"/>
              <a:t>.         (جار ومجرور في محل رفع نائب فاعل)</a:t>
            </a:r>
            <a:endParaRPr lang="en-US" dirty="0" smtClean="0"/>
          </a:p>
          <a:p>
            <a:r>
              <a:rPr lang="ar-IQ" dirty="0" smtClean="0"/>
              <a:t>3- المفعول المطلق (المصدر):</a:t>
            </a:r>
            <a:endParaRPr lang="en-US" dirty="0" smtClean="0"/>
          </a:p>
          <a:p>
            <a:r>
              <a:rPr lang="ar-IQ" dirty="0" smtClean="0"/>
              <a:t>جَلَسَ محمدٌ </a:t>
            </a:r>
            <a:r>
              <a:rPr lang="ar-IQ" u="sng" dirty="0" smtClean="0"/>
              <a:t>جلوسا</a:t>
            </a:r>
            <a:r>
              <a:rPr lang="ar-IQ" dirty="0" smtClean="0"/>
              <a:t> حسنا.    (مفعول مطلق منصوب)</a:t>
            </a:r>
            <a:endParaRPr lang="en-US" dirty="0" smtClean="0"/>
          </a:p>
          <a:p>
            <a:r>
              <a:rPr lang="ar-IQ" dirty="0" smtClean="0"/>
              <a:t>جُلِسَ </a:t>
            </a:r>
            <a:r>
              <a:rPr lang="ar-IQ" u="sng" dirty="0" smtClean="0"/>
              <a:t>جلوسٌ</a:t>
            </a:r>
            <a:r>
              <a:rPr lang="ar-IQ" dirty="0" smtClean="0"/>
              <a:t> حسنٌ.          (نائب فاعل مرفوع)</a:t>
            </a:r>
            <a:endParaRPr lang="en-US" dirty="0" smtClean="0"/>
          </a:p>
          <a:p>
            <a:r>
              <a:rPr lang="ar-SA" dirty="0" err="1" smtClean="0"/>
              <a:t>احكام</a:t>
            </a:r>
            <a:r>
              <a:rPr lang="ar-SA" dirty="0" smtClean="0"/>
              <a:t> نائب الفاعل</a:t>
            </a:r>
            <a:r>
              <a:rPr lang="en-US" dirty="0" smtClean="0"/>
              <a:t> :</a:t>
            </a:r>
          </a:p>
          <a:p>
            <a:r>
              <a:rPr lang="ar-SA" dirty="0" smtClean="0"/>
              <a:t>لنائب الفاعل أحكام الفاعل</a:t>
            </a:r>
            <a:r>
              <a:rPr lang="en-US" dirty="0" smtClean="0"/>
              <a:t> :</a:t>
            </a:r>
          </a:p>
          <a:p>
            <a:r>
              <a:rPr lang="ar-IQ" dirty="0" smtClean="0"/>
              <a:t>1 </a:t>
            </a:r>
            <a:r>
              <a:rPr lang="ar-SA" dirty="0" smtClean="0"/>
              <a:t>ـ لا يحذف عامله إلا لقرينة ، ويكون حذفه إما جائز ، أو واجب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أ </a:t>
            </a:r>
            <a:r>
              <a:rPr lang="ar-SA" dirty="0" err="1" smtClean="0"/>
              <a:t>ـ</a:t>
            </a:r>
            <a:r>
              <a:rPr lang="ar-SA" dirty="0" smtClean="0"/>
              <a:t> الحذف الجائز نحو</a:t>
            </a:r>
            <a:r>
              <a:rPr lang="en-US" dirty="0" smtClean="0"/>
              <a:t> : </a:t>
            </a:r>
            <a:r>
              <a:rPr lang="ar-SA" dirty="0" smtClean="0"/>
              <a:t>من جُلد ؟ فنقول</a:t>
            </a:r>
            <a:r>
              <a:rPr lang="en-US" dirty="0" smtClean="0"/>
              <a:t> : </a:t>
            </a:r>
            <a:r>
              <a:rPr lang="ar-SA" dirty="0" smtClean="0"/>
              <a:t>اللص ، جوابا للسؤال ، فـ</a:t>
            </a:r>
            <a:r>
              <a:rPr lang="en-US" dirty="0" smtClean="0"/>
              <a:t> " </a:t>
            </a:r>
            <a:r>
              <a:rPr lang="ar-SA" dirty="0" smtClean="0"/>
              <a:t>اللص</a:t>
            </a:r>
            <a:r>
              <a:rPr lang="en-US" dirty="0" smtClean="0"/>
              <a:t> " </a:t>
            </a:r>
            <a:r>
              <a:rPr lang="ar-SA" dirty="0" smtClean="0"/>
              <a:t>نائب فاعل للفعل المحذوف المبني للمجهول وتقديره</a:t>
            </a:r>
            <a:r>
              <a:rPr lang="en-US" dirty="0" smtClean="0"/>
              <a:t> : </a:t>
            </a:r>
            <a:r>
              <a:rPr lang="ar-SA" dirty="0" smtClean="0"/>
              <a:t>جُلد</a:t>
            </a:r>
            <a:r>
              <a:rPr lang="en-US" dirty="0" smtClean="0"/>
              <a:t> .</a:t>
            </a:r>
          </a:p>
          <a:p>
            <a:r>
              <a:rPr lang="ar-SA" dirty="0" smtClean="0"/>
              <a:t>ب </a:t>
            </a:r>
            <a:r>
              <a:rPr lang="ar-SA" dirty="0" err="1" smtClean="0"/>
              <a:t>ـ</a:t>
            </a:r>
            <a:r>
              <a:rPr lang="ar-SA" dirty="0" smtClean="0"/>
              <a:t> الحذف الواجب</a:t>
            </a:r>
            <a:r>
              <a:rPr lang="en-US" dirty="0" smtClean="0"/>
              <a:t> : </a:t>
            </a:r>
            <a:r>
              <a:rPr lang="ar-SA" dirty="0" smtClean="0"/>
              <a:t>وهو أن يتأخر عنه فعل يفسره</a:t>
            </a:r>
            <a:r>
              <a:rPr lang="en-US" dirty="0" smtClean="0"/>
              <a:t> .</a:t>
            </a:r>
            <a:endParaRPr lang="en-US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  <p:sndAc>
      <p:stSnd>
        <p:snd r:embed="rId2" name="coin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836</Words>
  <PresentationFormat>عرض على الشاشة (3:4)‏</PresentationFormat>
  <Paragraphs>235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وافر</vt:lpstr>
      <vt:lpstr>اللغة العربية  اعداد: م.م. بسهي عمران محمود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اللغة العربية  اعداد: م.م. بسهي عمران محمود</dc:title>
  <dc:creator>Areedo</dc:creator>
  <cp:lastModifiedBy>Areedo</cp:lastModifiedBy>
  <cp:revision>2</cp:revision>
  <dcterms:created xsi:type="dcterms:W3CDTF">2018-03-09T17:10:27Z</dcterms:created>
  <dcterms:modified xsi:type="dcterms:W3CDTF">2018-03-09T17:20:41Z</dcterms:modified>
</cp:coreProperties>
</file>