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53" d="100"/>
          <a:sy n="53" d="100"/>
        </p:scale>
        <p:origin x="-72" y="-30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13D0C329-A2E2-4226-A29C-B7B8F49EF27F}"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5073197-00CC-4692-B62F-25FE48F13F86}" type="slidenum">
              <a:rPr lang="ar-IQ" smtClean="0"/>
              <a:t>‹#›</a:t>
            </a:fld>
            <a:endParaRPr lang="ar-IQ"/>
          </a:p>
        </p:txBody>
      </p:sp>
    </p:spTree>
    <p:extLst>
      <p:ext uri="{BB962C8B-B14F-4D97-AF65-F5344CB8AC3E}">
        <p14:creationId xmlns:p14="http://schemas.microsoft.com/office/powerpoint/2010/main" val="332671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3D0C329-A2E2-4226-A29C-B7B8F49EF27F}"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5073197-00CC-4692-B62F-25FE48F13F86}" type="slidenum">
              <a:rPr lang="ar-IQ" smtClean="0"/>
              <a:t>‹#›</a:t>
            </a:fld>
            <a:endParaRPr lang="ar-IQ"/>
          </a:p>
        </p:txBody>
      </p:sp>
    </p:spTree>
    <p:extLst>
      <p:ext uri="{BB962C8B-B14F-4D97-AF65-F5344CB8AC3E}">
        <p14:creationId xmlns:p14="http://schemas.microsoft.com/office/powerpoint/2010/main" val="164294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3D0C329-A2E2-4226-A29C-B7B8F49EF27F}"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5073197-00CC-4692-B62F-25FE48F13F86}" type="slidenum">
              <a:rPr lang="ar-IQ" smtClean="0"/>
              <a:t>‹#›</a:t>
            </a:fld>
            <a:endParaRPr lang="ar-IQ"/>
          </a:p>
        </p:txBody>
      </p:sp>
    </p:spTree>
    <p:extLst>
      <p:ext uri="{BB962C8B-B14F-4D97-AF65-F5344CB8AC3E}">
        <p14:creationId xmlns:p14="http://schemas.microsoft.com/office/powerpoint/2010/main" val="1798046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3D0C329-A2E2-4226-A29C-B7B8F49EF27F}"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5073197-00CC-4692-B62F-25FE48F13F86}" type="slidenum">
              <a:rPr lang="ar-IQ" smtClean="0"/>
              <a:t>‹#›</a:t>
            </a:fld>
            <a:endParaRPr lang="ar-IQ"/>
          </a:p>
        </p:txBody>
      </p:sp>
    </p:spTree>
    <p:extLst>
      <p:ext uri="{BB962C8B-B14F-4D97-AF65-F5344CB8AC3E}">
        <p14:creationId xmlns:p14="http://schemas.microsoft.com/office/powerpoint/2010/main" val="3368291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3D0C329-A2E2-4226-A29C-B7B8F49EF27F}"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5073197-00CC-4692-B62F-25FE48F13F86}" type="slidenum">
              <a:rPr lang="ar-IQ" smtClean="0"/>
              <a:t>‹#›</a:t>
            </a:fld>
            <a:endParaRPr lang="ar-IQ"/>
          </a:p>
        </p:txBody>
      </p:sp>
    </p:spTree>
    <p:extLst>
      <p:ext uri="{BB962C8B-B14F-4D97-AF65-F5344CB8AC3E}">
        <p14:creationId xmlns:p14="http://schemas.microsoft.com/office/powerpoint/2010/main" val="4105683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13D0C329-A2E2-4226-A29C-B7B8F49EF27F}"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5073197-00CC-4692-B62F-25FE48F13F86}" type="slidenum">
              <a:rPr lang="ar-IQ" smtClean="0"/>
              <a:t>‹#›</a:t>
            </a:fld>
            <a:endParaRPr lang="ar-IQ"/>
          </a:p>
        </p:txBody>
      </p:sp>
    </p:spTree>
    <p:extLst>
      <p:ext uri="{BB962C8B-B14F-4D97-AF65-F5344CB8AC3E}">
        <p14:creationId xmlns:p14="http://schemas.microsoft.com/office/powerpoint/2010/main" val="245311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13D0C329-A2E2-4226-A29C-B7B8F49EF27F}" type="datetimeFigureOut">
              <a:rPr lang="ar-IQ" smtClean="0"/>
              <a:t>10/04/1440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75073197-00CC-4692-B62F-25FE48F13F86}" type="slidenum">
              <a:rPr lang="ar-IQ" smtClean="0"/>
              <a:t>‹#›</a:t>
            </a:fld>
            <a:endParaRPr lang="ar-IQ"/>
          </a:p>
        </p:txBody>
      </p:sp>
    </p:spTree>
    <p:extLst>
      <p:ext uri="{BB962C8B-B14F-4D97-AF65-F5344CB8AC3E}">
        <p14:creationId xmlns:p14="http://schemas.microsoft.com/office/powerpoint/2010/main" val="1816391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13D0C329-A2E2-4226-A29C-B7B8F49EF27F}" type="datetimeFigureOut">
              <a:rPr lang="ar-IQ" smtClean="0"/>
              <a:t>10/04/1440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75073197-00CC-4692-B62F-25FE48F13F86}" type="slidenum">
              <a:rPr lang="ar-IQ" smtClean="0"/>
              <a:t>‹#›</a:t>
            </a:fld>
            <a:endParaRPr lang="ar-IQ"/>
          </a:p>
        </p:txBody>
      </p:sp>
    </p:spTree>
    <p:extLst>
      <p:ext uri="{BB962C8B-B14F-4D97-AF65-F5344CB8AC3E}">
        <p14:creationId xmlns:p14="http://schemas.microsoft.com/office/powerpoint/2010/main" val="1650085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3D0C329-A2E2-4226-A29C-B7B8F49EF27F}" type="datetimeFigureOut">
              <a:rPr lang="ar-IQ" smtClean="0"/>
              <a:t>10/04/1440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75073197-00CC-4692-B62F-25FE48F13F86}" type="slidenum">
              <a:rPr lang="ar-IQ" smtClean="0"/>
              <a:t>‹#›</a:t>
            </a:fld>
            <a:endParaRPr lang="ar-IQ"/>
          </a:p>
        </p:txBody>
      </p:sp>
    </p:spTree>
    <p:extLst>
      <p:ext uri="{BB962C8B-B14F-4D97-AF65-F5344CB8AC3E}">
        <p14:creationId xmlns:p14="http://schemas.microsoft.com/office/powerpoint/2010/main" val="1490942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3D0C329-A2E2-4226-A29C-B7B8F49EF27F}"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5073197-00CC-4692-B62F-25FE48F13F86}" type="slidenum">
              <a:rPr lang="ar-IQ" smtClean="0"/>
              <a:t>‹#›</a:t>
            </a:fld>
            <a:endParaRPr lang="ar-IQ"/>
          </a:p>
        </p:txBody>
      </p:sp>
    </p:spTree>
    <p:extLst>
      <p:ext uri="{BB962C8B-B14F-4D97-AF65-F5344CB8AC3E}">
        <p14:creationId xmlns:p14="http://schemas.microsoft.com/office/powerpoint/2010/main" val="687393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3D0C329-A2E2-4226-A29C-B7B8F49EF27F}"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5073197-00CC-4692-B62F-25FE48F13F86}" type="slidenum">
              <a:rPr lang="ar-IQ" smtClean="0"/>
              <a:t>‹#›</a:t>
            </a:fld>
            <a:endParaRPr lang="ar-IQ"/>
          </a:p>
        </p:txBody>
      </p:sp>
    </p:spTree>
    <p:extLst>
      <p:ext uri="{BB962C8B-B14F-4D97-AF65-F5344CB8AC3E}">
        <p14:creationId xmlns:p14="http://schemas.microsoft.com/office/powerpoint/2010/main" val="2790897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3D0C329-A2E2-4226-A29C-B7B8F49EF27F}" type="datetimeFigureOut">
              <a:rPr lang="ar-IQ" smtClean="0"/>
              <a:t>10/04/1440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5073197-00CC-4692-B62F-25FE48F13F86}" type="slidenum">
              <a:rPr lang="ar-IQ" smtClean="0"/>
              <a:t>‹#›</a:t>
            </a:fld>
            <a:endParaRPr lang="ar-IQ"/>
          </a:p>
        </p:txBody>
      </p:sp>
    </p:spTree>
    <p:extLst>
      <p:ext uri="{BB962C8B-B14F-4D97-AF65-F5344CB8AC3E}">
        <p14:creationId xmlns:p14="http://schemas.microsoft.com/office/powerpoint/2010/main" val="5388969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16633"/>
            <a:ext cx="7772400" cy="576063"/>
          </a:xfrm>
        </p:spPr>
        <p:txBody>
          <a:bodyPr>
            <a:normAutofit/>
          </a:bodyPr>
          <a:lstStyle/>
          <a:p>
            <a:r>
              <a:rPr lang="ar-SA" sz="2800" b="1" dirty="0">
                <a:ea typeface="Times New Roman"/>
              </a:rPr>
              <a:t>تصنيف الأنهار تبعا </a:t>
            </a:r>
            <a:r>
              <a:rPr lang="ar-SA" sz="2800" b="1" dirty="0" smtClean="0">
                <a:ea typeface="Times New Roman"/>
              </a:rPr>
              <a:t>لنظمها</a:t>
            </a:r>
            <a:endParaRPr lang="ar-IQ" sz="2800" dirty="0"/>
          </a:p>
        </p:txBody>
      </p:sp>
      <p:sp>
        <p:nvSpPr>
          <p:cNvPr id="3" name="عنوان فرعي 2"/>
          <p:cNvSpPr>
            <a:spLocks noGrp="1"/>
          </p:cNvSpPr>
          <p:nvPr>
            <p:ph type="subTitle" idx="1"/>
          </p:nvPr>
        </p:nvSpPr>
        <p:spPr>
          <a:xfrm>
            <a:off x="0" y="764704"/>
            <a:ext cx="9144000" cy="6093296"/>
          </a:xfrm>
        </p:spPr>
        <p:txBody>
          <a:bodyPr>
            <a:normAutofit fontScale="47500" lnSpcReduction="20000"/>
          </a:bodyPr>
          <a:lstStyle/>
          <a:p>
            <a:pPr marL="16510" algn="just"/>
            <a:r>
              <a:rPr lang="ar-SA" b="0" dirty="0" smtClean="0">
                <a:effectLst/>
                <a:latin typeface="Times New Roman"/>
                <a:ea typeface="Times New Roman"/>
              </a:rPr>
              <a:t> نعني بنظام النهر أو رجيم النهر </a:t>
            </a:r>
            <a:r>
              <a:rPr lang="en-US" b="0" dirty="0" smtClean="0">
                <a:effectLst/>
                <a:latin typeface="Times New Roman"/>
                <a:ea typeface="Times New Roman"/>
              </a:rPr>
              <a:t>Regime</a:t>
            </a:r>
            <a:r>
              <a:rPr lang="ar-SA" b="0" dirty="0" smtClean="0">
                <a:effectLst/>
                <a:latin typeface="Times New Roman"/>
                <a:ea typeface="Times New Roman"/>
              </a:rPr>
              <a:t> الطريقة أو الأسلوب الذي تتصرف بموجبه مياه النهر, أي الفترات التي تكون فيها كمية التصريف عالية في النهر ( الفيضان) والفترات التي تنخفض فيها كمية ذلك التصريف ( </a:t>
            </a:r>
            <a:r>
              <a:rPr lang="ar-SA" b="0" dirty="0" err="1" smtClean="0">
                <a:effectLst/>
                <a:latin typeface="Times New Roman"/>
                <a:ea typeface="Times New Roman"/>
              </a:rPr>
              <a:t>الصيهود</a:t>
            </a:r>
            <a:r>
              <a:rPr lang="ar-SA" b="0" dirty="0" smtClean="0">
                <a:effectLst/>
                <a:latin typeface="Times New Roman"/>
                <a:ea typeface="Times New Roman"/>
              </a:rPr>
              <a:t>).</a:t>
            </a:r>
            <a:endParaRPr lang="en-US" sz="2400" b="1" dirty="0" smtClean="0">
              <a:effectLst/>
              <a:latin typeface="Times New Roman"/>
              <a:ea typeface="Times New Roman"/>
            </a:endParaRPr>
          </a:p>
          <a:p>
            <a:pPr algn="just"/>
            <a:r>
              <a:rPr lang="ar-SA" dirty="0" smtClean="0">
                <a:effectLst/>
                <a:latin typeface="Times New Roman"/>
                <a:ea typeface="Times New Roman"/>
              </a:rPr>
              <a:t> </a:t>
            </a:r>
            <a:endParaRPr lang="en-US" sz="2400" dirty="0" smtClean="0">
              <a:effectLst/>
              <a:latin typeface="Times New Roman"/>
              <a:ea typeface="Times New Roman"/>
            </a:endParaRPr>
          </a:p>
          <a:p>
            <a:pPr algn="just"/>
            <a:r>
              <a:rPr lang="ar-SA" dirty="0" smtClean="0">
                <a:effectLst/>
                <a:latin typeface="Times New Roman"/>
                <a:ea typeface="Times New Roman"/>
              </a:rPr>
              <a:t>تصنف الأنهار تبعا لذلك إلى:</a:t>
            </a:r>
            <a:endParaRPr lang="en-US" sz="2400" dirty="0" smtClean="0">
              <a:effectLst/>
              <a:latin typeface="Times New Roman"/>
              <a:ea typeface="Times New Roman"/>
            </a:endParaRPr>
          </a:p>
          <a:p>
            <a:pPr marL="16510" algn="just"/>
            <a:r>
              <a:rPr lang="ar-SA" dirty="0" smtClean="0">
                <a:effectLst/>
                <a:latin typeface="Times New Roman"/>
                <a:ea typeface="Times New Roman"/>
              </a:rPr>
              <a:t>1- الأنهار ذوات النظام البسيط:</a:t>
            </a:r>
            <a:endParaRPr lang="en-US" sz="2400" dirty="0" smtClean="0">
              <a:effectLst/>
              <a:latin typeface="Times New Roman"/>
              <a:ea typeface="Times New Roman"/>
            </a:endParaRPr>
          </a:p>
          <a:p>
            <a:pPr marL="16510" algn="just"/>
            <a:r>
              <a:rPr lang="ar-SA" b="0" dirty="0" smtClean="0">
                <a:effectLst/>
                <a:latin typeface="Times New Roman"/>
              </a:rPr>
              <a:t>         ترتفع مناسيب المياه في النهر وتزداد كمية التصريف في هذا النوع من النظام مرة واحدة في السنة ترتبط مع فترة التساقط الكبيرة أو مع فترة زيادة التجهيز المائي من منطقة التغذية. وتنخفض كمية التصريف وتهبط المناسيب للنهر في فترة معينة أخرى من السنة تتفق مع انقطاع التساقط أو تناقصه وقلة كمية التجهيز المائي من منطقة التغذية كما في نهري دجلة والفرات.</a:t>
            </a:r>
            <a:endParaRPr lang="en-US" b="1" dirty="0" smtClean="0">
              <a:effectLst/>
              <a:latin typeface="Times New Roman"/>
            </a:endParaRPr>
          </a:p>
          <a:p>
            <a:pPr marL="16510" algn="just"/>
            <a:r>
              <a:rPr lang="ar-SA" dirty="0" smtClean="0">
                <a:effectLst/>
                <a:latin typeface="Times New Roman"/>
                <a:ea typeface="Times New Roman"/>
              </a:rPr>
              <a:t> </a:t>
            </a:r>
            <a:endParaRPr lang="en-US" sz="2400" dirty="0" smtClean="0">
              <a:effectLst/>
              <a:latin typeface="Times New Roman"/>
              <a:ea typeface="Times New Roman"/>
            </a:endParaRPr>
          </a:p>
          <a:p>
            <a:pPr marL="16510" algn="just"/>
            <a:r>
              <a:rPr lang="ar-SA" dirty="0" smtClean="0">
                <a:effectLst/>
                <a:latin typeface="Times New Roman"/>
                <a:ea typeface="Times New Roman"/>
              </a:rPr>
              <a:t>2- الأنهار ذوات النظام المزدوج:</a:t>
            </a:r>
            <a:endParaRPr lang="en-US" sz="2400" dirty="0" smtClean="0">
              <a:effectLst/>
              <a:latin typeface="Times New Roman"/>
              <a:ea typeface="Times New Roman"/>
            </a:endParaRPr>
          </a:p>
          <a:p>
            <a:pPr marL="16510" algn="just"/>
            <a:r>
              <a:rPr lang="ar-SA" dirty="0" smtClean="0">
                <a:effectLst/>
                <a:latin typeface="Times New Roman"/>
                <a:ea typeface="Times New Roman"/>
              </a:rPr>
              <a:t>           يظهر على انهار هذا النظام فترتان يرتفع فيهما منسوب المياه في النهر </a:t>
            </a:r>
            <a:r>
              <a:rPr lang="ar-BH" dirty="0" smtClean="0">
                <a:effectLst/>
                <a:latin typeface="Times New Roman"/>
                <a:ea typeface="Times New Roman"/>
              </a:rPr>
              <a:t>ت</a:t>
            </a:r>
            <a:r>
              <a:rPr lang="ar-SA" dirty="0" smtClean="0">
                <a:effectLst/>
                <a:latin typeface="Times New Roman"/>
                <a:ea typeface="Times New Roman"/>
              </a:rPr>
              <a:t>حصران بينهما فترتين للمناسيب الواطئة والتصريف ال</a:t>
            </a:r>
            <a:r>
              <a:rPr lang="ar-BH" dirty="0" smtClean="0">
                <a:effectLst/>
                <a:latin typeface="Times New Roman"/>
                <a:ea typeface="Times New Roman"/>
              </a:rPr>
              <a:t>م</a:t>
            </a:r>
            <a:r>
              <a:rPr lang="ar-SA" dirty="0" err="1" smtClean="0">
                <a:effectLst/>
                <a:latin typeface="Times New Roman"/>
                <a:ea typeface="Times New Roman"/>
              </a:rPr>
              <a:t>ائي</a:t>
            </a:r>
            <a:r>
              <a:rPr lang="ar-SA" dirty="0" smtClean="0">
                <a:effectLst/>
                <a:latin typeface="Times New Roman"/>
                <a:ea typeface="Times New Roman"/>
              </a:rPr>
              <a:t> القليل. وتعتبر الأنهار الاستوائية مثالا جيدا على هذه الحالة حيث توجد في المناخ الاستوائي قمتان للمطر تتفقان مع فترتي تعامد الشمس على الأقاليم الاستوائية الأمر الذي يؤدي معه إلى رفع مناسيب المياه في الأنهار. وتنخفض تلك المناسيب </a:t>
            </a:r>
            <a:r>
              <a:rPr lang="ar-SA" dirty="0" err="1" smtClean="0">
                <a:effectLst/>
                <a:latin typeface="Times New Roman"/>
                <a:ea typeface="Times New Roman"/>
              </a:rPr>
              <a:t>المناسيب</a:t>
            </a:r>
            <a:r>
              <a:rPr lang="ar-SA" dirty="0" smtClean="0">
                <a:effectLst/>
                <a:latin typeface="Times New Roman"/>
                <a:ea typeface="Times New Roman"/>
              </a:rPr>
              <a:t> في فترتي قلة المطر النسبية المحصورة بين هاتين القمتين, كما في نهري الام</a:t>
            </a:r>
            <a:r>
              <a:rPr lang="ar-BH" dirty="0" smtClean="0">
                <a:effectLst/>
                <a:latin typeface="Times New Roman"/>
                <a:ea typeface="Times New Roman"/>
              </a:rPr>
              <a:t>ا</a:t>
            </a:r>
            <a:r>
              <a:rPr lang="ar-SA" dirty="0" smtClean="0">
                <a:effectLst/>
                <a:latin typeface="Times New Roman"/>
                <a:ea typeface="Times New Roman"/>
              </a:rPr>
              <a:t>زون والكونغو. ويمكن لهذه الحالة أن تحصل أيضا للأنهار التي تتزود بالماء من الأمطار الغزيرة في الخريف والشتاء ثم تقل الأمطار بنهاية الشتاء ويقل معها التصريف النهري. وتحدث زيادة ثانية للتصريف عندما ترتفع درجات الحرارة في بداية الفصل الحار وتؤدي إلى إذابة الثلوج المتجمعة في منطقة التغذية وتعتبر انهار جنوب أوربا التي تنبع من جبال الألب خير الأمثلة على ذلك.</a:t>
            </a:r>
            <a:endParaRPr lang="en-US" sz="2400" dirty="0" smtClean="0">
              <a:effectLst/>
              <a:latin typeface="Times New Roman"/>
              <a:ea typeface="Times New Roman"/>
            </a:endParaRPr>
          </a:p>
          <a:p>
            <a:pPr marL="16510" algn="just"/>
            <a:r>
              <a:rPr lang="ar-SA" dirty="0" smtClean="0">
                <a:effectLst/>
                <a:latin typeface="Times New Roman"/>
                <a:ea typeface="Times New Roman"/>
              </a:rPr>
              <a:t> </a:t>
            </a:r>
            <a:endParaRPr lang="en-US" sz="2400" dirty="0" smtClean="0">
              <a:effectLst/>
              <a:latin typeface="Times New Roman"/>
              <a:ea typeface="Times New Roman"/>
            </a:endParaRPr>
          </a:p>
          <a:p>
            <a:pPr marL="16510" algn="just"/>
            <a:r>
              <a:rPr lang="ar-SA" dirty="0" smtClean="0">
                <a:effectLst/>
                <a:latin typeface="Times New Roman"/>
                <a:ea typeface="Times New Roman"/>
              </a:rPr>
              <a:t>3- النظام المركب: </a:t>
            </a:r>
            <a:endParaRPr lang="en-US" sz="2400" dirty="0" smtClean="0">
              <a:effectLst/>
              <a:latin typeface="Times New Roman"/>
              <a:ea typeface="Times New Roman"/>
            </a:endParaRPr>
          </a:p>
          <a:p>
            <a:pPr algn="just"/>
            <a:r>
              <a:rPr lang="ar-SA" dirty="0" smtClean="0">
                <a:effectLst/>
                <a:latin typeface="Times New Roman"/>
                <a:ea typeface="Times New Roman"/>
              </a:rPr>
              <a:t>      عندما تكون مساحة حوض النهر كبيرة جدا بحيث يمكن أن تضم أنواعا متباينة من الأقاليم المناخية أو تشمل تضاريس متنوعة فان من غير </a:t>
            </a:r>
            <a:r>
              <a:rPr lang="ar-BH" dirty="0" smtClean="0">
                <a:effectLst/>
                <a:latin typeface="Times New Roman"/>
                <a:ea typeface="Times New Roman"/>
              </a:rPr>
              <a:t>ال</a:t>
            </a:r>
            <a:r>
              <a:rPr lang="ar-SA" dirty="0" smtClean="0">
                <a:effectLst/>
                <a:latin typeface="Times New Roman"/>
                <a:ea typeface="Times New Roman"/>
              </a:rPr>
              <a:t>معقول أن يكون نظام الجريان في كل أجزاء النهر الذي يصرف مياه ذلك الحوض </a:t>
            </a:r>
            <a:r>
              <a:rPr lang="ar-SA" dirty="0" err="1" smtClean="0">
                <a:effectLst/>
                <a:latin typeface="Times New Roman"/>
                <a:ea typeface="Times New Roman"/>
              </a:rPr>
              <a:t>متشابهه</a:t>
            </a:r>
            <a:r>
              <a:rPr lang="ar-SA" dirty="0" smtClean="0">
                <a:effectLst/>
                <a:latin typeface="Times New Roman"/>
                <a:ea typeface="Times New Roman"/>
              </a:rPr>
              <a:t> وتتبع نظاما واحدا ولذلك يصبح نظام الجريان مركبا فيها. وتعتبر انهار المسيسبي والدانوب أمثلة جيدة على ذلك. وتتصف هذه الأنهار بكثرة روافدها وتباعد المسافات بين تلك الروافد. </a:t>
            </a:r>
            <a:endParaRPr lang="en-US" sz="2400" dirty="0" smtClean="0">
              <a:effectLst/>
              <a:latin typeface="Times New Roman"/>
              <a:ea typeface="Times New Roman"/>
            </a:endParaRPr>
          </a:p>
          <a:p>
            <a:pPr marL="16510" algn="just"/>
            <a:r>
              <a:rPr lang="ar-SA" dirty="0" smtClean="0">
                <a:effectLst/>
                <a:latin typeface="Times New Roman"/>
                <a:ea typeface="Times New Roman"/>
              </a:rPr>
              <a:t> </a:t>
            </a:r>
            <a:endParaRPr lang="ar-IQ" dirty="0"/>
          </a:p>
        </p:txBody>
      </p:sp>
    </p:spTree>
    <p:extLst>
      <p:ext uri="{BB962C8B-B14F-4D97-AF65-F5344CB8AC3E}">
        <p14:creationId xmlns:p14="http://schemas.microsoft.com/office/powerpoint/2010/main" val="4142060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188640"/>
            <a:ext cx="8964488" cy="5632311"/>
          </a:xfrm>
          <a:prstGeom prst="rect">
            <a:avLst/>
          </a:prstGeom>
        </p:spPr>
        <p:txBody>
          <a:bodyPr wrap="square">
            <a:spAutoFit/>
          </a:bodyPr>
          <a:lstStyle/>
          <a:p>
            <a:pPr marL="16510" algn="just"/>
            <a:r>
              <a:rPr lang="ar-SA" dirty="0" smtClean="0">
                <a:effectLst/>
                <a:latin typeface="Times New Roman"/>
                <a:ea typeface="Times New Roman"/>
              </a:rPr>
              <a:t>ثالثا - تصنيف الأنهار تبعا لمراتبها: </a:t>
            </a:r>
            <a:r>
              <a:rPr lang="en-US" dirty="0" smtClean="0">
                <a:effectLst/>
                <a:latin typeface="Times New Roman"/>
                <a:ea typeface="Times New Roman"/>
              </a:rPr>
              <a:t> River Orders</a:t>
            </a:r>
            <a:r>
              <a:rPr lang="ar-SA" dirty="0" smtClean="0">
                <a:effectLst/>
                <a:latin typeface="Times New Roman"/>
                <a:ea typeface="Times New Roman"/>
              </a:rPr>
              <a:t> </a:t>
            </a:r>
            <a:endParaRPr lang="en-US" sz="1400" dirty="0" smtClean="0">
              <a:effectLst/>
              <a:latin typeface="Times New Roman"/>
              <a:ea typeface="Times New Roman"/>
            </a:endParaRPr>
          </a:p>
          <a:p>
            <a:pPr marL="16510" algn="just"/>
            <a:r>
              <a:rPr lang="ar-SA" dirty="0" smtClean="0">
                <a:effectLst/>
                <a:latin typeface="Times New Roman"/>
                <a:ea typeface="Times New Roman"/>
              </a:rPr>
              <a:t>      جرت محاولات عديدة لتصنيف الأنهار تبعا لمراتبها كان من بينها محاولة هورتن </a:t>
            </a:r>
            <a:r>
              <a:rPr lang="en-US" dirty="0" smtClean="0">
                <a:effectLst/>
                <a:latin typeface="Times New Roman"/>
                <a:ea typeface="Times New Roman"/>
              </a:rPr>
              <a:t>Horton </a:t>
            </a:r>
            <a:r>
              <a:rPr lang="ar-SA" dirty="0" smtClean="0">
                <a:effectLst/>
                <a:latin typeface="Times New Roman"/>
                <a:ea typeface="Times New Roman"/>
              </a:rPr>
              <a:t>في سنة 1945, ومحاولة </a:t>
            </a:r>
            <a:r>
              <a:rPr lang="ar-SA" dirty="0" err="1" smtClean="0">
                <a:effectLst/>
                <a:latin typeface="Times New Roman"/>
                <a:ea typeface="Times New Roman"/>
              </a:rPr>
              <a:t>ستريلر</a:t>
            </a:r>
            <a:r>
              <a:rPr lang="ar-SA" dirty="0" smtClean="0">
                <a:effectLst/>
                <a:latin typeface="Times New Roman"/>
                <a:ea typeface="Times New Roman"/>
              </a:rPr>
              <a:t> عام 1952 وشريف </a:t>
            </a:r>
            <a:r>
              <a:rPr lang="en-US" dirty="0" smtClean="0">
                <a:effectLst/>
                <a:latin typeface="Times New Roman"/>
                <a:ea typeface="Times New Roman"/>
              </a:rPr>
              <a:t>Shreve </a:t>
            </a:r>
            <a:r>
              <a:rPr lang="ar-SA" dirty="0" smtClean="0">
                <a:effectLst/>
                <a:latin typeface="Times New Roman"/>
                <a:ea typeface="Times New Roman"/>
              </a:rPr>
              <a:t>سنة 1957 </a:t>
            </a:r>
            <a:r>
              <a:rPr lang="ar-SA" dirty="0" err="1" smtClean="0">
                <a:effectLst/>
                <a:latin typeface="Times New Roman"/>
                <a:ea typeface="Times New Roman"/>
              </a:rPr>
              <a:t>وشايدكر</a:t>
            </a:r>
            <a:r>
              <a:rPr lang="ar-SA" dirty="0" smtClean="0">
                <a:effectLst/>
                <a:latin typeface="Times New Roman"/>
                <a:ea typeface="Times New Roman"/>
              </a:rPr>
              <a:t> </a:t>
            </a:r>
            <a:r>
              <a:rPr lang="en-US" dirty="0" err="1" smtClean="0">
                <a:effectLst/>
                <a:latin typeface="Times New Roman"/>
                <a:ea typeface="Times New Roman"/>
              </a:rPr>
              <a:t>Scheidegger</a:t>
            </a:r>
            <a:r>
              <a:rPr lang="en-US" dirty="0" smtClean="0">
                <a:effectLst/>
                <a:latin typeface="Times New Roman"/>
                <a:ea typeface="Times New Roman"/>
              </a:rPr>
              <a:t> </a:t>
            </a:r>
            <a:r>
              <a:rPr lang="ar-SA" dirty="0" smtClean="0">
                <a:effectLst/>
                <a:latin typeface="Times New Roman"/>
                <a:ea typeface="Times New Roman"/>
              </a:rPr>
              <a:t>سنة 1965. تهدف كل تلك المحاولات إلى تصنيف الوديان النهرية تبعا لبدء تسلسلها في تكوين المجرى النهري. ولا تهدف عملية ترتيب المجاري النهرية إلى هذا فقط بل يمكن لها أن تعطي دليلا تقريبيا عن كمية الجريان الذي يمكن أن يكون في شبكة نهرية معينة</a:t>
            </a:r>
            <a:r>
              <a:rPr lang="ar-SA" baseline="30000" dirty="0" smtClean="0">
                <a:effectLst/>
                <a:latin typeface="Times New Roman"/>
                <a:ea typeface="Times New Roman"/>
              </a:rPr>
              <a:t> </a:t>
            </a:r>
            <a:r>
              <a:rPr lang="ar-SA" dirty="0" smtClean="0">
                <a:effectLst/>
                <a:latin typeface="Times New Roman"/>
                <a:ea typeface="Times New Roman"/>
              </a:rPr>
              <a:t>حيث كلما زادت مرتبة النهر فان من المتوقع أن تكون كمية الميا</a:t>
            </a:r>
            <a:r>
              <a:rPr lang="ar-BH" dirty="0" smtClean="0">
                <a:effectLst/>
                <a:latin typeface="Times New Roman"/>
                <a:ea typeface="Times New Roman"/>
              </a:rPr>
              <a:t>ه</a:t>
            </a:r>
            <a:r>
              <a:rPr lang="ar-SA" dirty="0" smtClean="0">
                <a:effectLst/>
                <a:latin typeface="Times New Roman"/>
                <a:ea typeface="Times New Roman"/>
              </a:rPr>
              <a:t> في</a:t>
            </a:r>
            <a:r>
              <a:rPr lang="ar-BH" dirty="0" smtClean="0">
                <a:effectLst/>
                <a:latin typeface="Times New Roman"/>
                <a:ea typeface="Times New Roman"/>
              </a:rPr>
              <a:t>ه</a:t>
            </a:r>
            <a:r>
              <a:rPr lang="ar-SA" dirty="0" smtClean="0">
                <a:effectLst/>
                <a:latin typeface="Times New Roman"/>
                <a:ea typeface="Times New Roman"/>
              </a:rPr>
              <a:t> كبيرة بسبب الروافد التي تغذي. </a:t>
            </a:r>
            <a:r>
              <a:rPr lang="ar-BH" dirty="0" smtClean="0">
                <a:effectLst/>
                <a:latin typeface="Times New Roman"/>
                <a:ea typeface="Times New Roman"/>
              </a:rPr>
              <a:t>و</a:t>
            </a:r>
            <a:r>
              <a:rPr lang="ar-SA" dirty="0" smtClean="0">
                <a:effectLst/>
                <a:latin typeface="Times New Roman"/>
                <a:ea typeface="Times New Roman"/>
              </a:rPr>
              <a:t>يعتبر الدليل الذي وضعة </a:t>
            </a:r>
            <a:r>
              <a:rPr lang="ar-SA" dirty="0" err="1" smtClean="0">
                <a:effectLst/>
                <a:latin typeface="Times New Roman"/>
                <a:ea typeface="Times New Roman"/>
              </a:rPr>
              <a:t>هورتون</a:t>
            </a:r>
            <a:r>
              <a:rPr lang="ar-SA" dirty="0" smtClean="0">
                <a:effectLst/>
                <a:latin typeface="Times New Roman"/>
                <a:ea typeface="Times New Roman"/>
              </a:rPr>
              <a:t> اكثر تلك المحاولات بساطة حيث قام بتصنيف الانهار الى مراتب</a:t>
            </a:r>
            <a:r>
              <a:rPr lang="ar-BH" dirty="0" smtClean="0">
                <a:effectLst/>
                <a:latin typeface="Times New Roman"/>
                <a:ea typeface="Times New Roman"/>
              </a:rPr>
              <a:t>. وقبل ان نصنف الانهار حسب رتبتها لا بد من التعرف على الخصائص </a:t>
            </a:r>
            <a:r>
              <a:rPr lang="ar-BH" dirty="0" err="1" smtClean="0">
                <a:effectLst/>
                <a:latin typeface="Times New Roman"/>
                <a:ea typeface="Times New Roman"/>
              </a:rPr>
              <a:t>المورفومترية</a:t>
            </a:r>
            <a:r>
              <a:rPr lang="ar-BH" dirty="0" smtClean="0">
                <a:effectLst/>
                <a:latin typeface="Times New Roman"/>
                <a:ea typeface="Times New Roman"/>
              </a:rPr>
              <a:t> </a:t>
            </a:r>
            <a:r>
              <a:rPr lang="ar-BH" dirty="0" err="1" smtClean="0">
                <a:effectLst/>
                <a:latin typeface="Times New Roman"/>
                <a:ea typeface="Times New Roman"/>
              </a:rPr>
              <a:t>للاحواض</a:t>
            </a:r>
            <a:r>
              <a:rPr lang="ar-BH" dirty="0" smtClean="0">
                <a:effectLst/>
                <a:latin typeface="Times New Roman"/>
                <a:ea typeface="Times New Roman"/>
              </a:rPr>
              <a:t> المائية لان الرتبة واحدة من هذه الخصائص.</a:t>
            </a:r>
            <a:endParaRPr lang="en-US" sz="1400" dirty="0" smtClean="0">
              <a:effectLst/>
              <a:latin typeface="Times New Roman"/>
              <a:ea typeface="Times New Roman"/>
            </a:endParaRPr>
          </a:p>
          <a:p>
            <a:pPr marL="16510" algn="just"/>
            <a:r>
              <a:rPr lang="ar-BH" dirty="0" smtClean="0">
                <a:effectLst/>
                <a:latin typeface="Times New Roman"/>
                <a:ea typeface="Times New Roman"/>
              </a:rPr>
              <a:t> </a:t>
            </a:r>
            <a:endParaRPr lang="en-US" sz="1400" dirty="0" smtClean="0">
              <a:effectLst/>
              <a:latin typeface="Times New Roman"/>
              <a:ea typeface="Times New Roman"/>
            </a:endParaRPr>
          </a:p>
          <a:p>
            <a:pPr marL="16510" algn="just"/>
            <a:r>
              <a:rPr lang="ar-BH" dirty="0" smtClean="0">
                <a:effectLst/>
                <a:latin typeface="Times New Roman"/>
                <a:ea typeface="Times New Roman"/>
              </a:rPr>
              <a:t> </a:t>
            </a:r>
            <a:r>
              <a:rPr lang="ar-BH" b="1" dirty="0" smtClean="0">
                <a:effectLst/>
                <a:latin typeface="Times New Roman"/>
                <a:ea typeface="Times New Roman"/>
              </a:rPr>
              <a:t>الخصائص </a:t>
            </a:r>
            <a:r>
              <a:rPr lang="ar-BH" b="1" dirty="0" err="1" smtClean="0">
                <a:effectLst/>
                <a:latin typeface="Times New Roman"/>
                <a:ea typeface="Times New Roman"/>
              </a:rPr>
              <a:t>المورفومترية</a:t>
            </a:r>
            <a:r>
              <a:rPr lang="ar-BH" b="1" dirty="0" smtClean="0">
                <a:effectLst/>
                <a:latin typeface="Times New Roman"/>
                <a:ea typeface="Times New Roman"/>
              </a:rPr>
              <a:t> </a:t>
            </a:r>
            <a:r>
              <a:rPr lang="ar-BH" b="1" dirty="0" err="1" smtClean="0">
                <a:effectLst/>
                <a:latin typeface="Times New Roman"/>
                <a:ea typeface="Times New Roman"/>
              </a:rPr>
              <a:t>للاحواض</a:t>
            </a:r>
            <a:r>
              <a:rPr lang="ar-BH" b="1" dirty="0" smtClean="0">
                <a:effectLst/>
                <a:latin typeface="Times New Roman"/>
                <a:ea typeface="Times New Roman"/>
              </a:rPr>
              <a:t> المائية:</a:t>
            </a:r>
            <a:endParaRPr lang="en-US" sz="1400" dirty="0" smtClean="0">
              <a:effectLst/>
              <a:latin typeface="Times New Roman"/>
              <a:ea typeface="Times New Roman"/>
            </a:endParaRPr>
          </a:p>
          <a:p>
            <a:pPr marL="16510" algn="just"/>
            <a:r>
              <a:rPr lang="ar-SA" dirty="0" smtClean="0">
                <a:effectLst/>
                <a:latin typeface="Times New Roman"/>
                <a:ea typeface="Times New Roman"/>
              </a:rPr>
              <a:t>     تمثل دراسة الاحواض المائية جانبا كبيرا من اهتمام </a:t>
            </a:r>
            <a:r>
              <a:rPr lang="ar-SA" dirty="0" err="1" smtClean="0">
                <a:effectLst/>
                <a:latin typeface="Times New Roman"/>
                <a:ea typeface="Times New Roman"/>
              </a:rPr>
              <a:t>الجومورفولوجيين</a:t>
            </a:r>
            <a:r>
              <a:rPr lang="ar-SA" dirty="0" smtClean="0">
                <a:effectLst/>
                <a:latin typeface="Times New Roman"/>
                <a:ea typeface="Times New Roman"/>
              </a:rPr>
              <a:t>, لما لهذه الأحواض من دلالات بيئية عديدة. فالخصائص </a:t>
            </a:r>
            <a:r>
              <a:rPr lang="ar-BH" dirty="0" smtClean="0">
                <a:effectLst/>
                <a:latin typeface="Times New Roman"/>
                <a:ea typeface="Times New Roman"/>
              </a:rPr>
              <a:t>ا</a:t>
            </a:r>
            <a:r>
              <a:rPr lang="ar-SA" dirty="0" err="1" smtClean="0">
                <a:effectLst/>
                <a:latin typeface="Times New Roman"/>
                <a:ea typeface="Times New Roman"/>
              </a:rPr>
              <a:t>لمورفومترية</a:t>
            </a:r>
            <a:r>
              <a:rPr lang="ar-SA" dirty="0" smtClean="0">
                <a:effectLst/>
                <a:latin typeface="Times New Roman"/>
                <a:ea typeface="Times New Roman"/>
              </a:rPr>
              <a:t> </a:t>
            </a:r>
            <a:r>
              <a:rPr lang="ar-SA" dirty="0" err="1" smtClean="0">
                <a:effectLst/>
                <a:latin typeface="Times New Roman"/>
                <a:ea typeface="Times New Roman"/>
              </a:rPr>
              <a:t>للاحواض</a:t>
            </a:r>
            <a:r>
              <a:rPr lang="ar-SA" dirty="0" smtClean="0">
                <a:effectLst/>
                <a:latin typeface="Times New Roman"/>
                <a:ea typeface="Times New Roman"/>
              </a:rPr>
              <a:t> المائية عامة ترتبط ارتباطا مباشرا بالعوامل الطبيعية, خاصة البنية الجيولوجية     (</a:t>
            </a:r>
            <a:r>
              <a:rPr lang="en-US" dirty="0" smtClean="0">
                <a:effectLst/>
                <a:latin typeface="Times New Roman"/>
                <a:ea typeface="Times New Roman"/>
              </a:rPr>
              <a:t>Structure </a:t>
            </a:r>
            <a:r>
              <a:rPr lang="ar-SA" dirty="0" smtClean="0">
                <a:effectLst/>
                <a:latin typeface="Times New Roman"/>
                <a:ea typeface="Times New Roman"/>
              </a:rPr>
              <a:t>) والمناخ والغطاء النباتي وأية تغيرات تطر</a:t>
            </a:r>
            <a:r>
              <a:rPr lang="ar-BH" dirty="0" smtClean="0">
                <a:effectLst/>
                <a:latin typeface="Times New Roman"/>
                <a:ea typeface="Times New Roman"/>
              </a:rPr>
              <a:t>أ </a:t>
            </a:r>
            <a:r>
              <a:rPr lang="ar-SA" dirty="0" smtClean="0">
                <a:effectLst/>
                <a:latin typeface="Times New Roman"/>
                <a:ea typeface="Times New Roman"/>
              </a:rPr>
              <a:t>عليها كما تلقي دراسة تلك الخصائص الضوء على </a:t>
            </a:r>
            <a:r>
              <a:rPr lang="ar-SA" dirty="0" err="1" smtClean="0">
                <a:effectLst/>
                <a:latin typeface="Times New Roman"/>
                <a:ea typeface="Times New Roman"/>
              </a:rPr>
              <a:t>هايدرولوجية</a:t>
            </a:r>
            <a:r>
              <a:rPr lang="ar-SA" dirty="0" smtClean="0">
                <a:effectLst/>
                <a:latin typeface="Times New Roman"/>
                <a:ea typeface="Times New Roman"/>
              </a:rPr>
              <a:t> المجاري المائية وإنتاجها الرسوبي</a:t>
            </a:r>
            <a:r>
              <a:rPr lang="ar-BH" dirty="0" smtClean="0">
                <a:effectLst/>
                <a:latin typeface="Times New Roman"/>
                <a:ea typeface="Times New Roman"/>
              </a:rPr>
              <a:t>        </a:t>
            </a:r>
            <a:r>
              <a:rPr lang="ar-SA" dirty="0" smtClean="0">
                <a:effectLst/>
                <a:latin typeface="Times New Roman"/>
                <a:ea typeface="Times New Roman"/>
              </a:rPr>
              <a:t>( </a:t>
            </a:r>
            <a:r>
              <a:rPr lang="en-US" dirty="0" smtClean="0">
                <a:effectLst/>
                <a:latin typeface="Times New Roman"/>
                <a:ea typeface="Times New Roman"/>
              </a:rPr>
              <a:t>Sediment Yield </a:t>
            </a:r>
            <a:r>
              <a:rPr lang="ar-SA" dirty="0" smtClean="0">
                <a:effectLst/>
                <a:latin typeface="Times New Roman"/>
                <a:ea typeface="Times New Roman"/>
              </a:rPr>
              <a:t>). ودورها في تطوير الأشكال </a:t>
            </a:r>
            <a:r>
              <a:rPr lang="ar-SA" dirty="0" err="1" smtClean="0">
                <a:effectLst/>
                <a:latin typeface="Times New Roman"/>
                <a:ea typeface="Times New Roman"/>
              </a:rPr>
              <a:t>الارسابية</a:t>
            </a:r>
            <a:r>
              <a:rPr lang="ar-SA" dirty="0" smtClean="0">
                <a:effectLst/>
                <a:latin typeface="Times New Roman"/>
                <a:ea typeface="Times New Roman"/>
              </a:rPr>
              <a:t> </a:t>
            </a:r>
            <a:r>
              <a:rPr lang="ar-SA" dirty="0" err="1" smtClean="0">
                <a:effectLst/>
                <a:latin typeface="Times New Roman"/>
                <a:ea typeface="Times New Roman"/>
              </a:rPr>
              <a:t>والحتية</a:t>
            </a:r>
            <a:r>
              <a:rPr lang="ar-SA" dirty="0" smtClean="0">
                <a:effectLst/>
                <a:latin typeface="Times New Roman"/>
                <a:ea typeface="Times New Roman"/>
              </a:rPr>
              <a:t> المختلفة. يضاف إلى ذلك. إن هذه الدراسة تمثل قاعدة ضرورية لاهتمامات علمية أخرى, كتلك المتعلقة بالمصادر المائية, والتربة, والهندسة الجيولوجية. تحدد العوامل الطبيعية السائدة في بيئات الأحواض المائية خصائصها </a:t>
            </a:r>
            <a:r>
              <a:rPr lang="ar-SA" dirty="0" err="1" smtClean="0">
                <a:effectLst/>
                <a:latin typeface="Times New Roman"/>
                <a:ea typeface="Times New Roman"/>
              </a:rPr>
              <a:t>المورفومترية</a:t>
            </a:r>
            <a:r>
              <a:rPr lang="ar-SA" dirty="0" smtClean="0">
                <a:effectLst/>
                <a:latin typeface="Times New Roman"/>
                <a:ea typeface="Times New Roman"/>
              </a:rPr>
              <a:t> إلى حد كبير. إذ تتفاعل هذه العوامل لتساهم, في النهاية, في تطوير السمات </a:t>
            </a:r>
            <a:r>
              <a:rPr lang="ar-SA" dirty="0" err="1" smtClean="0">
                <a:effectLst/>
                <a:latin typeface="Times New Roman"/>
                <a:ea typeface="Times New Roman"/>
              </a:rPr>
              <a:t>الجيومورفولوجية</a:t>
            </a:r>
            <a:r>
              <a:rPr lang="ar-SA" dirty="0" smtClean="0">
                <a:effectLst/>
                <a:latin typeface="Times New Roman"/>
                <a:ea typeface="Times New Roman"/>
              </a:rPr>
              <a:t> المميز</a:t>
            </a:r>
            <a:r>
              <a:rPr lang="ar-BH" dirty="0" smtClean="0">
                <a:effectLst/>
                <a:latin typeface="Times New Roman"/>
                <a:ea typeface="Times New Roman"/>
              </a:rPr>
              <a:t>ة</a:t>
            </a:r>
            <a:r>
              <a:rPr lang="ar-SA" dirty="0" smtClean="0">
                <a:effectLst/>
                <a:latin typeface="Times New Roman"/>
                <a:ea typeface="Times New Roman"/>
              </a:rPr>
              <a:t> لتلك الأحواض, ولما كانت الأحواض المائية حساسة جدا بالنسبة للتغييرات التي تتعرض لها العوامل الطبيعية, بحيث تتمكن من استيعابها بواسطة.   </a:t>
            </a:r>
            <a:endParaRPr lang="en-US" sz="1400" dirty="0" smtClean="0">
              <a:effectLst/>
              <a:latin typeface="Times New Roman"/>
              <a:ea typeface="Times New Roman"/>
            </a:endParaRPr>
          </a:p>
          <a:p>
            <a:pPr marL="16510" algn="just"/>
            <a:r>
              <a:rPr lang="ar-SA" dirty="0" smtClean="0">
                <a:effectLst/>
                <a:latin typeface="Times New Roman"/>
                <a:ea typeface="Times New Roman"/>
              </a:rPr>
              <a:t>    </a:t>
            </a:r>
            <a:r>
              <a:rPr lang="ar-BH" dirty="0" smtClean="0">
                <a:effectLst/>
                <a:latin typeface="Times New Roman"/>
                <a:ea typeface="Times New Roman"/>
              </a:rPr>
              <a:t>وتستعمل</a:t>
            </a:r>
            <a:r>
              <a:rPr lang="ar-SA" dirty="0" smtClean="0">
                <a:effectLst/>
                <a:latin typeface="Times New Roman"/>
                <a:ea typeface="Times New Roman"/>
              </a:rPr>
              <a:t> الخرائط الطب</a:t>
            </a:r>
            <a:r>
              <a:rPr lang="ar-BH" dirty="0" smtClean="0">
                <a:effectLst/>
                <a:latin typeface="Times New Roman"/>
                <a:ea typeface="Times New Roman"/>
              </a:rPr>
              <a:t>و</a:t>
            </a:r>
            <a:r>
              <a:rPr lang="ar-SA" dirty="0" err="1" smtClean="0">
                <a:effectLst/>
                <a:latin typeface="Times New Roman"/>
                <a:ea typeface="Times New Roman"/>
              </a:rPr>
              <a:t>غرافية</a:t>
            </a:r>
            <a:r>
              <a:rPr lang="ar-SA" dirty="0" smtClean="0">
                <a:effectLst/>
                <a:latin typeface="Times New Roman"/>
                <a:ea typeface="Times New Roman"/>
              </a:rPr>
              <a:t> للحصول على مختلف القياسات </a:t>
            </a:r>
            <a:r>
              <a:rPr lang="ar-SA" dirty="0" err="1" smtClean="0">
                <a:effectLst/>
                <a:latin typeface="Times New Roman"/>
                <a:ea typeface="Times New Roman"/>
              </a:rPr>
              <a:t>المورفومترية</a:t>
            </a:r>
            <a:r>
              <a:rPr lang="ar-SA" dirty="0" smtClean="0">
                <a:effectLst/>
                <a:latin typeface="Times New Roman"/>
                <a:ea typeface="Times New Roman"/>
              </a:rPr>
              <a:t> التي, بطبيعتها, يمكن حسابها مباشرة, أو بتطبيق الطرق الرياضية المتعارف عليها</a:t>
            </a:r>
            <a:r>
              <a:rPr lang="ar-BH" dirty="0" smtClean="0">
                <a:effectLst/>
                <a:latin typeface="Times New Roman"/>
                <a:ea typeface="Times New Roman"/>
              </a:rPr>
              <a:t>، وتقسم هذه الخصائص إلى: </a:t>
            </a:r>
            <a:endParaRPr lang="en-US" sz="1400" dirty="0">
              <a:effectLst/>
              <a:latin typeface="Times New Roman"/>
              <a:ea typeface="Times New Roman"/>
            </a:endParaRPr>
          </a:p>
        </p:txBody>
      </p:sp>
    </p:spTree>
    <p:extLst>
      <p:ext uri="{BB962C8B-B14F-4D97-AF65-F5344CB8AC3E}">
        <p14:creationId xmlns:p14="http://schemas.microsoft.com/office/powerpoint/2010/main" val="1729604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9144000" cy="6586418"/>
          </a:xfrm>
          <a:prstGeom prst="rect">
            <a:avLst/>
          </a:prstGeom>
        </p:spPr>
        <p:txBody>
          <a:bodyPr wrap="square">
            <a:spAutoFit/>
          </a:bodyPr>
          <a:lstStyle/>
          <a:p>
            <a:pPr marL="16510" algn="just"/>
            <a:r>
              <a:rPr lang="ar-BH" sz="1600" b="1" dirty="0" smtClean="0">
                <a:effectLst/>
                <a:latin typeface="Times New Roman"/>
                <a:ea typeface="Times New Roman"/>
              </a:rPr>
              <a:t>أ- </a:t>
            </a:r>
            <a:r>
              <a:rPr lang="ar-BH" sz="1400" b="1" dirty="0" smtClean="0">
                <a:effectLst/>
                <a:latin typeface="Times New Roman"/>
                <a:ea typeface="Times New Roman"/>
              </a:rPr>
              <a:t>الخصائص المساحية والشكلية وتشمل:</a:t>
            </a:r>
            <a:endParaRPr lang="en-US" sz="1400" dirty="0" smtClean="0">
              <a:effectLst/>
              <a:latin typeface="Times New Roman"/>
              <a:ea typeface="Times New Roman"/>
            </a:endParaRPr>
          </a:p>
          <a:p>
            <a:pPr marL="16510" algn="just"/>
            <a:r>
              <a:rPr lang="ar-BH" sz="1400" dirty="0" smtClean="0">
                <a:effectLst/>
                <a:latin typeface="Times New Roman"/>
                <a:ea typeface="Times New Roman"/>
              </a:rPr>
              <a:t>1- مساحة</a:t>
            </a:r>
            <a:r>
              <a:rPr lang="ar-SA" sz="1400" dirty="0" smtClean="0">
                <a:effectLst/>
                <a:latin typeface="Times New Roman"/>
                <a:ea typeface="Times New Roman"/>
              </a:rPr>
              <a:t> الحوض/ كم</a:t>
            </a:r>
            <a:r>
              <a:rPr lang="ar-SA" sz="1400" baseline="30000" dirty="0" smtClean="0">
                <a:effectLst/>
                <a:latin typeface="Times New Roman"/>
                <a:ea typeface="Times New Roman"/>
              </a:rPr>
              <a:t>2</a:t>
            </a:r>
            <a:r>
              <a:rPr lang="ar-SA" sz="1400" dirty="0" smtClean="0">
                <a:effectLst/>
                <a:latin typeface="Times New Roman"/>
                <a:ea typeface="Times New Roman"/>
              </a:rPr>
              <a:t>.</a:t>
            </a:r>
            <a:endParaRPr lang="en-US" sz="1400" dirty="0" smtClean="0">
              <a:effectLst/>
              <a:latin typeface="Times New Roman"/>
              <a:ea typeface="Times New Roman"/>
            </a:endParaRPr>
          </a:p>
          <a:p>
            <a:pPr marL="16510" algn="just"/>
            <a:r>
              <a:rPr lang="ar-BH" sz="1400" dirty="0" smtClean="0">
                <a:effectLst/>
                <a:latin typeface="Times New Roman"/>
                <a:ea typeface="Times New Roman"/>
              </a:rPr>
              <a:t> </a:t>
            </a:r>
            <a:endParaRPr lang="en-US" sz="1400" dirty="0" smtClean="0">
              <a:effectLst/>
              <a:latin typeface="Times New Roman"/>
              <a:ea typeface="Times New Roman"/>
            </a:endParaRPr>
          </a:p>
          <a:p>
            <a:pPr marL="16510" algn="just"/>
            <a:r>
              <a:rPr lang="ar-BH" sz="1400" dirty="0" smtClean="0">
                <a:effectLst/>
                <a:latin typeface="Times New Roman"/>
                <a:ea typeface="Times New Roman"/>
              </a:rPr>
              <a:t>2- </a:t>
            </a:r>
            <a:r>
              <a:rPr lang="ar-SA" sz="1400" dirty="0" smtClean="0">
                <a:effectLst/>
                <a:latin typeface="Times New Roman"/>
                <a:ea typeface="Times New Roman"/>
              </a:rPr>
              <a:t> نسبة الاستطالة (</a:t>
            </a:r>
            <a:r>
              <a:rPr lang="en-US" sz="1400" dirty="0" smtClean="0">
                <a:effectLst/>
                <a:latin typeface="Times New Roman"/>
                <a:ea typeface="Times New Roman"/>
              </a:rPr>
              <a:t>Elongation Ratio</a:t>
            </a:r>
            <a:r>
              <a:rPr lang="ar-SA" sz="1400" dirty="0" smtClean="0">
                <a:effectLst/>
                <a:latin typeface="Times New Roman"/>
                <a:ea typeface="Times New Roman"/>
              </a:rPr>
              <a:t> ) =</a:t>
            </a:r>
            <a:endParaRPr lang="en-US" sz="1400" dirty="0" smtClean="0">
              <a:effectLst/>
              <a:latin typeface="Times New Roman"/>
              <a:ea typeface="Times New Roman"/>
            </a:endParaRPr>
          </a:p>
          <a:p>
            <a:pPr marL="16510" algn="just"/>
            <a:r>
              <a:rPr lang="ar-SA" sz="1400" dirty="0" smtClean="0">
                <a:effectLst/>
                <a:latin typeface="Times New Roman"/>
                <a:ea typeface="Times New Roman"/>
              </a:rPr>
              <a:t>   </a:t>
            </a:r>
            <a:r>
              <a:rPr lang="ar-SA" sz="1400" u="sng" dirty="0" smtClean="0">
                <a:effectLst/>
                <a:latin typeface="Times New Roman"/>
                <a:ea typeface="Times New Roman"/>
              </a:rPr>
              <a:t>  طول قطر دائرة بنفس مساحة الحوض / كم   </a:t>
            </a:r>
            <a:endParaRPr lang="en-US" sz="1400" dirty="0" smtClean="0">
              <a:effectLst/>
              <a:latin typeface="Times New Roman"/>
              <a:ea typeface="Times New Roman"/>
            </a:endParaRPr>
          </a:p>
          <a:p>
            <a:pPr marL="16510" algn="just"/>
            <a:r>
              <a:rPr lang="ar-SA" sz="1400" dirty="0" smtClean="0">
                <a:effectLst/>
                <a:latin typeface="Times New Roman"/>
                <a:ea typeface="Times New Roman"/>
              </a:rPr>
              <a:t>                      اقصى طول الحوض / كم </a:t>
            </a:r>
            <a:endParaRPr lang="en-US" sz="1400" dirty="0" smtClean="0">
              <a:effectLst/>
              <a:latin typeface="Times New Roman"/>
              <a:ea typeface="Times New Roman"/>
            </a:endParaRPr>
          </a:p>
          <a:p>
            <a:pPr marL="16510" algn="just"/>
            <a:r>
              <a:rPr lang="ar-BH" sz="1400" dirty="0" smtClean="0">
                <a:effectLst/>
                <a:latin typeface="Times New Roman"/>
                <a:ea typeface="Times New Roman"/>
              </a:rPr>
              <a:t>* مساحة الدائرة = نق مربعا </a:t>
            </a:r>
            <a:r>
              <a:rPr lang="en-US" sz="1400" dirty="0" smtClean="0">
                <a:effectLst/>
                <a:latin typeface="Times New Roman"/>
                <a:ea typeface="Times New Roman"/>
              </a:rPr>
              <a:t>X</a:t>
            </a:r>
            <a:r>
              <a:rPr lang="ar-BH" sz="1400" dirty="0" smtClean="0">
                <a:effectLst/>
                <a:latin typeface="Times New Roman"/>
                <a:ea typeface="Times New Roman"/>
              </a:rPr>
              <a:t> ثابت النسبة التقريبية (3.14 )</a:t>
            </a:r>
            <a:endParaRPr lang="en-US" sz="1400" dirty="0" smtClean="0">
              <a:effectLst/>
              <a:latin typeface="Times New Roman"/>
              <a:ea typeface="Times New Roman"/>
            </a:endParaRPr>
          </a:p>
          <a:p>
            <a:pPr marL="16510" algn="just"/>
            <a:r>
              <a:rPr lang="ar-BH" sz="1400" dirty="0" smtClean="0">
                <a:effectLst/>
                <a:latin typeface="Times New Roman"/>
                <a:ea typeface="Times New Roman"/>
              </a:rPr>
              <a:t>3- </a:t>
            </a:r>
            <a:r>
              <a:rPr lang="ar-SA" sz="1400" dirty="0" smtClean="0">
                <a:effectLst/>
                <a:latin typeface="Times New Roman"/>
                <a:ea typeface="Times New Roman"/>
              </a:rPr>
              <a:t>استدارة الحوض ( </a:t>
            </a:r>
            <a:r>
              <a:rPr lang="en-US" sz="1400" dirty="0" smtClean="0">
                <a:effectLst/>
                <a:latin typeface="Times New Roman"/>
                <a:ea typeface="Times New Roman"/>
              </a:rPr>
              <a:t>Circularity</a:t>
            </a:r>
            <a:r>
              <a:rPr lang="ar-SA" sz="1400" dirty="0" smtClean="0">
                <a:effectLst/>
                <a:latin typeface="Times New Roman"/>
                <a:ea typeface="Times New Roman"/>
              </a:rPr>
              <a:t> ) =</a:t>
            </a:r>
            <a:endParaRPr lang="en-US" sz="1400" dirty="0" smtClean="0">
              <a:effectLst/>
              <a:latin typeface="Times New Roman"/>
              <a:ea typeface="Times New Roman"/>
            </a:endParaRPr>
          </a:p>
          <a:p>
            <a:pPr marL="16510" algn="just"/>
            <a:r>
              <a:rPr lang="ar-SA" sz="1400" dirty="0" smtClean="0">
                <a:effectLst/>
                <a:latin typeface="Times New Roman"/>
                <a:ea typeface="Times New Roman"/>
              </a:rPr>
              <a:t> </a:t>
            </a:r>
            <a:endParaRPr lang="en-US" sz="1400" dirty="0" smtClean="0">
              <a:effectLst/>
              <a:latin typeface="Times New Roman"/>
              <a:ea typeface="Times New Roman"/>
            </a:endParaRPr>
          </a:p>
          <a:p>
            <a:pPr marL="16510" algn="just"/>
            <a:r>
              <a:rPr lang="ar-SA" sz="1400" dirty="0" smtClean="0">
                <a:effectLst/>
                <a:latin typeface="Times New Roman"/>
                <a:ea typeface="Times New Roman"/>
              </a:rPr>
              <a:t>                         مساحة الحوض / كم</a:t>
            </a:r>
            <a:r>
              <a:rPr lang="ar-SA" sz="1400" baseline="30000" dirty="0" smtClean="0">
                <a:effectLst/>
                <a:latin typeface="Times New Roman"/>
                <a:ea typeface="Times New Roman"/>
              </a:rPr>
              <a:t>2 </a:t>
            </a:r>
            <a:endParaRPr lang="en-US" sz="1400" dirty="0" smtClean="0">
              <a:effectLst/>
              <a:latin typeface="Times New Roman"/>
              <a:ea typeface="Times New Roman"/>
            </a:endParaRPr>
          </a:p>
          <a:p>
            <a:pPr marL="16510" algn="just"/>
            <a:r>
              <a:rPr lang="ar-SA" sz="1400" dirty="0" smtClean="0">
                <a:effectLst/>
                <a:latin typeface="Times New Roman"/>
                <a:ea typeface="Times New Roman"/>
              </a:rPr>
              <a:t>  ـــــــــــــــــــــــــــــــــــــــــــــــــــــــــــــــــــــــــــــــــــــــــــــــ</a:t>
            </a:r>
            <a:endParaRPr lang="en-US" sz="1400" dirty="0" smtClean="0">
              <a:effectLst/>
              <a:latin typeface="Times New Roman"/>
              <a:ea typeface="Times New Roman"/>
            </a:endParaRPr>
          </a:p>
          <a:p>
            <a:pPr marL="16510" algn="just"/>
            <a:r>
              <a:rPr lang="ar-SA" sz="1400" dirty="0" smtClean="0">
                <a:effectLst/>
                <a:latin typeface="Times New Roman"/>
                <a:ea typeface="Times New Roman"/>
              </a:rPr>
              <a:t>  مساحة دائرة يساوي محيطها محيط الحوض نفسه / كم</a:t>
            </a:r>
            <a:r>
              <a:rPr lang="ar-SA" sz="1400" baseline="30000" dirty="0" smtClean="0">
                <a:effectLst/>
                <a:latin typeface="Times New Roman"/>
                <a:ea typeface="Times New Roman"/>
              </a:rPr>
              <a:t>2</a:t>
            </a:r>
            <a:endParaRPr lang="en-US" sz="1400" dirty="0" smtClean="0">
              <a:effectLst/>
              <a:latin typeface="Times New Roman"/>
              <a:ea typeface="Times New Roman"/>
            </a:endParaRPr>
          </a:p>
          <a:p>
            <a:pPr marL="342900" lvl="0" indent="-342900" algn="just">
              <a:buFont typeface="Times New Roman"/>
              <a:buChar char="•"/>
              <a:tabLst>
                <a:tab pos="457200" algn="l"/>
              </a:tabLst>
            </a:pPr>
            <a:r>
              <a:rPr lang="ar-BH" sz="1400" baseline="30000" dirty="0" smtClean="0">
                <a:effectLst/>
                <a:latin typeface="Times New Roman"/>
                <a:ea typeface="Times New Roman"/>
              </a:rPr>
              <a:t>المحيط =</a:t>
            </a:r>
            <a:r>
              <a:rPr lang="ar-BH" sz="1400" dirty="0" smtClean="0">
                <a:effectLst/>
                <a:latin typeface="Times New Roman"/>
                <a:ea typeface="Times New Roman"/>
              </a:rPr>
              <a:t> 2نق×3.14</a:t>
            </a:r>
            <a:endParaRPr lang="en-US" sz="1400" dirty="0" smtClean="0">
              <a:effectLst/>
              <a:latin typeface="Times New Roman"/>
              <a:ea typeface="Times New Roman"/>
            </a:endParaRPr>
          </a:p>
          <a:p>
            <a:pPr marL="342900" lvl="0" indent="-342900" algn="just">
              <a:buFont typeface="Times New Roman"/>
              <a:buChar char="•"/>
              <a:tabLst>
                <a:tab pos="457200" algn="l"/>
              </a:tabLst>
            </a:pPr>
            <a:r>
              <a:rPr lang="ar-BH" sz="1400" dirty="0" smtClean="0">
                <a:effectLst/>
                <a:latin typeface="Times New Roman"/>
                <a:ea typeface="Times New Roman"/>
              </a:rPr>
              <a:t>نق مربعا = المساحة ÷ 3.14</a:t>
            </a:r>
            <a:endParaRPr lang="en-US" sz="1400" dirty="0" smtClean="0">
              <a:effectLst/>
              <a:latin typeface="Times New Roman"/>
              <a:ea typeface="Times New Roman"/>
            </a:endParaRPr>
          </a:p>
          <a:p>
            <a:pPr marL="342900" lvl="0" indent="-342900" algn="just">
              <a:buFont typeface="Times New Roman"/>
              <a:buChar char="•"/>
              <a:tabLst>
                <a:tab pos="457200" algn="l"/>
              </a:tabLst>
            </a:pPr>
            <a:r>
              <a:rPr lang="ar-BH" sz="1400" dirty="0" smtClean="0">
                <a:effectLst/>
                <a:latin typeface="Times New Roman"/>
                <a:ea typeface="Times New Roman"/>
              </a:rPr>
              <a:t>نق = جذر مربع نصف القطر ( المساحة ÷ 3.14 )</a:t>
            </a:r>
            <a:endParaRPr lang="en-US" sz="1400" dirty="0" smtClean="0">
              <a:effectLst/>
              <a:latin typeface="Times New Roman"/>
              <a:ea typeface="Times New Roman"/>
            </a:endParaRPr>
          </a:p>
          <a:p>
            <a:pPr algn="just"/>
            <a:r>
              <a:rPr lang="ar-BH" sz="1400" dirty="0" smtClean="0">
                <a:effectLst/>
                <a:latin typeface="Times New Roman"/>
                <a:ea typeface="Times New Roman"/>
              </a:rPr>
              <a:t>	</a:t>
            </a:r>
            <a:endParaRPr lang="en-US" sz="1400" dirty="0" smtClean="0">
              <a:effectLst/>
              <a:latin typeface="Times New Roman"/>
              <a:ea typeface="Times New Roman"/>
            </a:endParaRPr>
          </a:p>
          <a:p>
            <a:pPr algn="just"/>
            <a:r>
              <a:rPr lang="ar-SA" sz="1400" dirty="0" smtClean="0">
                <a:effectLst/>
                <a:latin typeface="Times New Roman"/>
                <a:ea typeface="Times New Roman"/>
              </a:rPr>
              <a:t> </a:t>
            </a:r>
            <a:endParaRPr lang="en-US" sz="1400" dirty="0" smtClean="0">
              <a:effectLst/>
              <a:latin typeface="Times New Roman"/>
              <a:ea typeface="Times New Roman"/>
            </a:endParaRPr>
          </a:p>
          <a:p>
            <a:pPr marL="342900" marR="245110" lvl="0" indent="-342900" algn="just">
              <a:buFont typeface="+mj-lt"/>
              <a:buAutoNum type="arabicPeriod"/>
              <a:tabLst>
                <a:tab pos="245110" algn="l"/>
              </a:tabLst>
            </a:pPr>
            <a:r>
              <a:rPr lang="ar-SA" sz="1400" dirty="0" smtClean="0">
                <a:effectLst/>
                <a:latin typeface="Times New Roman"/>
                <a:ea typeface="Times New Roman"/>
              </a:rPr>
              <a:t>معامل شكل الحوض </a:t>
            </a:r>
            <a:r>
              <a:rPr lang="en-US" sz="1400" dirty="0" smtClean="0">
                <a:effectLst/>
                <a:latin typeface="Times New Roman"/>
                <a:ea typeface="Times New Roman"/>
              </a:rPr>
              <a:t>(From Factor ) </a:t>
            </a:r>
            <a:r>
              <a:rPr lang="ar-SA" sz="1400" baseline="30000" dirty="0" smtClean="0">
                <a:effectLst/>
                <a:latin typeface="Times New Roman"/>
                <a:ea typeface="Times New Roman"/>
              </a:rPr>
              <a:t>(2) </a:t>
            </a:r>
            <a:r>
              <a:rPr lang="ar-SA" sz="1400" dirty="0" smtClean="0">
                <a:effectLst/>
                <a:latin typeface="Times New Roman"/>
                <a:ea typeface="Times New Roman"/>
              </a:rPr>
              <a:t>=</a:t>
            </a:r>
            <a:endParaRPr lang="en-US" sz="1400" dirty="0" smtClean="0">
              <a:effectLst/>
              <a:latin typeface="Times New Roman"/>
              <a:ea typeface="Times New Roman"/>
            </a:endParaRPr>
          </a:p>
          <a:p>
            <a:pPr algn="just"/>
            <a:r>
              <a:rPr lang="ar-SA" sz="1400" dirty="0" smtClean="0">
                <a:effectLst/>
                <a:latin typeface="Times New Roman"/>
                <a:ea typeface="Times New Roman"/>
              </a:rPr>
              <a:t>                      </a:t>
            </a:r>
            <a:r>
              <a:rPr lang="ar-SA" sz="1400" u="sng" dirty="0" smtClean="0">
                <a:effectLst/>
                <a:latin typeface="Times New Roman"/>
                <a:ea typeface="Times New Roman"/>
              </a:rPr>
              <a:t>مساحة الحوض/ كم</a:t>
            </a:r>
            <a:r>
              <a:rPr lang="ar-SA" sz="1400" u="sng" baseline="30000" dirty="0" smtClean="0">
                <a:effectLst/>
                <a:latin typeface="Times New Roman"/>
                <a:ea typeface="Times New Roman"/>
              </a:rPr>
              <a:t>2</a:t>
            </a:r>
            <a:r>
              <a:rPr lang="ar-SA" sz="1400" u="sng" dirty="0" smtClean="0">
                <a:effectLst/>
                <a:latin typeface="Times New Roman"/>
                <a:ea typeface="Times New Roman"/>
              </a:rPr>
              <a:t> </a:t>
            </a:r>
            <a:endParaRPr lang="en-US" sz="1400" dirty="0" smtClean="0">
              <a:effectLst/>
              <a:latin typeface="Times New Roman"/>
              <a:ea typeface="Times New Roman"/>
            </a:endParaRPr>
          </a:p>
          <a:p>
            <a:pPr algn="just"/>
            <a:r>
              <a:rPr lang="ar-SA" sz="1400" dirty="0" smtClean="0">
                <a:effectLst/>
                <a:latin typeface="Times New Roman"/>
                <a:ea typeface="Times New Roman"/>
              </a:rPr>
              <a:t>                     مربع طول الحوض/كم</a:t>
            </a:r>
            <a:r>
              <a:rPr lang="ar-SA" sz="1400" baseline="30000" dirty="0" smtClean="0">
                <a:effectLst/>
                <a:latin typeface="Times New Roman"/>
                <a:ea typeface="Times New Roman"/>
              </a:rPr>
              <a:t>2</a:t>
            </a:r>
            <a:endParaRPr lang="en-US" sz="1400" dirty="0" smtClean="0">
              <a:effectLst/>
              <a:latin typeface="Times New Roman"/>
              <a:ea typeface="Times New Roman"/>
            </a:endParaRPr>
          </a:p>
          <a:p>
            <a:pPr algn="just"/>
            <a:r>
              <a:rPr lang="ar-BH" sz="1400" b="1" dirty="0" smtClean="0">
                <a:effectLst/>
                <a:latin typeface="Times New Roman"/>
                <a:ea typeface="Times New Roman"/>
              </a:rPr>
              <a:t>ب-  </a:t>
            </a:r>
            <a:r>
              <a:rPr lang="ar-SA" sz="1400" b="1" dirty="0" smtClean="0">
                <a:effectLst/>
                <a:latin typeface="Times New Roman"/>
                <a:ea typeface="Times New Roman"/>
              </a:rPr>
              <a:t>الخصائص التضاريسية:</a:t>
            </a:r>
            <a:endParaRPr lang="en-US" sz="1400" dirty="0" smtClean="0">
              <a:effectLst/>
              <a:latin typeface="Times New Roman"/>
              <a:ea typeface="Times New Roman"/>
            </a:endParaRPr>
          </a:p>
          <a:p>
            <a:pPr marL="16510" algn="just"/>
            <a:r>
              <a:rPr lang="ar-SA" sz="1400" dirty="0" smtClean="0">
                <a:effectLst/>
                <a:latin typeface="Times New Roman"/>
                <a:ea typeface="Times New Roman"/>
              </a:rPr>
              <a:t>1. نسبة </a:t>
            </a:r>
            <a:r>
              <a:rPr lang="ar-SA" sz="1400" dirty="0" err="1" smtClean="0">
                <a:effectLst/>
                <a:latin typeface="Times New Roman"/>
                <a:ea typeface="Times New Roman"/>
              </a:rPr>
              <a:t>التضرس</a:t>
            </a:r>
            <a:r>
              <a:rPr lang="ar-SA" sz="1400" dirty="0" smtClean="0">
                <a:effectLst/>
                <a:latin typeface="Times New Roman"/>
                <a:ea typeface="Times New Roman"/>
              </a:rPr>
              <a:t> (</a:t>
            </a:r>
            <a:r>
              <a:rPr lang="en-US" sz="1400" dirty="0" smtClean="0">
                <a:effectLst/>
                <a:latin typeface="Times New Roman"/>
                <a:ea typeface="Times New Roman"/>
              </a:rPr>
              <a:t>Relief Ratio</a:t>
            </a:r>
            <a:r>
              <a:rPr lang="ar-SA" sz="1400" dirty="0" smtClean="0">
                <a:effectLst/>
                <a:latin typeface="Times New Roman"/>
                <a:ea typeface="Times New Roman"/>
              </a:rPr>
              <a:t> ) = </a:t>
            </a:r>
            <a:endParaRPr lang="en-US" sz="1400" dirty="0" smtClean="0">
              <a:effectLst/>
              <a:latin typeface="Times New Roman"/>
              <a:ea typeface="Times New Roman"/>
            </a:endParaRPr>
          </a:p>
          <a:p>
            <a:pPr marL="16510" algn="just"/>
            <a:r>
              <a:rPr lang="ar-SA" sz="1400" b="0" u="sng" dirty="0" smtClean="0">
                <a:effectLst/>
                <a:latin typeface="Times New Roman"/>
              </a:rPr>
              <a:t>     </a:t>
            </a:r>
            <a:r>
              <a:rPr lang="ar-SA" sz="1400" b="0" u="sng" dirty="0" err="1" smtClean="0">
                <a:effectLst/>
                <a:latin typeface="Times New Roman"/>
              </a:rPr>
              <a:t>التضرس</a:t>
            </a:r>
            <a:r>
              <a:rPr lang="ar-SA" sz="1400" b="0" u="sng" dirty="0" smtClean="0">
                <a:effectLst/>
                <a:latin typeface="Times New Roman"/>
              </a:rPr>
              <a:t> ( الفرق بين أعلى واخفض نقطة في الحوض ) م   </a:t>
            </a:r>
            <a:endParaRPr lang="en-US" sz="1400" b="1" u="sng" dirty="0" smtClean="0">
              <a:effectLst/>
              <a:latin typeface="Times New Roman"/>
            </a:endParaRPr>
          </a:p>
          <a:p>
            <a:pPr marL="16510" algn="just"/>
            <a:r>
              <a:rPr lang="ar-SA" sz="1400" dirty="0" smtClean="0">
                <a:effectLst/>
                <a:latin typeface="Times New Roman"/>
                <a:ea typeface="Times New Roman"/>
              </a:rPr>
              <a:t>                             طول الحوض/ كم</a:t>
            </a:r>
            <a:endParaRPr lang="en-US" sz="1400" dirty="0" smtClean="0">
              <a:effectLst/>
              <a:latin typeface="Times New Roman"/>
              <a:ea typeface="Times New Roman"/>
            </a:endParaRPr>
          </a:p>
          <a:p>
            <a:pPr marL="16510" algn="just"/>
            <a:r>
              <a:rPr lang="ar-BH" sz="1400" dirty="0" smtClean="0">
                <a:effectLst/>
                <a:latin typeface="Times New Roman"/>
                <a:ea typeface="Times New Roman"/>
              </a:rPr>
              <a:t> </a:t>
            </a:r>
            <a:endParaRPr lang="en-US" sz="1400" dirty="0" smtClean="0">
              <a:effectLst/>
              <a:latin typeface="Times New Roman"/>
              <a:ea typeface="Times New Roman"/>
            </a:endParaRPr>
          </a:p>
          <a:p>
            <a:pPr marL="16510" algn="just"/>
            <a:r>
              <a:rPr lang="ar-SA" sz="1400" dirty="0" smtClean="0">
                <a:effectLst/>
                <a:latin typeface="Times New Roman"/>
                <a:ea typeface="Times New Roman"/>
              </a:rPr>
              <a:t>2. المعامل </a:t>
            </a:r>
            <a:r>
              <a:rPr lang="ar-SA" sz="1400" dirty="0" err="1" smtClean="0">
                <a:effectLst/>
                <a:latin typeface="Times New Roman"/>
                <a:ea typeface="Times New Roman"/>
              </a:rPr>
              <a:t>الهبسومتري</a:t>
            </a:r>
            <a:r>
              <a:rPr lang="ar-SA" sz="1400" dirty="0" smtClean="0">
                <a:effectLst/>
                <a:latin typeface="Times New Roman"/>
                <a:ea typeface="Times New Roman"/>
              </a:rPr>
              <a:t> ( </a:t>
            </a:r>
            <a:r>
              <a:rPr lang="en-US" sz="1400" dirty="0" smtClean="0">
                <a:effectLst/>
                <a:latin typeface="Times New Roman"/>
                <a:ea typeface="Times New Roman"/>
              </a:rPr>
              <a:t>Hypsometric Index</a:t>
            </a:r>
            <a:r>
              <a:rPr lang="ar-SA" sz="1400" dirty="0" smtClean="0">
                <a:effectLst/>
                <a:latin typeface="Times New Roman"/>
                <a:ea typeface="Times New Roman"/>
              </a:rPr>
              <a:t> )</a:t>
            </a:r>
            <a:r>
              <a:rPr lang="ar-SA" sz="1400" baseline="30000" dirty="0" smtClean="0">
                <a:effectLst/>
                <a:latin typeface="Times New Roman"/>
                <a:ea typeface="Times New Roman"/>
              </a:rPr>
              <a:t>(3)</a:t>
            </a:r>
            <a:r>
              <a:rPr lang="ar-SA" sz="1400" dirty="0" smtClean="0">
                <a:effectLst/>
                <a:latin typeface="Times New Roman"/>
                <a:ea typeface="Times New Roman"/>
              </a:rPr>
              <a:t> =</a:t>
            </a:r>
            <a:endParaRPr lang="en-US" sz="1400" dirty="0" smtClean="0">
              <a:effectLst/>
              <a:latin typeface="Times New Roman"/>
              <a:ea typeface="Times New Roman"/>
            </a:endParaRPr>
          </a:p>
          <a:p>
            <a:pPr marL="16510" algn="just"/>
            <a:r>
              <a:rPr lang="ar-SA" sz="1400" dirty="0" smtClean="0">
                <a:effectLst/>
                <a:latin typeface="Times New Roman"/>
                <a:ea typeface="Times New Roman"/>
              </a:rPr>
              <a:t>    الارتفاع النسبي ( النسبة </a:t>
            </a:r>
            <a:r>
              <a:rPr lang="ar-SA" sz="1400" dirty="0" err="1" smtClean="0">
                <a:effectLst/>
                <a:latin typeface="Times New Roman"/>
                <a:ea typeface="Times New Roman"/>
              </a:rPr>
              <a:t>يين</a:t>
            </a:r>
            <a:r>
              <a:rPr lang="ar-SA" sz="1400" dirty="0" smtClean="0">
                <a:effectLst/>
                <a:latin typeface="Times New Roman"/>
                <a:ea typeface="Times New Roman"/>
              </a:rPr>
              <a:t> ارتفاع أي خط كنتوري </a:t>
            </a:r>
            <a:endParaRPr lang="en-US" sz="1400" dirty="0" smtClean="0">
              <a:effectLst/>
              <a:latin typeface="Times New Roman"/>
              <a:ea typeface="Times New Roman"/>
            </a:endParaRPr>
          </a:p>
          <a:p>
            <a:pPr marL="16510" algn="just"/>
            <a:r>
              <a:rPr lang="ar-SA" sz="1400" dirty="0" smtClean="0">
                <a:effectLst/>
                <a:latin typeface="Times New Roman"/>
                <a:ea typeface="Times New Roman"/>
              </a:rPr>
              <a:t>  </a:t>
            </a:r>
            <a:r>
              <a:rPr lang="ar-SA" sz="1400" u="sng" dirty="0" smtClean="0">
                <a:effectLst/>
                <a:latin typeface="Times New Roman"/>
                <a:ea typeface="Times New Roman"/>
              </a:rPr>
              <a:t>                  مختار إلى أقصى ارتفاع في الحوض. </a:t>
            </a:r>
            <a:r>
              <a:rPr lang="ar-SA" sz="1400" dirty="0" smtClean="0">
                <a:effectLst/>
                <a:latin typeface="Times New Roman"/>
                <a:ea typeface="Times New Roman"/>
              </a:rPr>
              <a:t>        </a:t>
            </a:r>
            <a:endParaRPr lang="en-US" sz="1400" dirty="0" smtClean="0">
              <a:effectLst/>
              <a:latin typeface="Times New Roman"/>
              <a:ea typeface="Times New Roman"/>
            </a:endParaRPr>
          </a:p>
          <a:p>
            <a:pPr algn="just"/>
            <a:r>
              <a:rPr lang="ar-SA" sz="1400" dirty="0" smtClean="0">
                <a:effectLst/>
                <a:latin typeface="Times New Roman"/>
                <a:ea typeface="Times New Roman"/>
              </a:rPr>
              <a:t>المساحة النسبية ( النسبة بين المساحة </a:t>
            </a:r>
            <a:r>
              <a:rPr lang="ar-BH" sz="1400" dirty="0" smtClean="0">
                <a:effectLst/>
                <a:latin typeface="Times New Roman"/>
                <a:ea typeface="Times New Roman"/>
              </a:rPr>
              <a:t>ال</a:t>
            </a:r>
            <a:r>
              <a:rPr lang="ar-SA" sz="1400" dirty="0" smtClean="0">
                <a:effectLst/>
                <a:latin typeface="Times New Roman"/>
                <a:ea typeface="Times New Roman"/>
              </a:rPr>
              <a:t>محصورة بين أي خط كنتوري</a:t>
            </a:r>
            <a:endParaRPr lang="en-US" sz="1400" dirty="0" smtClean="0">
              <a:effectLst/>
              <a:latin typeface="Times New Roman"/>
              <a:ea typeface="Times New Roman"/>
            </a:endParaRPr>
          </a:p>
          <a:p>
            <a:pPr marL="16510" algn="just"/>
            <a:r>
              <a:rPr lang="ar-SA" sz="1400" dirty="0" smtClean="0">
                <a:effectLst/>
                <a:latin typeface="Times New Roman"/>
                <a:ea typeface="Times New Roman"/>
              </a:rPr>
              <a:t>       ومحيط الحوض إلى المساحة الكلية </a:t>
            </a:r>
            <a:r>
              <a:rPr lang="ar-BH" sz="1400" dirty="0" smtClean="0">
                <a:effectLst/>
                <a:latin typeface="Times New Roman"/>
                <a:ea typeface="Times New Roman"/>
              </a:rPr>
              <a:t>ل</a:t>
            </a:r>
            <a:r>
              <a:rPr lang="ar-SA" sz="1400" dirty="0" smtClean="0">
                <a:effectLst/>
                <a:latin typeface="Times New Roman"/>
                <a:ea typeface="Times New Roman"/>
              </a:rPr>
              <a:t>نفس الحوض)</a:t>
            </a:r>
            <a:endParaRPr lang="en-US" sz="1400" dirty="0">
              <a:effectLst/>
              <a:latin typeface="Times New Roman"/>
              <a:ea typeface="Times New Roman"/>
            </a:endParaRPr>
          </a:p>
        </p:txBody>
      </p:sp>
    </p:spTree>
    <p:extLst>
      <p:ext uri="{BB962C8B-B14F-4D97-AF65-F5344CB8AC3E}">
        <p14:creationId xmlns:p14="http://schemas.microsoft.com/office/powerpoint/2010/main" val="3356821127"/>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199</Words>
  <Application>Microsoft Office PowerPoint</Application>
  <PresentationFormat>عرض على الشاشة (3:4)‏</PresentationFormat>
  <Paragraphs>49</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نسق Office</vt:lpstr>
      <vt:lpstr>تصنيف الأنهار تبعا لنظمها</vt:lpstr>
      <vt:lpstr>عرض تقديمي في PowerPoint</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تصنيف الأنهار تبعا لنظمها</dc:title>
  <dc:creator>DR.Ahmed Saker 2o1O</dc:creator>
  <cp:lastModifiedBy>DR.Ahmed Saker 2o1O</cp:lastModifiedBy>
  <cp:revision>1</cp:revision>
  <dcterms:created xsi:type="dcterms:W3CDTF">2018-12-18T18:33:17Z</dcterms:created>
  <dcterms:modified xsi:type="dcterms:W3CDTF">2018-12-18T18:38:20Z</dcterms:modified>
</cp:coreProperties>
</file>