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29BCA39-6324-4812-BC46-93064E8CE442}"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346170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29BCA39-6324-4812-BC46-93064E8CE442}"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2900197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29BCA39-6324-4812-BC46-93064E8CE442}"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1917874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29BCA39-6324-4812-BC46-93064E8CE442}"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1189147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29BCA39-6324-4812-BC46-93064E8CE442}"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168426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29BCA39-6324-4812-BC46-93064E8CE442}"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1032931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29BCA39-6324-4812-BC46-93064E8CE442}"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1810586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29BCA39-6324-4812-BC46-93064E8CE442}"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118540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29BCA39-6324-4812-BC46-93064E8CE442}"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192166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29BCA39-6324-4812-BC46-93064E8CE442}"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136951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29BCA39-6324-4812-BC46-93064E8CE442}"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288AD6F-AC61-426A-BF82-E22FE84A3777}" type="slidenum">
              <a:rPr lang="ar-IQ" smtClean="0"/>
              <a:t>‹#›</a:t>
            </a:fld>
            <a:endParaRPr lang="ar-IQ"/>
          </a:p>
        </p:txBody>
      </p:sp>
    </p:spTree>
    <p:extLst>
      <p:ext uri="{BB962C8B-B14F-4D97-AF65-F5344CB8AC3E}">
        <p14:creationId xmlns:p14="http://schemas.microsoft.com/office/powerpoint/2010/main" val="2271371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29BCA39-6324-4812-BC46-93064E8CE442}"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288AD6F-AC61-426A-BF82-E22FE84A3777}" type="slidenum">
              <a:rPr lang="ar-IQ" smtClean="0"/>
              <a:t>‹#›</a:t>
            </a:fld>
            <a:endParaRPr lang="ar-IQ"/>
          </a:p>
        </p:txBody>
      </p:sp>
    </p:spTree>
    <p:extLst>
      <p:ext uri="{BB962C8B-B14F-4D97-AF65-F5344CB8AC3E}">
        <p14:creationId xmlns:p14="http://schemas.microsoft.com/office/powerpoint/2010/main" val="1355864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692695"/>
          </a:xfrm>
        </p:spPr>
        <p:txBody>
          <a:bodyPr>
            <a:normAutofit/>
          </a:bodyPr>
          <a:lstStyle/>
          <a:p>
            <a:r>
              <a:rPr lang="ar-IQ" sz="2400" dirty="0" smtClean="0"/>
              <a:t>الدور </a:t>
            </a:r>
            <a:r>
              <a:rPr lang="ar-IQ" sz="2400" dirty="0" err="1" smtClean="0"/>
              <a:t>الجيومورفولوجي</a:t>
            </a:r>
            <a:r>
              <a:rPr lang="ar-IQ" sz="2400" dirty="0" smtClean="0"/>
              <a:t> للمياه السطحية الجارية</a:t>
            </a:r>
            <a:endParaRPr lang="ar-IQ" sz="2400" dirty="0"/>
          </a:p>
        </p:txBody>
      </p:sp>
      <p:sp>
        <p:nvSpPr>
          <p:cNvPr id="3" name="عنوان فرعي 2"/>
          <p:cNvSpPr>
            <a:spLocks noGrp="1"/>
          </p:cNvSpPr>
          <p:nvPr>
            <p:ph type="subTitle" idx="1"/>
          </p:nvPr>
        </p:nvSpPr>
        <p:spPr>
          <a:xfrm>
            <a:off x="0" y="548680"/>
            <a:ext cx="9144000" cy="6624736"/>
          </a:xfrm>
        </p:spPr>
        <p:txBody>
          <a:bodyPr>
            <a:normAutofit fontScale="62500" lnSpcReduction="20000"/>
          </a:bodyPr>
          <a:lstStyle/>
          <a:p>
            <a:pPr marL="16510" algn="just"/>
            <a:r>
              <a:rPr lang="ar-SA" b="1" dirty="0" smtClean="0">
                <a:effectLst/>
                <a:latin typeface="Times New Roman"/>
                <a:ea typeface="Times New Roman"/>
              </a:rPr>
              <a:t>ال</a:t>
            </a:r>
            <a:r>
              <a:rPr lang="ar-BH" b="1" dirty="0" smtClean="0">
                <a:effectLst/>
                <a:latin typeface="Times New Roman"/>
                <a:ea typeface="Times New Roman"/>
              </a:rPr>
              <a:t>أ</a:t>
            </a:r>
            <a:r>
              <a:rPr lang="ar-SA" b="1" dirty="0" smtClean="0">
                <a:effectLst/>
                <a:latin typeface="Times New Roman"/>
                <a:ea typeface="Times New Roman"/>
              </a:rPr>
              <a:t>نهار</a:t>
            </a:r>
            <a:r>
              <a:rPr lang="ar-BH" b="1" dirty="0" smtClean="0">
                <a:effectLst/>
                <a:latin typeface="Times New Roman"/>
                <a:ea typeface="Times New Roman"/>
              </a:rPr>
              <a:t>:</a:t>
            </a:r>
            <a:endParaRPr lang="en-US" sz="2400" b="1" dirty="0" smtClean="0">
              <a:effectLst/>
              <a:latin typeface="Times New Roman"/>
              <a:ea typeface="Times New Roman"/>
            </a:endParaRPr>
          </a:p>
          <a:p>
            <a:pPr marL="16510" algn="just"/>
            <a:r>
              <a:rPr lang="ar-SA" b="0" dirty="0" smtClean="0">
                <a:effectLst/>
                <a:latin typeface="Times New Roman"/>
                <a:ea typeface="Times New Roman"/>
              </a:rPr>
              <a:t>           تعتبر الأنهار من أكثر العمليات </a:t>
            </a:r>
            <a:r>
              <a:rPr lang="ar-SA" b="0" dirty="0" err="1" smtClean="0">
                <a:effectLst/>
                <a:latin typeface="Times New Roman"/>
                <a:ea typeface="Times New Roman"/>
              </a:rPr>
              <a:t>الجيومورفية</a:t>
            </a:r>
            <a:r>
              <a:rPr lang="ar-SA" b="0" dirty="0" smtClean="0">
                <a:effectLst/>
                <a:latin typeface="Times New Roman"/>
                <a:ea typeface="Times New Roman"/>
              </a:rPr>
              <a:t> انتشارا وأكثرها أهمية في التأثير على سطح الأرض وتغيير مظاهره. إذ تقوم الأنهار بنقل معظم المواد الصخرية القارية التي اقتطعتها أو غيرها من العمليات إلى</a:t>
            </a:r>
            <a:r>
              <a:rPr lang="ar-BH" b="0" dirty="0" smtClean="0">
                <a:effectLst/>
                <a:latin typeface="Times New Roman"/>
                <a:ea typeface="Times New Roman"/>
              </a:rPr>
              <a:t> البحر</a:t>
            </a:r>
            <a:r>
              <a:rPr lang="ar-SA" b="0" dirty="0" smtClean="0">
                <a:effectLst/>
                <a:latin typeface="Times New Roman"/>
                <a:ea typeface="Times New Roman"/>
              </a:rPr>
              <a:t> المحيط. وبذلك فإنها تعمل على تخفيض سطوح القارات بشكل متواصل. تنتشر الأنهار عند كل مستويات الارتفاع عن مستوى سطح البحر تقريبا ما عدا تلك التي ترتفع فوق مستوى خط الثلج الدائم وكذلك فإنها يمكن أن توجد في معظم أنواع المناخ فيما عدا المناخ ذي الانجماد الدائم.</a:t>
            </a:r>
            <a:endParaRPr lang="en-US" sz="2400" b="1" dirty="0" smtClean="0">
              <a:effectLst/>
              <a:latin typeface="Times New Roman"/>
              <a:ea typeface="Times New Roman"/>
            </a:endParaRPr>
          </a:p>
          <a:p>
            <a:pPr marL="16510" algn="just"/>
            <a:r>
              <a:rPr lang="ar-SA" b="0" dirty="0" smtClean="0">
                <a:effectLst/>
                <a:latin typeface="Times New Roman"/>
                <a:ea typeface="Times New Roman"/>
              </a:rPr>
              <a:t>      وان المرء </a:t>
            </a:r>
            <a:r>
              <a:rPr lang="ar-SA" b="0" dirty="0" err="1" smtClean="0">
                <a:effectLst/>
                <a:latin typeface="Times New Roman"/>
                <a:ea typeface="Times New Roman"/>
              </a:rPr>
              <a:t>ليعجسطح</a:t>
            </a:r>
            <a:r>
              <a:rPr lang="ar-SA" b="0" dirty="0" smtClean="0">
                <a:effectLst/>
                <a:latin typeface="Times New Roman"/>
                <a:ea typeface="Times New Roman"/>
              </a:rPr>
              <a:t> الهضبة يرى بعض الأشكال الأرضية التي قامت الأنهار </a:t>
            </a:r>
            <a:r>
              <a:rPr lang="ar-BH" b="0" dirty="0" smtClean="0">
                <a:effectLst/>
                <a:latin typeface="Times New Roman"/>
                <a:ea typeface="Times New Roman"/>
              </a:rPr>
              <a:t>بتكوينها، </a:t>
            </a:r>
            <a:r>
              <a:rPr lang="ar-SA" b="0" dirty="0" smtClean="0">
                <a:effectLst/>
                <a:latin typeface="Times New Roman"/>
                <a:ea typeface="Times New Roman"/>
              </a:rPr>
              <a:t>باعتبارها العملية الرئيسية فيها كما في الخانق العظيم لنهر كولورادو ذلك الخانق الذي يزيد عمقه في بعض مواقعه عن 1.5 كم عن مستوى سطح الهضبة المجاورة له والذي يبلغ اتساعه حوالي 25كم.</a:t>
            </a:r>
            <a:endParaRPr lang="en-US" sz="2400" b="1" dirty="0" smtClean="0">
              <a:effectLst/>
              <a:latin typeface="Times New Roman"/>
              <a:ea typeface="Times New Roman"/>
            </a:endParaRPr>
          </a:p>
          <a:p>
            <a:pPr marL="16510" algn="just"/>
            <a:r>
              <a:rPr lang="ar-SA" b="0" dirty="0" smtClean="0">
                <a:effectLst/>
                <a:latin typeface="Times New Roman"/>
                <a:ea typeface="Times New Roman"/>
              </a:rPr>
              <a:t> </a:t>
            </a:r>
            <a:endParaRPr lang="en-US" sz="2400" b="1" dirty="0" smtClean="0">
              <a:effectLst/>
              <a:latin typeface="Times New Roman"/>
              <a:ea typeface="Times New Roman"/>
            </a:endParaRPr>
          </a:p>
          <a:p>
            <a:pPr marL="16510" algn="just"/>
            <a:r>
              <a:rPr lang="ar-SA" b="0" dirty="0" smtClean="0">
                <a:effectLst/>
                <a:latin typeface="Times New Roman"/>
                <a:ea typeface="Times New Roman"/>
              </a:rPr>
              <a:t>لقد أطلق</a:t>
            </a:r>
            <a:r>
              <a:rPr lang="en-US" b="0" dirty="0" err="1" smtClean="0">
                <a:effectLst/>
                <a:latin typeface="Times New Roman"/>
                <a:ea typeface="Times New Roman"/>
              </a:rPr>
              <a:t>Strahler</a:t>
            </a:r>
            <a:r>
              <a:rPr lang="en-US" b="0" dirty="0" smtClean="0">
                <a:effectLst/>
                <a:latin typeface="Times New Roman"/>
                <a:ea typeface="Times New Roman"/>
              </a:rPr>
              <a:t> </a:t>
            </a:r>
            <a:r>
              <a:rPr lang="ar-BH" b="0" dirty="0" smtClean="0">
                <a:effectLst/>
                <a:latin typeface="Times New Roman"/>
                <a:ea typeface="Times New Roman"/>
              </a:rPr>
              <a:t>على </a:t>
            </a:r>
            <a:r>
              <a:rPr lang="ar-SA" b="0" dirty="0" smtClean="0">
                <a:effectLst/>
                <a:latin typeface="Times New Roman"/>
                <a:ea typeface="Times New Roman"/>
              </a:rPr>
              <a:t>الأنهار اسم مكائن الأرض حيث أنها تقوم بوظيفتين مهمتين إذ أنها تصرف المياه الزائدة عن سطح اليا</a:t>
            </a:r>
            <a:r>
              <a:rPr lang="ar-BH" b="0" dirty="0" smtClean="0">
                <a:effectLst/>
                <a:latin typeface="Times New Roman"/>
                <a:ea typeface="Times New Roman"/>
              </a:rPr>
              <a:t>ب</a:t>
            </a:r>
            <a:r>
              <a:rPr lang="ar-SA" b="0" dirty="0" smtClean="0">
                <a:effectLst/>
                <a:latin typeface="Times New Roman"/>
                <a:ea typeface="Times New Roman"/>
              </a:rPr>
              <a:t>سه في بعض المناطق كما وإنها تعمل بقوة في سبيل نحت وتعرية سطح اليابسة, يقوم النهر في سبيل انجاز وظيفته الثاني</a:t>
            </a:r>
            <a:r>
              <a:rPr lang="ar-BH" b="0" dirty="0" smtClean="0">
                <a:effectLst/>
                <a:latin typeface="Times New Roman"/>
                <a:ea typeface="Times New Roman"/>
              </a:rPr>
              <a:t>ه </a:t>
            </a:r>
            <a:r>
              <a:rPr lang="ar-SA" b="0" dirty="0" smtClean="0">
                <a:effectLst/>
                <a:latin typeface="Times New Roman"/>
                <a:ea typeface="Times New Roman"/>
              </a:rPr>
              <a:t>بالأعمال التالية: </a:t>
            </a:r>
            <a:endParaRPr lang="en-US" sz="2400" b="1" dirty="0" smtClean="0">
              <a:effectLst/>
              <a:latin typeface="Times New Roman"/>
              <a:ea typeface="Times New Roman"/>
            </a:endParaRPr>
          </a:p>
          <a:p>
            <a:pPr marL="342900" lvl="0" indent="-342900" algn="just">
              <a:buFont typeface="+mj-lt"/>
              <a:buAutoNum type="arabicPeriod"/>
              <a:tabLst>
                <a:tab pos="245110" algn="l"/>
              </a:tabLst>
            </a:pPr>
            <a:r>
              <a:rPr lang="ar-SA" b="0" dirty="0" smtClean="0">
                <a:effectLst/>
                <a:latin typeface="Times New Roman"/>
                <a:ea typeface="Times New Roman"/>
              </a:rPr>
              <a:t>يقوم بإذابة وتعرية سطح الأرض الذي يتحرك عليه.</a:t>
            </a:r>
            <a:endParaRPr lang="en-US" sz="2400" b="1" dirty="0" smtClean="0">
              <a:effectLst/>
              <a:latin typeface="Times New Roman"/>
              <a:ea typeface="Times New Roman"/>
            </a:endParaRPr>
          </a:p>
          <a:p>
            <a:pPr marL="342900" lvl="0" indent="-342900" algn="just">
              <a:buFont typeface="+mj-lt"/>
              <a:buAutoNum type="arabicPeriod"/>
              <a:tabLst>
                <a:tab pos="245110" algn="l"/>
              </a:tabLst>
            </a:pPr>
            <a:r>
              <a:rPr lang="ar-SA" b="0" dirty="0" smtClean="0">
                <a:effectLst/>
                <a:latin typeface="Times New Roman"/>
                <a:ea typeface="Times New Roman"/>
              </a:rPr>
              <a:t>ينقل تلك المواد التي قام بتعريتها أو إذابتها.</a:t>
            </a:r>
            <a:endParaRPr lang="en-US" sz="2400" b="1" dirty="0" smtClean="0">
              <a:effectLst/>
              <a:latin typeface="Times New Roman"/>
              <a:ea typeface="Times New Roman"/>
            </a:endParaRPr>
          </a:p>
          <a:p>
            <a:pPr marL="342900" lvl="0" indent="-342900" algn="just">
              <a:buFont typeface="+mj-lt"/>
              <a:buAutoNum type="arabicPeriod"/>
              <a:tabLst>
                <a:tab pos="245110" algn="l"/>
              </a:tabLst>
            </a:pPr>
            <a:r>
              <a:rPr lang="ar-SA" b="0" dirty="0" smtClean="0">
                <a:effectLst/>
                <a:latin typeface="Times New Roman"/>
                <a:ea typeface="Times New Roman"/>
              </a:rPr>
              <a:t>يرسب المواد التي قام بنقلها بطريقة الدحرجة أو التعلق.</a:t>
            </a:r>
            <a:endParaRPr lang="en-US" sz="2400" b="1" dirty="0" smtClean="0">
              <a:effectLst/>
              <a:latin typeface="Times New Roman"/>
              <a:ea typeface="Times New Roman"/>
            </a:endParaRPr>
          </a:p>
          <a:p>
            <a:pPr marL="16510" algn="just"/>
            <a:r>
              <a:rPr lang="ar-SA" b="0" dirty="0" smtClean="0">
                <a:effectLst/>
                <a:latin typeface="Times New Roman"/>
                <a:ea typeface="Times New Roman"/>
              </a:rPr>
              <a:t>لا يقتصر عمل النهر كما بينا سابقا على النحت والتعرية فقط وإنما يقوم أيضا بأعمال إنشائية كبيرة كما في السهول </a:t>
            </a:r>
            <a:r>
              <a:rPr lang="ar-SA" b="0" dirty="0" err="1" smtClean="0">
                <a:effectLst/>
                <a:latin typeface="Times New Roman"/>
                <a:ea typeface="Times New Roman"/>
              </a:rPr>
              <a:t>الفيضية</a:t>
            </a:r>
            <a:r>
              <a:rPr lang="ar-SA" b="0" dirty="0" smtClean="0">
                <a:effectLst/>
                <a:latin typeface="Times New Roman"/>
                <a:ea typeface="Times New Roman"/>
              </a:rPr>
              <a:t> والدلتا وات. والدالات المروحية وسهول البجاد </a:t>
            </a:r>
            <a:r>
              <a:rPr lang="en-US" b="0" dirty="0" err="1" smtClean="0">
                <a:effectLst/>
                <a:latin typeface="Times New Roman"/>
                <a:ea typeface="Times New Roman"/>
              </a:rPr>
              <a:t>Bajada</a:t>
            </a:r>
            <a:r>
              <a:rPr lang="en-US" b="0" dirty="0" smtClean="0">
                <a:effectLst/>
                <a:latin typeface="Times New Roman"/>
                <a:ea typeface="Times New Roman"/>
              </a:rPr>
              <a:t>. </a:t>
            </a:r>
            <a:r>
              <a:rPr lang="ar-SA" b="0" dirty="0" smtClean="0">
                <a:effectLst/>
                <a:latin typeface="Times New Roman"/>
                <a:ea typeface="Times New Roman"/>
              </a:rPr>
              <a:t>ويمكن أن تكون الأنهار بذلك عوامل إنشائية </a:t>
            </a:r>
            <a:r>
              <a:rPr lang="en-US" b="0" dirty="0" smtClean="0">
                <a:effectLst/>
                <a:latin typeface="Times New Roman"/>
                <a:ea typeface="Times New Roman"/>
              </a:rPr>
              <a:t>constructional</a:t>
            </a:r>
            <a:r>
              <a:rPr lang="ar-SA" b="0" dirty="0" smtClean="0">
                <a:effectLst/>
                <a:latin typeface="Times New Roman"/>
                <a:ea typeface="Times New Roman"/>
              </a:rPr>
              <a:t> بقدر ما تكون عليه عوامل </a:t>
            </a:r>
            <a:r>
              <a:rPr lang="ar-BH" b="0" dirty="0" smtClean="0">
                <a:effectLst/>
                <a:latin typeface="Times New Roman"/>
                <a:ea typeface="Times New Roman"/>
              </a:rPr>
              <a:t>هدم </a:t>
            </a:r>
            <a:r>
              <a:rPr lang="en-US" b="0" dirty="0" err="1" smtClean="0">
                <a:effectLst/>
                <a:latin typeface="Times New Roman"/>
                <a:ea typeface="Times New Roman"/>
              </a:rPr>
              <a:t>destructional</a:t>
            </a:r>
            <a:r>
              <a:rPr lang="ar-SA" b="0" dirty="0" smtClean="0">
                <a:effectLst/>
                <a:latin typeface="Times New Roman"/>
                <a:ea typeface="Times New Roman"/>
              </a:rPr>
              <a:t> في الوقت نفسه أحيانا</a:t>
            </a:r>
            <a:r>
              <a:rPr lang="ar-BH" b="0" dirty="0" smtClean="0">
                <a:effectLst/>
                <a:latin typeface="Times New Roman"/>
                <a:ea typeface="Times New Roman"/>
              </a:rPr>
              <a:t>،</a:t>
            </a:r>
            <a:r>
              <a:rPr lang="ar-SA" b="0" dirty="0" smtClean="0">
                <a:effectLst/>
                <a:latin typeface="Times New Roman"/>
                <a:ea typeface="Times New Roman"/>
              </a:rPr>
              <a:t> فيصبح النهر في هذه الحالة نهرا متوازنا</a:t>
            </a:r>
            <a:r>
              <a:rPr lang="en-US" b="0" dirty="0" smtClean="0">
                <a:effectLst/>
                <a:latin typeface="Times New Roman"/>
                <a:ea typeface="Times New Roman"/>
              </a:rPr>
              <a:t>graded </a:t>
            </a:r>
            <a:r>
              <a:rPr lang="ar-BH" b="0" dirty="0" smtClean="0">
                <a:effectLst/>
                <a:latin typeface="Times New Roman"/>
                <a:ea typeface="Times New Roman"/>
              </a:rPr>
              <a:t>إذ</a:t>
            </a:r>
            <a:r>
              <a:rPr lang="ar-SA" b="0" dirty="0" smtClean="0">
                <a:effectLst/>
                <a:latin typeface="Times New Roman"/>
                <a:ea typeface="Times New Roman"/>
              </a:rPr>
              <a:t> يقوم النهر في مناطق معينة من مجراه بعملية النحت والتعرية وبذلك فهو نهر حفار ويرسب النهر في واديه في مناطق معينة من مجراه في واديه بعض المواد التي قام بتعريتها ونقلها فيقال انه مرسب </a:t>
            </a:r>
            <a:r>
              <a:rPr lang="en-US" b="0" dirty="0" smtClean="0">
                <a:effectLst/>
                <a:latin typeface="Times New Roman"/>
                <a:ea typeface="Times New Roman"/>
              </a:rPr>
              <a:t>aggraded </a:t>
            </a:r>
            <a:r>
              <a:rPr lang="ar-SA" b="0" dirty="0" smtClean="0">
                <a:effectLst/>
                <a:latin typeface="Times New Roman"/>
                <a:ea typeface="Times New Roman"/>
              </a:rPr>
              <a:t>وليست الأنهار هي العملية </a:t>
            </a:r>
            <a:r>
              <a:rPr lang="ar-SA" b="0" dirty="0" err="1" smtClean="0">
                <a:effectLst/>
                <a:latin typeface="Times New Roman"/>
                <a:ea typeface="Times New Roman"/>
              </a:rPr>
              <a:t>الجيومورفولوجية</a:t>
            </a:r>
            <a:r>
              <a:rPr lang="ar-SA" b="0" dirty="0" smtClean="0">
                <a:effectLst/>
                <a:latin typeface="Times New Roman"/>
                <a:ea typeface="Times New Roman"/>
              </a:rPr>
              <a:t> الوحيدة التي تمر بمثل هذه الحالات إذ تشبهها في ذلك بعض العمليات كالثلاجات والرياح والأمواج. غير أن ال</a:t>
            </a:r>
            <a:r>
              <a:rPr lang="ar-BH" b="0" dirty="0" smtClean="0">
                <a:effectLst/>
                <a:latin typeface="Times New Roman"/>
                <a:ea typeface="Times New Roman"/>
              </a:rPr>
              <a:t>أ</a:t>
            </a:r>
            <a:r>
              <a:rPr lang="ar-SA" b="0" dirty="0" smtClean="0">
                <a:effectLst/>
                <a:latin typeface="Times New Roman"/>
                <a:ea typeface="Times New Roman"/>
              </a:rPr>
              <a:t>نه</a:t>
            </a:r>
            <a:r>
              <a:rPr lang="ar-BH" b="0" dirty="0" smtClean="0">
                <a:effectLst/>
                <a:latin typeface="Times New Roman"/>
                <a:ea typeface="Times New Roman"/>
              </a:rPr>
              <a:t>ا</a:t>
            </a:r>
            <a:r>
              <a:rPr lang="ar-SA" b="0" dirty="0" smtClean="0">
                <a:effectLst/>
                <a:latin typeface="Times New Roman"/>
                <a:ea typeface="Times New Roman"/>
              </a:rPr>
              <a:t>ر وعلى نطاق الأرض كلها يمكن أن تكون أكثرها أهمية وتأثيرا. </a:t>
            </a:r>
            <a:endParaRPr lang="en-US" sz="2400" b="1" dirty="0" smtClean="0">
              <a:effectLst/>
              <a:latin typeface="Times New Roman"/>
              <a:ea typeface="Times New Roman"/>
            </a:endParaRPr>
          </a:p>
          <a:p>
            <a:endParaRPr lang="ar-IQ" dirty="0"/>
          </a:p>
        </p:txBody>
      </p:sp>
    </p:spTree>
    <p:extLst>
      <p:ext uri="{BB962C8B-B14F-4D97-AF65-F5344CB8AC3E}">
        <p14:creationId xmlns:p14="http://schemas.microsoft.com/office/powerpoint/2010/main" val="274570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7693"/>
            <a:ext cx="9144000" cy="6740307"/>
          </a:xfrm>
          <a:prstGeom prst="rect">
            <a:avLst/>
          </a:prstGeom>
        </p:spPr>
        <p:txBody>
          <a:bodyPr wrap="square">
            <a:spAutoFit/>
          </a:bodyPr>
          <a:lstStyle/>
          <a:p>
            <a:pPr marL="245110" algn="just"/>
            <a:r>
              <a:rPr lang="ar-SA" sz="2400" b="1" dirty="0" smtClean="0">
                <a:effectLst/>
                <a:latin typeface="Times New Roman"/>
                <a:ea typeface="Times New Roman"/>
              </a:rPr>
              <a:t>مصادر مياه الأنهار</a:t>
            </a:r>
            <a:r>
              <a:rPr lang="ar-BH" sz="2400" b="1" dirty="0" smtClean="0">
                <a:effectLst/>
                <a:latin typeface="Times New Roman"/>
                <a:ea typeface="Times New Roman"/>
              </a:rPr>
              <a:t>:</a:t>
            </a:r>
            <a:endParaRPr lang="en-US" sz="1400" b="1" dirty="0" smtClean="0">
              <a:effectLst/>
              <a:latin typeface="Times New Roman"/>
              <a:ea typeface="Times New Roman"/>
            </a:endParaRPr>
          </a:p>
          <a:p>
            <a:pPr marL="245110" algn="just"/>
            <a:r>
              <a:rPr lang="ar-SA" sz="2400" b="0" dirty="0" smtClean="0">
                <a:effectLst/>
                <a:latin typeface="Times New Roman"/>
                <a:ea typeface="Times New Roman"/>
              </a:rPr>
              <a:t> </a:t>
            </a:r>
            <a:endParaRPr lang="en-US" sz="1400" b="1" dirty="0" smtClean="0">
              <a:effectLst/>
              <a:latin typeface="Times New Roman"/>
              <a:ea typeface="Times New Roman"/>
            </a:endParaRPr>
          </a:p>
          <a:p>
            <a:pPr marL="245110" algn="just"/>
            <a:r>
              <a:rPr lang="ar-SA" b="0" dirty="0" smtClean="0">
                <a:effectLst/>
                <a:latin typeface="Times New Roman"/>
                <a:ea typeface="Times New Roman"/>
              </a:rPr>
              <a:t>     تعتبر مياه الأمطار والثلوج الذائبة المصادر المباشرة لمياه الأنهار. يغور قسم من مياه الأمطار والثلوج داخل التكوينات الصخرية والتربة. ويتحرك خلالها ثم يخرج بعضه ثانية بشكل عيون أو ينابيع أو حتى بصورة رشح </a:t>
            </a:r>
            <a:r>
              <a:rPr lang="en-US" b="0" dirty="0" smtClean="0">
                <a:effectLst/>
                <a:latin typeface="Times New Roman"/>
                <a:ea typeface="Times New Roman"/>
              </a:rPr>
              <a:t>seepage   </a:t>
            </a:r>
            <a:r>
              <a:rPr lang="ar-SA" b="0" dirty="0" smtClean="0">
                <a:effectLst/>
                <a:latin typeface="Times New Roman"/>
                <a:ea typeface="Times New Roman"/>
              </a:rPr>
              <a:t>حيث تقوم هذه المياه بتغذية الأنهار ثانية, وتتغذى كثير من الأنهار من خلال البحيرات التي تنبع منها أو تمر </a:t>
            </a:r>
            <a:r>
              <a:rPr lang="ar-BH" b="0" dirty="0" smtClean="0">
                <a:effectLst/>
                <a:latin typeface="Times New Roman"/>
                <a:ea typeface="Times New Roman"/>
              </a:rPr>
              <a:t>ف</a:t>
            </a:r>
            <a:r>
              <a:rPr lang="ar-SA" b="0" dirty="0" err="1" smtClean="0">
                <a:effectLst/>
                <a:latin typeface="Times New Roman"/>
                <a:ea typeface="Times New Roman"/>
              </a:rPr>
              <a:t>يها</a:t>
            </a:r>
            <a:r>
              <a:rPr lang="ar-SA" b="0" dirty="0" smtClean="0">
                <a:effectLst/>
                <a:latin typeface="Times New Roman"/>
                <a:ea typeface="Times New Roman"/>
              </a:rPr>
              <a:t>. وتتزود تلك البحيرات بدورها بالمياه بوساطة الأمطار الساقطة عليها أو مياه الثلوج التي تذوب وتنتهي فيها.</a:t>
            </a:r>
            <a:endParaRPr lang="en-US" sz="1400" b="1" dirty="0" smtClean="0">
              <a:effectLst/>
              <a:latin typeface="Times New Roman"/>
              <a:ea typeface="Times New Roman"/>
            </a:endParaRPr>
          </a:p>
          <a:p>
            <a:pPr marL="245110" algn="just"/>
            <a:r>
              <a:rPr lang="ar-SA" b="0" dirty="0" smtClean="0">
                <a:effectLst/>
                <a:latin typeface="Times New Roman"/>
                <a:ea typeface="Times New Roman"/>
              </a:rPr>
              <a:t> </a:t>
            </a:r>
            <a:endParaRPr lang="en-US" sz="1400" b="1" dirty="0" smtClean="0">
              <a:effectLst/>
              <a:latin typeface="Times New Roman"/>
              <a:ea typeface="Times New Roman"/>
            </a:endParaRPr>
          </a:p>
          <a:p>
            <a:pPr marL="245110" algn="just"/>
            <a:r>
              <a:rPr lang="ar-BH" b="0" dirty="0" smtClean="0">
                <a:effectLst/>
                <a:latin typeface="Times New Roman"/>
                <a:ea typeface="Times New Roman"/>
              </a:rPr>
              <a:t>و</a:t>
            </a:r>
            <a:r>
              <a:rPr lang="ar-SA" b="0" dirty="0" smtClean="0">
                <a:effectLst/>
                <a:latin typeface="Times New Roman"/>
                <a:ea typeface="Times New Roman"/>
              </a:rPr>
              <a:t>تساعد الظروف التالية على زيادة جريان المياه السطحية بصورة عامة:</a:t>
            </a:r>
            <a:endParaRPr lang="en-US" sz="1400" b="1" dirty="0" smtClean="0">
              <a:effectLst/>
              <a:latin typeface="Times New Roman"/>
              <a:ea typeface="Times New Roman"/>
            </a:endParaRPr>
          </a:p>
          <a:p>
            <a:pPr marL="245110" algn="just"/>
            <a:r>
              <a:rPr lang="ar-SA" b="0" dirty="0" smtClean="0">
                <a:effectLst/>
                <a:latin typeface="Times New Roman"/>
                <a:ea typeface="Times New Roman"/>
              </a:rPr>
              <a:t>1- ظروف مناخية ملائمة:</a:t>
            </a:r>
            <a:r>
              <a:rPr lang="ar-SA" sz="2400" b="0" dirty="0" smtClean="0">
                <a:effectLst/>
                <a:latin typeface="Times New Roman"/>
                <a:ea typeface="Times New Roman"/>
              </a:rPr>
              <a:t>   </a:t>
            </a:r>
            <a:endParaRPr lang="en-US" sz="1400" b="1" dirty="0" smtClean="0">
              <a:effectLst/>
              <a:latin typeface="Times New Roman"/>
              <a:ea typeface="Times New Roman"/>
            </a:endParaRPr>
          </a:p>
          <a:p>
            <a:pPr marL="16510" algn="just"/>
            <a:r>
              <a:rPr lang="ar-SA" b="0" dirty="0" smtClean="0">
                <a:effectLst/>
                <a:latin typeface="Times New Roman"/>
                <a:ea typeface="Times New Roman"/>
              </a:rPr>
              <a:t>       تتمثل بسقوط الأمطار ناتجة عن زوابع رعدية الأمر الذي يؤدي إلى زيادة نسبة الجريان السطحي وذلك لعدم إتاحة المجال الكافي للتربة والنبات الطبيعي لامتصاص واخذ كمية كبيرة من مياه الأمطار. تؤثر الظروف المناخية على كمية الجريان السطحي من خلال تأثيرها غير المباشر المتمثل في كثافة النبات الطبيعي حيث تتناقص نسبة المياه السطحية الجارية مع زيادة كثافة ذلك الغطاء التي تؤدي بدورها إلى تقليل سرعة جريان مياه الأمطار فوق سطح الأرض فتضيع نسبة كبيرة منها بسبب </a:t>
            </a:r>
            <a:r>
              <a:rPr lang="ar-SA" b="0" dirty="0" err="1" smtClean="0">
                <a:effectLst/>
                <a:latin typeface="Times New Roman"/>
                <a:ea typeface="Times New Roman"/>
              </a:rPr>
              <a:t>نفاذها</a:t>
            </a:r>
            <a:r>
              <a:rPr lang="ar-SA" b="0" dirty="0" smtClean="0">
                <a:effectLst/>
                <a:latin typeface="Times New Roman"/>
                <a:ea typeface="Times New Roman"/>
              </a:rPr>
              <a:t> خلال مسامات التربة والصخور وكذلك عن طريق التبخر – النتح. وكلما قلت كثافة الغطاء النباتي كلما كبرت حصة المياه السطحية الجارية من مياه الأمطار. كما ويزيد ارتفاع الرطوبة النسبية في الهواء من حصة المياه السطحية الجارية بسبب تناقص نسبة الضياع المائي عن طريق النتح – التبخر. وتساعد معدلات الحرارة الواطئة على زيادة حصة المياه السطحية الجارية أيضا إذ تقل بسببها فعالية عملية النتح – التبخر.</a:t>
            </a:r>
            <a:endParaRPr lang="en-US" sz="1400" b="1" dirty="0" smtClean="0">
              <a:effectLst/>
              <a:latin typeface="Times New Roman"/>
              <a:ea typeface="Times New Roman"/>
            </a:endParaRPr>
          </a:p>
          <a:p>
            <a:pPr marL="16510" algn="just"/>
            <a:r>
              <a:rPr lang="ar-SA" b="0" dirty="0" smtClean="0">
                <a:effectLst/>
                <a:latin typeface="Times New Roman"/>
                <a:ea typeface="Times New Roman"/>
              </a:rPr>
              <a:t> </a:t>
            </a:r>
            <a:endParaRPr lang="en-US" sz="1400" b="1" dirty="0" smtClean="0">
              <a:effectLst/>
              <a:latin typeface="Times New Roman"/>
              <a:ea typeface="Times New Roman"/>
            </a:endParaRPr>
          </a:p>
          <a:p>
            <a:pPr marL="16510" algn="just"/>
            <a:r>
              <a:rPr lang="ar-SA" b="0" dirty="0" smtClean="0">
                <a:effectLst/>
                <a:latin typeface="Times New Roman"/>
                <a:ea typeface="Times New Roman"/>
              </a:rPr>
              <a:t>ظروف جيولوجية وتضاريسية ملائمة:</a:t>
            </a:r>
            <a:endParaRPr lang="en-US" sz="1400" b="1" dirty="0" smtClean="0">
              <a:effectLst/>
              <a:latin typeface="Times New Roman"/>
              <a:ea typeface="Times New Roman"/>
            </a:endParaRPr>
          </a:p>
          <a:p>
            <a:pPr marL="16510" algn="just"/>
            <a:r>
              <a:rPr lang="ar-SA" b="0" dirty="0" smtClean="0">
                <a:effectLst/>
                <a:latin typeface="Times New Roman"/>
                <a:ea typeface="Times New Roman"/>
              </a:rPr>
              <a:t>          نزداد حصة المياه السطحية الجارية في المناطق التي تتكون من صخور ذوات درجات مسامية قليلة مثل الطين وصخور الطفل </a:t>
            </a:r>
            <a:r>
              <a:rPr lang="en-US" b="0" dirty="0" smtClean="0">
                <a:effectLst/>
                <a:latin typeface="Times New Roman"/>
                <a:ea typeface="Times New Roman"/>
              </a:rPr>
              <a:t>shale</a:t>
            </a:r>
            <a:r>
              <a:rPr lang="ar-SA" b="0" dirty="0" smtClean="0">
                <a:effectLst/>
                <a:latin typeface="Times New Roman"/>
                <a:ea typeface="Times New Roman"/>
              </a:rPr>
              <a:t> وكذلك في حالة قلة وجود الشقوق والمفاصل, ويحصل العكس عندما تكون التكوينات الصخرية مسامية بدرجة كبيرة كصخور الطباشير أو صخور المجمعات مع وجود نظام مفصلي واضح في المنطقة حيث يضيع قسم كبير من مياه الأمطار والثلوج وتنضم إلى المياه الباطنية.</a:t>
            </a:r>
            <a:endParaRPr lang="en-US" sz="1400" b="1" dirty="0">
              <a:effectLst/>
              <a:latin typeface="Times New Roman"/>
              <a:ea typeface="Times New Roman"/>
            </a:endParaRPr>
          </a:p>
        </p:txBody>
      </p:sp>
    </p:spTree>
    <p:extLst>
      <p:ext uri="{BB962C8B-B14F-4D97-AF65-F5344CB8AC3E}">
        <p14:creationId xmlns:p14="http://schemas.microsoft.com/office/powerpoint/2010/main" val="1212547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7048083"/>
          </a:xfrm>
          <a:prstGeom prst="rect">
            <a:avLst/>
          </a:prstGeom>
        </p:spPr>
        <p:txBody>
          <a:bodyPr wrap="square">
            <a:spAutoFit/>
          </a:bodyPr>
          <a:lstStyle/>
          <a:p>
            <a:pPr marL="16510" algn="just"/>
            <a:r>
              <a:rPr lang="ar-SA" sz="1600" b="1" dirty="0" smtClean="0">
                <a:effectLst/>
                <a:latin typeface="Times New Roman"/>
                <a:ea typeface="Times New Roman"/>
              </a:rPr>
              <a:t>تصنيف الأنهار:</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       كما هي الحالة في كثير من الظواهر الطبيعية الأخرى يمكن للأنهار أن تصنف إلى عدة تصانيف تبعا للمقياس المستخدم في ذلك</a:t>
            </a:r>
            <a:r>
              <a:rPr lang="ar-BH" sz="1600" b="0" dirty="0" smtClean="0">
                <a:effectLst/>
                <a:latin typeface="Times New Roman"/>
                <a:ea typeface="Times New Roman"/>
              </a:rPr>
              <a:t>، </a:t>
            </a:r>
            <a:r>
              <a:rPr lang="ar-SA" sz="1600" b="0" dirty="0" smtClean="0">
                <a:effectLst/>
                <a:latin typeface="Times New Roman"/>
                <a:ea typeface="Times New Roman"/>
              </a:rPr>
              <a:t>إذ تقسم الأنهار استنادا إلى:</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 </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أولا: طبيعة جريان الماء في الوديان النهرية إلى الأقسام التالية:</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1- الأنهار الدائمة الجريان </a:t>
            </a:r>
            <a:r>
              <a:rPr lang="en-US" sz="1600" b="0" dirty="0" smtClean="0">
                <a:effectLst/>
                <a:latin typeface="Times New Roman"/>
                <a:ea typeface="Times New Roman"/>
              </a:rPr>
              <a:t>Permanent </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      نعني بهذه الأنهار تلك التي يستمر جريان الماء فيها طيلة العام وتسبب ظروف كثيرة حالة الجريان </a:t>
            </a:r>
            <a:r>
              <a:rPr lang="ar-SA" sz="1600" b="0" dirty="0" err="1" smtClean="0">
                <a:effectLst/>
                <a:latin typeface="Times New Roman"/>
                <a:ea typeface="Times New Roman"/>
              </a:rPr>
              <a:t>ألدائمي</a:t>
            </a:r>
            <a:r>
              <a:rPr lang="ar-SA" sz="1600" b="0" dirty="0" smtClean="0">
                <a:effectLst/>
                <a:latin typeface="Times New Roman"/>
                <a:ea typeface="Times New Roman"/>
              </a:rPr>
              <a:t> للأنهار منها:</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1- تكون كمية التساقط كبيرة وموزعة توزيعا منتظما طيلة العام. كما في انهار الأقاليم الاستوائية مثل الام</a:t>
            </a:r>
            <a:r>
              <a:rPr lang="ar-BH" sz="1600" b="0" dirty="0" smtClean="0">
                <a:effectLst/>
                <a:latin typeface="Times New Roman"/>
                <a:ea typeface="Times New Roman"/>
              </a:rPr>
              <a:t>ا</a:t>
            </a:r>
            <a:r>
              <a:rPr lang="ar-SA" sz="1600" b="0" dirty="0" smtClean="0">
                <a:effectLst/>
                <a:latin typeface="Times New Roman"/>
                <a:ea typeface="Times New Roman"/>
              </a:rPr>
              <a:t>زون والكونغو...الخ.</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2- ينبع النهر من بحيرة أو من عدة بحيرات أو يمر مجراه خلالها كما في النيل ومكنزي.</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3- ينبع النهر من نهائيات الغطاءات الجليدية أو الثلاجات كما في نهري الدانوب والراين في قارة أوربا ونهر مزوري في قارة أمريكا الشمالية.</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4- يصبح النهر دائمي الجريان إذا قام بتعميق أقسام من واديه إلى ما دون مستوى الماء الباطني </a:t>
            </a:r>
            <a:r>
              <a:rPr lang="ar-SA" sz="1600" b="0" dirty="0" err="1" smtClean="0">
                <a:effectLst/>
                <a:latin typeface="Times New Roman"/>
                <a:ea typeface="Times New Roman"/>
              </a:rPr>
              <a:t>ألدائمي</a:t>
            </a:r>
            <a:r>
              <a:rPr lang="ar-SA" sz="1600" b="0" dirty="0" smtClean="0">
                <a:effectLst/>
                <a:latin typeface="Times New Roman"/>
                <a:ea typeface="Times New Roman"/>
              </a:rPr>
              <a:t> الأمر الذي يجعله يتغذى بكميات ثابتة من المياه الباطنية.</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 </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2- الأنهار المتقطعة </a:t>
            </a:r>
            <a:r>
              <a:rPr lang="en-US" sz="1600" b="0" dirty="0" smtClean="0">
                <a:effectLst/>
                <a:latin typeface="Times New Roman"/>
                <a:ea typeface="Times New Roman"/>
              </a:rPr>
              <a:t>Intermittent </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           وهي الأنهار ال</a:t>
            </a:r>
            <a:r>
              <a:rPr lang="ar-BH" sz="1600" b="0" dirty="0" smtClean="0">
                <a:effectLst/>
                <a:latin typeface="Times New Roman"/>
                <a:ea typeface="Times New Roman"/>
              </a:rPr>
              <a:t>ت</a:t>
            </a:r>
            <a:r>
              <a:rPr lang="ar-SA" sz="1600" b="0" dirty="0" smtClean="0">
                <a:effectLst/>
                <a:latin typeface="Times New Roman"/>
                <a:ea typeface="Times New Roman"/>
              </a:rPr>
              <a:t>ي تتقطع عنها مصادر المياه في فترات. وتوجد هذه الأنهار على الأغلب في الأقاليم التي يكون التساقط فيها فصليا وتكون شائعة في الأقاليم شبه الجافة. تقسم هذه الأنهار بدورها إلى قسمين هما:</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(أ) الأنهار المتقطعة التي تتغذى بوساطة الينابيع.</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(ب) الأنهار المتقطعة التي تتغذى من الجريان السطحي للماء.</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             ينقطع الجريان بالنسبة للحالة الأولى من الا</a:t>
            </a:r>
            <a:r>
              <a:rPr lang="ar-BH" sz="1600" b="0" dirty="0" smtClean="0">
                <a:effectLst/>
                <a:latin typeface="Times New Roman"/>
                <a:ea typeface="Times New Roman"/>
              </a:rPr>
              <a:t>ن</a:t>
            </a:r>
            <a:r>
              <a:rPr lang="ar-SA" sz="1600" b="0" dirty="0" smtClean="0">
                <a:effectLst/>
                <a:latin typeface="Times New Roman"/>
                <a:ea typeface="Times New Roman"/>
              </a:rPr>
              <a:t>هار بسبب أنها لم تقم بتعميق و</a:t>
            </a:r>
            <a:r>
              <a:rPr lang="ar-BH" sz="1600" b="0" dirty="0" smtClean="0">
                <a:effectLst/>
                <a:latin typeface="Times New Roman"/>
                <a:ea typeface="Times New Roman"/>
              </a:rPr>
              <a:t>ا</a:t>
            </a:r>
            <a:r>
              <a:rPr lang="ar-SA" sz="1600" b="0" dirty="0" smtClean="0">
                <a:effectLst/>
                <a:latin typeface="Times New Roman"/>
                <a:ea typeface="Times New Roman"/>
              </a:rPr>
              <a:t>ديها إلى دون المستوى الدائم للماء الباطني خلال الفترة الجافة من السنة ( شكل رقم 34) ز وينقطع الجريان في حالة النوع الثاني عندما يتوقف التساقط في منطقة تغذية النهر لكونه ذا تساقط فصلي. ويصبح النهر فصليا إذا لم ينبع من مناطق مرتفعة تغطيها الثلوج أو انه لا يمر في بحيرة أو ينبع منها.</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3- الأنهار الوقتية </a:t>
            </a:r>
            <a:r>
              <a:rPr lang="en-US" sz="1600" b="0" dirty="0" smtClean="0">
                <a:effectLst/>
                <a:latin typeface="Times New Roman"/>
                <a:ea typeface="Times New Roman"/>
              </a:rPr>
              <a:t>Ephemeral</a:t>
            </a:r>
            <a:endParaRPr lang="en-US" sz="1600" b="1" dirty="0" smtClean="0">
              <a:effectLst/>
              <a:latin typeface="Times New Roman"/>
              <a:ea typeface="Times New Roman"/>
            </a:endParaRPr>
          </a:p>
          <a:p>
            <a:pPr marL="16510" algn="just"/>
            <a:r>
              <a:rPr lang="ar-SA" sz="1600" b="0" dirty="0" smtClean="0">
                <a:effectLst/>
                <a:latin typeface="Times New Roman"/>
                <a:ea typeface="Times New Roman"/>
              </a:rPr>
              <a:t>          تظهر هذه الأنهار في المناطق الجافة وشبه الجافة, ولا يحدث أي جريان مائي فيها إلا عقب سقوط الأمطار على أحواض ووديان تلك الأنهار ويعتمد مقدار طول الفترة التي تجري فيها المياه في مثل هذه الأنهار على كمية الأمطار الساقطة وعلى الفترة التي استغرقتها عملية التساقط.</a:t>
            </a:r>
            <a:endParaRPr lang="en-US" sz="1600" b="1" dirty="0" smtClean="0">
              <a:effectLst/>
              <a:latin typeface="Times New Roman"/>
              <a:ea typeface="Times New Roman"/>
            </a:endParaRPr>
          </a:p>
          <a:p>
            <a:pPr marL="16510" algn="just"/>
            <a:r>
              <a:rPr lang="ar-SA" b="0" dirty="0" smtClean="0">
                <a:effectLst/>
                <a:latin typeface="Times New Roman"/>
                <a:ea typeface="Times New Roman"/>
              </a:rPr>
              <a:t> </a:t>
            </a:r>
            <a:endParaRPr lang="en-US" sz="1400" b="1" dirty="0" smtClean="0">
              <a:effectLst/>
              <a:latin typeface="Times New Roman"/>
              <a:ea typeface="Times New Roman"/>
            </a:endParaRPr>
          </a:p>
          <a:p>
            <a:pPr marL="16510" algn="just"/>
            <a:r>
              <a:rPr lang="ar-SA" b="0" dirty="0" smtClean="0">
                <a:effectLst/>
                <a:latin typeface="Times New Roman"/>
                <a:ea typeface="Times New Roman"/>
              </a:rPr>
              <a:t> </a:t>
            </a:r>
            <a:endParaRPr lang="en-US" sz="1400" b="1" dirty="0">
              <a:effectLst/>
              <a:latin typeface="Times New Roman"/>
              <a:ea typeface="Times New Roman"/>
            </a:endParaRPr>
          </a:p>
        </p:txBody>
      </p:sp>
    </p:spTree>
    <p:extLst>
      <p:ext uri="{BB962C8B-B14F-4D97-AF65-F5344CB8AC3E}">
        <p14:creationId xmlns:p14="http://schemas.microsoft.com/office/powerpoint/2010/main" val="355538775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175</Words>
  <Application>Microsoft Office PowerPoint</Application>
  <PresentationFormat>عرض على الشاشة (3:4)‏</PresentationFormat>
  <Paragraphs>40</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الدور الجيومورفولوجي للمياه السطحية الجارية</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الدور الجيومورفولوجي للمياه السطحية الجارية</dc:title>
  <dc:creator>DR.Ahmed Saker 2o1O</dc:creator>
  <cp:lastModifiedBy>DR.Ahmed Saker 2o1O</cp:lastModifiedBy>
  <cp:revision>1</cp:revision>
  <dcterms:created xsi:type="dcterms:W3CDTF">2018-12-18T18:24:04Z</dcterms:created>
  <dcterms:modified xsi:type="dcterms:W3CDTF">2018-12-18T18:29:25Z</dcterms:modified>
</cp:coreProperties>
</file>