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3" d="100"/>
          <a:sy n="53" d="100"/>
        </p:scale>
        <p:origin x="-90" y="-30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E0EF139A-3C65-4B37-AF59-2CFF32B26096}"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913EF0E-F2EE-4576-9379-67A084D1E601}" type="slidenum">
              <a:rPr lang="ar-IQ" smtClean="0"/>
              <a:t>‹#›</a:t>
            </a:fld>
            <a:endParaRPr lang="ar-IQ"/>
          </a:p>
        </p:txBody>
      </p:sp>
    </p:spTree>
    <p:extLst>
      <p:ext uri="{BB962C8B-B14F-4D97-AF65-F5344CB8AC3E}">
        <p14:creationId xmlns:p14="http://schemas.microsoft.com/office/powerpoint/2010/main" val="1461915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E0EF139A-3C65-4B37-AF59-2CFF32B26096}"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913EF0E-F2EE-4576-9379-67A084D1E601}" type="slidenum">
              <a:rPr lang="ar-IQ" smtClean="0"/>
              <a:t>‹#›</a:t>
            </a:fld>
            <a:endParaRPr lang="ar-IQ"/>
          </a:p>
        </p:txBody>
      </p:sp>
    </p:spTree>
    <p:extLst>
      <p:ext uri="{BB962C8B-B14F-4D97-AF65-F5344CB8AC3E}">
        <p14:creationId xmlns:p14="http://schemas.microsoft.com/office/powerpoint/2010/main" val="4196612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E0EF139A-3C65-4B37-AF59-2CFF32B26096}"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913EF0E-F2EE-4576-9379-67A084D1E601}" type="slidenum">
              <a:rPr lang="ar-IQ" smtClean="0"/>
              <a:t>‹#›</a:t>
            </a:fld>
            <a:endParaRPr lang="ar-IQ"/>
          </a:p>
        </p:txBody>
      </p:sp>
    </p:spTree>
    <p:extLst>
      <p:ext uri="{BB962C8B-B14F-4D97-AF65-F5344CB8AC3E}">
        <p14:creationId xmlns:p14="http://schemas.microsoft.com/office/powerpoint/2010/main" val="377312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E0EF139A-3C65-4B37-AF59-2CFF32B26096}"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913EF0E-F2EE-4576-9379-67A084D1E601}" type="slidenum">
              <a:rPr lang="ar-IQ" smtClean="0"/>
              <a:t>‹#›</a:t>
            </a:fld>
            <a:endParaRPr lang="ar-IQ"/>
          </a:p>
        </p:txBody>
      </p:sp>
    </p:spTree>
    <p:extLst>
      <p:ext uri="{BB962C8B-B14F-4D97-AF65-F5344CB8AC3E}">
        <p14:creationId xmlns:p14="http://schemas.microsoft.com/office/powerpoint/2010/main" val="984838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0EF139A-3C65-4B37-AF59-2CFF32B26096}"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913EF0E-F2EE-4576-9379-67A084D1E601}" type="slidenum">
              <a:rPr lang="ar-IQ" smtClean="0"/>
              <a:t>‹#›</a:t>
            </a:fld>
            <a:endParaRPr lang="ar-IQ"/>
          </a:p>
        </p:txBody>
      </p:sp>
    </p:spTree>
    <p:extLst>
      <p:ext uri="{BB962C8B-B14F-4D97-AF65-F5344CB8AC3E}">
        <p14:creationId xmlns:p14="http://schemas.microsoft.com/office/powerpoint/2010/main" val="2607862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E0EF139A-3C65-4B37-AF59-2CFF32B26096}"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913EF0E-F2EE-4576-9379-67A084D1E601}" type="slidenum">
              <a:rPr lang="ar-IQ" smtClean="0"/>
              <a:t>‹#›</a:t>
            </a:fld>
            <a:endParaRPr lang="ar-IQ"/>
          </a:p>
        </p:txBody>
      </p:sp>
    </p:spTree>
    <p:extLst>
      <p:ext uri="{BB962C8B-B14F-4D97-AF65-F5344CB8AC3E}">
        <p14:creationId xmlns:p14="http://schemas.microsoft.com/office/powerpoint/2010/main" val="1890473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E0EF139A-3C65-4B37-AF59-2CFF32B26096}" type="datetimeFigureOut">
              <a:rPr lang="ar-IQ" smtClean="0"/>
              <a:t>10/04/1440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E913EF0E-F2EE-4576-9379-67A084D1E601}" type="slidenum">
              <a:rPr lang="ar-IQ" smtClean="0"/>
              <a:t>‹#›</a:t>
            </a:fld>
            <a:endParaRPr lang="ar-IQ"/>
          </a:p>
        </p:txBody>
      </p:sp>
    </p:spTree>
    <p:extLst>
      <p:ext uri="{BB962C8B-B14F-4D97-AF65-F5344CB8AC3E}">
        <p14:creationId xmlns:p14="http://schemas.microsoft.com/office/powerpoint/2010/main" val="2630301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E0EF139A-3C65-4B37-AF59-2CFF32B26096}" type="datetimeFigureOut">
              <a:rPr lang="ar-IQ" smtClean="0"/>
              <a:t>10/04/1440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E913EF0E-F2EE-4576-9379-67A084D1E601}" type="slidenum">
              <a:rPr lang="ar-IQ" smtClean="0"/>
              <a:t>‹#›</a:t>
            </a:fld>
            <a:endParaRPr lang="ar-IQ"/>
          </a:p>
        </p:txBody>
      </p:sp>
    </p:spTree>
    <p:extLst>
      <p:ext uri="{BB962C8B-B14F-4D97-AF65-F5344CB8AC3E}">
        <p14:creationId xmlns:p14="http://schemas.microsoft.com/office/powerpoint/2010/main" val="2192739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0EF139A-3C65-4B37-AF59-2CFF32B26096}" type="datetimeFigureOut">
              <a:rPr lang="ar-IQ" smtClean="0"/>
              <a:t>10/04/1440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E913EF0E-F2EE-4576-9379-67A084D1E601}" type="slidenum">
              <a:rPr lang="ar-IQ" smtClean="0"/>
              <a:t>‹#›</a:t>
            </a:fld>
            <a:endParaRPr lang="ar-IQ"/>
          </a:p>
        </p:txBody>
      </p:sp>
    </p:spTree>
    <p:extLst>
      <p:ext uri="{BB962C8B-B14F-4D97-AF65-F5344CB8AC3E}">
        <p14:creationId xmlns:p14="http://schemas.microsoft.com/office/powerpoint/2010/main" val="1032511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0EF139A-3C65-4B37-AF59-2CFF32B26096}"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913EF0E-F2EE-4576-9379-67A084D1E601}" type="slidenum">
              <a:rPr lang="ar-IQ" smtClean="0"/>
              <a:t>‹#›</a:t>
            </a:fld>
            <a:endParaRPr lang="ar-IQ"/>
          </a:p>
        </p:txBody>
      </p:sp>
    </p:spTree>
    <p:extLst>
      <p:ext uri="{BB962C8B-B14F-4D97-AF65-F5344CB8AC3E}">
        <p14:creationId xmlns:p14="http://schemas.microsoft.com/office/powerpoint/2010/main" val="2194212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0EF139A-3C65-4B37-AF59-2CFF32B26096}"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913EF0E-F2EE-4576-9379-67A084D1E601}" type="slidenum">
              <a:rPr lang="ar-IQ" smtClean="0"/>
              <a:t>‹#›</a:t>
            </a:fld>
            <a:endParaRPr lang="ar-IQ"/>
          </a:p>
        </p:txBody>
      </p:sp>
    </p:spTree>
    <p:extLst>
      <p:ext uri="{BB962C8B-B14F-4D97-AF65-F5344CB8AC3E}">
        <p14:creationId xmlns:p14="http://schemas.microsoft.com/office/powerpoint/2010/main" val="1590204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0EF139A-3C65-4B37-AF59-2CFF32B26096}" type="datetimeFigureOut">
              <a:rPr lang="ar-IQ" smtClean="0"/>
              <a:t>10/04/1440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913EF0E-F2EE-4576-9379-67A084D1E601}" type="slidenum">
              <a:rPr lang="ar-IQ" smtClean="0"/>
              <a:t>‹#›</a:t>
            </a:fld>
            <a:endParaRPr lang="ar-IQ"/>
          </a:p>
        </p:txBody>
      </p:sp>
    </p:spTree>
    <p:extLst>
      <p:ext uri="{BB962C8B-B14F-4D97-AF65-F5344CB8AC3E}">
        <p14:creationId xmlns:p14="http://schemas.microsoft.com/office/powerpoint/2010/main" val="21950495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16633"/>
            <a:ext cx="7772400" cy="576063"/>
          </a:xfrm>
        </p:spPr>
        <p:txBody>
          <a:bodyPr>
            <a:normAutofit/>
          </a:bodyPr>
          <a:lstStyle/>
          <a:p>
            <a:r>
              <a:rPr lang="ar-IQ" sz="2400" dirty="0" smtClean="0"/>
              <a:t>الانزلاقات والانهيارات الارضية</a:t>
            </a:r>
            <a:endParaRPr lang="ar-IQ" sz="2400" dirty="0"/>
          </a:p>
        </p:txBody>
      </p:sp>
      <p:sp>
        <p:nvSpPr>
          <p:cNvPr id="3" name="عنوان فرعي 2"/>
          <p:cNvSpPr>
            <a:spLocks noGrp="1"/>
          </p:cNvSpPr>
          <p:nvPr>
            <p:ph type="subTitle" idx="1"/>
          </p:nvPr>
        </p:nvSpPr>
        <p:spPr>
          <a:xfrm>
            <a:off x="0" y="764704"/>
            <a:ext cx="9144000" cy="6093296"/>
          </a:xfrm>
        </p:spPr>
        <p:txBody>
          <a:bodyPr>
            <a:normAutofit/>
          </a:bodyPr>
          <a:lstStyle/>
          <a:p>
            <a:pPr marL="16510" lvl="0" indent="440690" algn="just">
              <a:spcBef>
                <a:spcPts val="0"/>
              </a:spcBef>
            </a:pPr>
            <a:r>
              <a:rPr lang="ar-SA" sz="1600" dirty="0">
                <a:solidFill>
                  <a:prstClr val="black"/>
                </a:solidFill>
                <a:latin typeface="Times New Roman"/>
                <a:ea typeface="Times New Roman"/>
              </a:rPr>
              <a:t>ينظر إلى الانهيارات الارضية والانهيارات الصخرية (</a:t>
            </a:r>
            <a:r>
              <a:rPr lang="en-US" sz="1600" dirty="0">
                <a:solidFill>
                  <a:prstClr val="black"/>
                </a:solidFill>
                <a:latin typeface="Times New Roman"/>
                <a:ea typeface="Times New Roman"/>
              </a:rPr>
              <a:t>rocks streams </a:t>
            </a:r>
            <a:r>
              <a:rPr lang="ar-SA" sz="1600" dirty="0">
                <a:solidFill>
                  <a:prstClr val="black"/>
                </a:solidFill>
                <a:latin typeface="Times New Roman"/>
                <a:ea typeface="Times New Roman"/>
              </a:rPr>
              <a:t> ) وعملية زحف التربة على أنها حركه فجائية بشكل متطرف , كما تشتمل هذه الحركة على الفراش الصخري وليس مجرد غطاء التربة. ففي الوقت الذي تتكون فيه تراكمات الهشيم المخروطية نتيجة تكسر طبقات الصخور ( </a:t>
            </a:r>
            <a:r>
              <a:rPr lang="en-US" sz="1600" dirty="0">
                <a:solidFill>
                  <a:prstClr val="black"/>
                </a:solidFill>
                <a:latin typeface="Times New Roman"/>
                <a:ea typeface="Times New Roman"/>
              </a:rPr>
              <a:t>rock ledges  </a:t>
            </a:r>
            <a:r>
              <a:rPr lang="ar-SA" sz="1600" dirty="0">
                <a:solidFill>
                  <a:prstClr val="black"/>
                </a:solidFill>
                <a:latin typeface="Times New Roman"/>
                <a:ea typeface="Times New Roman"/>
              </a:rPr>
              <a:t> ), نجد أن الانهيار الأرضي يشتمل على جزء كبير من الطبقة الصخرية ذاتها في حركه فجائية. </a:t>
            </a:r>
            <a:endParaRPr lang="en-US" sz="1600" dirty="0">
              <a:solidFill>
                <a:prstClr val="black"/>
              </a:solidFill>
              <a:latin typeface="Times New Roman"/>
              <a:ea typeface="Times New Roman"/>
            </a:endParaRPr>
          </a:p>
          <a:p>
            <a:pPr marL="16510" lvl="0" algn="just">
              <a:spcBef>
                <a:spcPts val="0"/>
              </a:spcBef>
            </a:pPr>
            <a:r>
              <a:rPr lang="ar-SA" sz="1600" dirty="0">
                <a:solidFill>
                  <a:prstClr val="black"/>
                </a:solidFill>
                <a:latin typeface="Times New Roman"/>
                <a:ea typeface="Times New Roman"/>
              </a:rPr>
              <a:t> ويوجد مجموعتين من العوامل المسؤولة عن حدوث الانهيارات الارضية هي:</a:t>
            </a:r>
            <a:endParaRPr lang="en-US" sz="1600" dirty="0">
              <a:solidFill>
                <a:prstClr val="black"/>
              </a:solidFill>
              <a:latin typeface="Times New Roman"/>
              <a:ea typeface="Times New Roman"/>
            </a:endParaRPr>
          </a:p>
          <a:p>
            <a:pPr marL="16510" lvl="0" algn="just">
              <a:spcBef>
                <a:spcPts val="0"/>
              </a:spcBef>
            </a:pPr>
            <a:r>
              <a:rPr lang="ar-SA" sz="1600" dirty="0">
                <a:solidFill>
                  <a:prstClr val="black"/>
                </a:solidFill>
                <a:latin typeface="Times New Roman"/>
                <a:ea typeface="Times New Roman"/>
              </a:rPr>
              <a:t>1- طوبوغرافية المنطقة قيد البحث </a:t>
            </a:r>
            <a:endParaRPr lang="en-US" sz="1600" dirty="0">
              <a:solidFill>
                <a:prstClr val="black"/>
              </a:solidFill>
              <a:latin typeface="Times New Roman"/>
              <a:ea typeface="Times New Roman"/>
            </a:endParaRPr>
          </a:p>
          <a:p>
            <a:pPr marL="16510" lvl="0" algn="just">
              <a:spcBef>
                <a:spcPts val="0"/>
              </a:spcBef>
            </a:pPr>
            <a:r>
              <a:rPr lang="ar-SA" sz="1600" dirty="0">
                <a:solidFill>
                  <a:prstClr val="black"/>
                </a:solidFill>
                <a:latin typeface="Times New Roman"/>
                <a:ea typeface="Times New Roman"/>
              </a:rPr>
              <a:t>2- البنية الجيولوجية, من حيث نوع الصخور وخصائصها </a:t>
            </a:r>
            <a:r>
              <a:rPr lang="ar-SA" sz="1600" dirty="0" err="1">
                <a:solidFill>
                  <a:prstClr val="black"/>
                </a:solidFill>
                <a:latin typeface="Times New Roman"/>
                <a:ea typeface="Times New Roman"/>
              </a:rPr>
              <a:t>الفيزياوية</a:t>
            </a:r>
            <a:r>
              <a:rPr lang="ar-SA" sz="1600" dirty="0">
                <a:solidFill>
                  <a:prstClr val="black"/>
                </a:solidFill>
                <a:latin typeface="Times New Roman"/>
                <a:ea typeface="Times New Roman"/>
              </a:rPr>
              <a:t>. </a:t>
            </a:r>
            <a:endParaRPr lang="en-US" sz="1600" dirty="0">
              <a:solidFill>
                <a:prstClr val="black"/>
              </a:solidFill>
              <a:latin typeface="Times New Roman"/>
              <a:ea typeface="Times New Roman"/>
            </a:endParaRPr>
          </a:p>
          <a:p>
            <a:pPr marL="16510" lvl="0" algn="just">
              <a:spcBef>
                <a:spcPts val="0"/>
              </a:spcBef>
            </a:pPr>
            <a:r>
              <a:rPr lang="ar-SA" sz="1600" dirty="0">
                <a:solidFill>
                  <a:prstClr val="black"/>
                </a:solidFill>
                <a:latin typeface="Times New Roman"/>
                <a:ea typeface="Times New Roman"/>
              </a:rPr>
              <a:t>3- تأثير الجاذبية الأرضية </a:t>
            </a:r>
            <a:endParaRPr lang="en-US" sz="1600" dirty="0">
              <a:solidFill>
                <a:prstClr val="black"/>
              </a:solidFill>
              <a:latin typeface="Times New Roman"/>
              <a:ea typeface="Times New Roman"/>
            </a:endParaRPr>
          </a:p>
          <a:p>
            <a:pPr marL="16510" lvl="0" algn="just">
              <a:spcBef>
                <a:spcPts val="0"/>
              </a:spcBef>
            </a:pPr>
            <a:r>
              <a:rPr lang="ar-SA" sz="1600" dirty="0">
                <a:solidFill>
                  <a:prstClr val="black"/>
                </a:solidFill>
                <a:latin typeface="Times New Roman"/>
                <a:ea typeface="Times New Roman"/>
              </a:rPr>
              <a:t>4- مساعدة المياه الباطنية أحيانا.</a:t>
            </a:r>
            <a:endParaRPr lang="en-US" sz="1600" dirty="0">
              <a:solidFill>
                <a:prstClr val="black"/>
              </a:solidFill>
              <a:latin typeface="Times New Roman"/>
              <a:ea typeface="Times New Roman"/>
            </a:endParaRPr>
          </a:p>
          <a:p>
            <a:pPr marL="16510" lvl="0" algn="just">
              <a:spcBef>
                <a:spcPts val="0"/>
              </a:spcBef>
            </a:pPr>
            <a:r>
              <a:rPr lang="ar-SA" sz="1600" dirty="0">
                <a:solidFill>
                  <a:prstClr val="black"/>
                </a:solidFill>
                <a:latin typeface="Times New Roman"/>
                <a:ea typeface="Times New Roman"/>
              </a:rPr>
              <a:t> </a:t>
            </a:r>
            <a:endParaRPr lang="en-US" sz="1600" dirty="0">
              <a:solidFill>
                <a:prstClr val="black"/>
              </a:solidFill>
              <a:latin typeface="Times New Roman"/>
              <a:ea typeface="Times New Roman"/>
            </a:endParaRPr>
          </a:p>
          <a:p>
            <a:pPr marL="16510" lvl="0" algn="just">
              <a:spcBef>
                <a:spcPts val="0"/>
              </a:spcBef>
            </a:pPr>
            <a:r>
              <a:rPr lang="ar-SA" sz="1600" b="1" dirty="0">
                <a:solidFill>
                  <a:prstClr val="black"/>
                </a:solidFill>
                <a:latin typeface="Times New Roman"/>
                <a:ea typeface="Times New Roman"/>
              </a:rPr>
              <a:t>أنواع الانزلاقات الأرضية: </a:t>
            </a:r>
            <a:endParaRPr lang="en-US" sz="1600" dirty="0">
              <a:solidFill>
                <a:prstClr val="black"/>
              </a:solidFill>
              <a:latin typeface="Times New Roman"/>
              <a:ea typeface="Times New Roman"/>
            </a:endParaRPr>
          </a:p>
          <a:p>
            <a:pPr marL="16510" lvl="0" algn="just">
              <a:spcBef>
                <a:spcPts val="0"/>
              </a:spcBef>
            </a:pPr>
            <a:r>
              <a:rPr lang="ar-SA" sz="1600" dirty="0">
                <a:solidFill>
                  <a:prstClr val="black"/>
                </a:solidFill>
                <a:latin typeface="Times New Roman"/>
                <a:ea typeface="Times New Roman"/>
              </a:rPr>
              <a:t> </a:t>
            </a:r>
            <a:endParaRPr lang="en-US" sz="1600" dirty="0">
              <a:solidFill>
                <a:prstClr val="black"/>
              </a:solidFill>
              <a:latin typeface="Times New Roman"/>
              <a:ea typeface="Times New Roman"/>
            </a:endParaRPr>
          </a:p>
          <a:p>
            <a:pPr marL="16510" lvl="0" algn="just">
              <a:spcBef>
                <a:spcPts val="0"/>
              </a:spcBef>
            </a:pPr>
            <a:r>
              <a:rPr lang="ar-SA" sz="1600" dirty="0">
                <a:solidFill>
                  <a:prstClr val="black"/>
                </a:solidFill>
                <a:latin typeface="Times New Roman"/>
                <a:ea typeface="Times New Roman"/>
              </a:rPr>
              <a:t>1- حركات سريعة جدا مثل انزلاق وتساقط الصخور ولا يكون وجود الماء ضروريا في حدوث هذه الحركات وتعرف الأشكال الناتجة بالتساقط الصخري </a:t>
            </a:r>
            <a:r>
              <a:rPr lang="en-US" sz="1600" dirty="0">
                <a:solidFill>
                  <a:prstClr val="black"/>
                </a:solidFill>
                <a:latin typeface="Times New Roman"/>
                <a:ea typeface="Times New Roman"/>
              </a:rPr>
              <a:t>rock falls </a:t>
            </a:r>
            <a:r>
              <a:rPr lang="ar-SA" sz="1600" dirty="0">
                <a:solidFill>
                  <a:prstClr val="black"/>
                </a:solidFill>
                <a:latin typeface="Times New Roman"/>
                <a:ea typeface="Times New Roman"/>
              </a:rPr>
              <a:t>, الانزلاق الصخري </a:t>
            </a:r>
            <a:r>
              <a:rPr lang="en-US" sz="1600" dirty="0">
                <a:solidFill>
                  <a:prstClr val="black"/>
                </a:solidFill>
                <a:latin typeface="Times New Roman"/>
                <a:ea typeface="Times New Roman"/>
              </a:rPr>
              <a:t>rock slide </a:t>
            </a:r>
            <a:r>
              <a:rPr lang="ar-SA" sz="1600" dirty="0">
                <a:solidFill>
                  <a:prstClr val="black"/>
                </a:solidFill>
                <a:latin typeface="Times New Roman"/>
                <a:ea typeface="Times New Roman"/>
              </a:rPr>
              <a:t> وانزلاق الحطام الصخري </a:t>
            </a:r>
            <a:r>
              <a:rPr lang="en-US" sz="1600" dirty="0">
                <a:solidFill>
                  <a:prstClr val="black"/>
                </a:solidFill>
                <a:latin typeface="Times New Roman"/>
                <a:ea typeface="Times New Roman"/>
              </a:rPr>
              <a:t> Debris slides </a:t>
            </a:r>
            <a:r>
              <a:rPr lang="ar-SA" sz="1600" dirty="0">
                <a:solidFill>
                  <a:prstClr val="black"/>
                </a:solidFill>
                <a:latin typeface="Times New Roman"/>
                <a:ea typeface="Times New Roman"/>
              </a:rPr>
              <a:t> .</a:t>
            </a:r>
            <a:endParaRPr lang="en-US" sz="1600" dirty="0">
              <a:solidFill>
                <a:prstClr val="black"/>
              </a:solidFill>
              <a:latin typeface="Times New Roman"/>
              <a:ea typeface="Times New Roman"/>
            </a:endParaRPr>
          </a:p>
          <a:p>
            <a:pPr marL="342900" lvl="0" indent="-342900" algn="just">
              <a:spcBef>
                <a:spcPts val="0"/>
              </a:spcBef>
              <a:buFont typeface="+mj-lt"/>
              <a:buAutoNum type="arabicPeriod"/>
              <a:tabLst>
                <a:tab pos="245110" algn="l"/>
              </a:tabLst>
            </a:pPr>
            <a:r>
              <a:rPr lang="ar-SA" sz="1600" dirty="0">
                <a:solidFill>
                  <a:prstClr val="black"/>
                </a:solidFill>
                <a:latin typeface="Times New Roman"/>
                <a:ea typeface="Times New Roman"/>
              </a:rPr>
              <a:t>انسياب بطئ يحدث للمواد التي تشبعت جزئيا بالماء مكونة مظاهر مثل زحف الصخور, زحف الترب</a:t>
            </a:r>
            <a:r>
              <a:rPr lang="ar-BH" sz="1600" dirty="0">
                <a:solidFill>
                  <a:prstClr val="black"/>
                </a:solidFill>
                <a:latin typeface="Times New Roman"/>
                <a:ea typeface="Times New Roman"/>
              </a:rPr>
              <a:t>ة</a:t>
            </a:r>
            <a:r>
              <a:rPr lang="ar-SA" sz="1600" dirty="0">
                <a:solidFill>
                  <a:prstClr val="black"/>
                </a:solidFill>
                <a:latin typeface="Times New Roman"/>
                <a:ea typeface="Times New Roman"/>
              </a:rPr>
              <a:t>, وانهيار التر</a:t>
            </a:r>
            <a:r>
              <a:rPr lang="ar-BH" sz="1600" dirty="0" err="1">
                <a:solidFill>
                  <a:prstClr val="black"/>
                </a:solidFill>
                <a:latin typeface="Times New Roman"/>
                <a:ea typeface="Times New Roman"/>
              </a:rPr>
              <a:t>بة</a:t>
            </a:r>
            <a:r>
              <a:rPr lang="ar-SA" sz="1600" dirty="0">
                <a:solidFill>
                  <a:prstClr val="black"/>
                </a:solidFill>
                <a:latin typeface="Times New Roman"/>
                <a:ea typeface="Times New Roman"/>
              </a:rPr>
              <a:t>. </a:t>
            </a:r>
            <a:endParaRPr lang="en-US" sz="1600" dirty="0">
              <a:solidFill>
                <a:prstClr val="black"/>
              </a:solidFill>
              <a:latin typeface="Times New Roman"/>
              <a:ea typeface="Times New Roman"/>
            </a:endParaRPr>
          </a:p>
          <a:p>
            <a:pPr marL="342900" lvl="0" indent="-342900" algn="just">
              <a:spcBef>
                <a:spcPts val="0"/>
              </a:spcBef>
              <a:buFont typeface="+mj-lt"/>
              <a:buAutoNum type="arabicPeriod"/>
              <a:tabLst>
                <a:tab pos="245110" algn="l"/>
              </a:tabLst>
            </a:pPr>
            <a:r>
              <a:rPr lang="ar-BH" sz="1600" dirty="0">
                <a:solidFill>
                  <a:prstClr val="black"/>
                </a:solidFill>
                <a:latin typeface="Times New Roman"/>
                <a:ea typeface="Times New Roman"/>
              </a:rPr>
              <a:t>إ</a:t>
            </a:r>
            <a:r>
              <a:rPr lang="ar-SA" sz="1600" dirty="0" err="1">
                <a:solidFill>
                  <a:prstClr val="black"/>
                </a:solidFill>
                <a:latin typeface="Times New Roman"/>
                <a:ea typeface="Times New Roman"/>
              </a:rPr>
              <a:t>نسياب</a:t>
            </a:r>
            <a:r>
              <a:rPr lang="ar-SA" sz="1600" dirty="0">
                <a:solidFill>
                  <a:prstClr val="black"/>
                </a:solidFill>
                <a:latin typeface="Times New Roman"/>
                <a:ea typeface="Times New Roman"/>
              </a:rPr>
              <a:t> سريع يحدث في المواد التي تشبعت كليا بالماء حيث ينتج عنها مجرى التربة والمجاري الطينية.</a:t>
            </a:r>
            <a:endParaRPr lang="en-US" sz="1600" dirty="0">
              <a:solidFill>
                <a:prstClr val="black"/>
              </a:solidFill>
              <a:latin typeface="Times New Roman"/>
              <a:ea typeface="Times New Roman"/>
            </a:endParaRPr>
          </a:p>
          <a:p>
            <a:pPr marL="16510" lvl="0" algn="just">
              <a:spcBef>
                <a:spcPts val="0"/>
              </a:spcBef>
            </a:pPr>
            <a:r>
              <a:rPr lang="ar-SA" sz="1600" dirty="0">
                <a:solidFill>
                  <a:prstClr val="black"/>
                </a:solidFill>
                <a:latin typeface="Times New Roman"/>
                <a:ea typeface="Times New Roman"/>
              </a:rPr>
              <a:t> </a:t>
            </a:r>
            <a:endParaRPr lang="en-US" sz="1600" dirty="0">
              <a:solidFill>
                <a:prstClr val="black"/>
              </a:solidFill>
              <a:latin typeface="Times New Roman"/>
              <a:ea typeface="Times New Roman"/>
            </a:endParaRPr>
          </a:p>
          <a:p>
            <a:pPr marL="16510" lvl="0" algn="just">
              <a:spcBef>
                <a:spcPts val="0"/>
              </a:spcBef>
            </a:pPr>
            <a:r>
              <a:rPr lang="ar-SA" sz="1600" b="1" dirty="0">
                <a:solidFill>
                  <a:prstClr val="black"/>
                </a:solidFill>
                <a:latin typeface="Times New Roman"/>
                <a:ea typeface="Times New Roman"/>
              </a:rPr>
              <a:t> تحدث الانزلاقات الأرضية عند توفر واحد أو أكثر من الظروف التالية:</a:t>
            </a:r>
            <a:endParaRPr lang="en-US" sz="1600" dirty="0">
              <a:solidFill>
                <a:prstClr val="black"/>
              </a:solidFill>
              <a:latin typeface="Times New Roman"/>
              <a:ea typeface="Times New Roman"/>
            </a:endParaRPr>
          </a:p>
          <a:p>
            <a:pPr marL="16510" lvl="0" algn="just">
              <a:spcBef>
                <a:spcPts val="0"/>
              </a:spcBef>
            </a:pPr>
            <a:r>
              <a:rPr lang="ar-SA" sz="1600" dirty="0">
                <a:solidFill>
                  <a:prstClr val="black"/>
                </a:solidFill>
                <a:latin typeface="Times New Roman"/>
                <a:ea typeface="Times New Roman"/>
              </a:rPr>
              <a:t> </a:t>
            </a:r>
            <a:endParaRPr lang="en-US" sz="1600" dirty="0">
              <a:solidFill>
                <a:prstClr val="black"/>
              </a:solidFill>
              <a:latin typeface="Times New Roman"/>
              <a:ea typeface="Times New Roman"/>
            </a:endParaRPr>
          </a:p>
          <a:p>
            <a:pPr marL="342900" lvl="0" indent="-342900" algn="just">
              <a:spcBef>
                <a:spcPts val="0"/>
              </a:spcBef>
              <a:buFont typeface="+mj-lt"/>
              <a:buAutoNum type="arabicPeriod"/>
              <a:tabLst>
                <a:tab pos="245110" algn="l"/>
              </a:tabLst>
            </a:pPr>
            <a:r>
              <a:rPr lang="ar-SA" sz="1600" dirty="0">
                <a:solidFill>
                  <a:prstClr val="black"/>
                </a:solidFill>
                <a:latin typeface="Times New Roman"/>
                <a:ea typeface="Times New Roman"/>
              </a:rPr>
              <a:t>سفوح شديدة الانهيار وخاصة في السفوح الانكسارية أو المنحدرات التي عملها الإنسان عند شقه للطرق خلال المناطق الجبلية. وتعتبر الجدران الحادة الارتفاع التي تحيط بالخوانق النهرية والوديان الجليدية أماكن مناسبة أخرى لتكوين الانزلاقات الأرضية.</a:t>
            </a:r>
            <a:endParaRPr lang="en-US" sz="1600" dirty="0">
              <a:solidFill>
                <a:prstClr val="black"/>
              </a:solidFill>
              <a:latin typeface="Times New Roman"/>
              <a:ea typeface="Times New Roman"/>
            </a:endParaRPr>
          </a:p>
          <a:p>
            <a:pPr lvl="0" algn="r">
              <a:spcBef>
                <a:spcPts val="0"/>
              </a:spcBef>
            </a:pPr>
            <a:r>
              <a:rPr lang="ar-SA" sz="1600" dirty="0">
                <a:solidFill>
                  <a:prstClr val="black"/>
                </a:solidFill>
                <a:ea typeface="Times New Roman"/>
                <a:cs typeface="Times New Roman"/>
              </a:rPr>
              <a:t>الترطيب الذي ينتج من خلال سقوط أمطار غزيرة أو ذوبان كميات من الثلج أو الجليد. حيث تصبح كثير من الصخور زلقه بعد سقوط أمطار غزيرة على المنطقة كما يكون للوزن الذي تضيفه مياه الأمطار على الصخور أهمية أخرى أيضا. هذا وتحدث كثير من الانزلاقات </a:t>
            </a:r>
            <a:r>
              <a:rPr lang="ar-SA" sz="1600" dirty="0" err="1">
                <a:solidFill>
                  <a:prstClr val="black"/>
                </a:solidFill>
                <a:ea typeface="Times New Roman"/>
                <a:cs typeface="Times New Roman"/>
              </a:rPr>
              <a:t>الارضيه</a:t>
            </a:r>
            <a:r>
              <a:rPr lang="ar-SA" sz="1600" dirty="0">
                <a:solidFill>
                  <a:prstClr val="black"/>
                </a:solidFill>
                <a:ea typeface="Times New Roman"/>
                <a:cs typeface="Times New Roman"/>
              </a:rPr>
              <a:t> الصغيرة بسبب تشبع الأرض بالمياه المتسربة إليها من الخزانات وقنوات الري ..الخ</a:t>
            </a:r>
            <a:endParaRPr lang="ar-IQ" sz="1600" dirty="0">
              <a:solidFill>
                <a:prstClr val="black"/>
              </a:solidFill>
            </a:endParaRPr>
          </a:p>
          <a:p>
            <a:endParaRPr lang="ar-IQ" dirty="0"/>
          </a:p>
        </p:txBody>
      </p:sp>
    </p:spTree>
    <p:extLst>
      <p:ext uri="{BB962C8B-B14F-4D97-AF65-F5344CB8AC3E}">
        <p14:creationId xmlns:p14="http://schemas.microsoft.com/office/powerpoint/2010/main" val="2297494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8520" y="764704"/>
            <a:ext cx="9036496" cy="4801314"/>
          </a:xfrm>
          <a:prstGeom prst="rect">
            <a:avLst/>
          </a:prstGeom>
        </p:spPr>
        <p:txBody>
          <a:bodyPr wrap="square">
            <a:spAutoFit/>
          </a:bodyPr>
          <a:lstStyle/>
          <a:p>
            <a:pPr lvl="0"/>
            <a:r>
              <a:rPr lang="ar-IQ" dirty="0">
                <a:solidFill>
                  <a:prstClr val="black"/>
                </a:solidFill>
              </a:rPr>
              <a:t>3-	الزلازل التي قد تسبب بداية حركة الانزلاق الأرضي ويعتقد بان كثيرا من الانزلاقات الأرضية القديمة التي حدثت في جبال  </a:t>
            </a:r>
            <a:r>
              <a:rPr lang="en-US" dirty="0">
                <a:solidFill>
                  <a:prstClr val="black"/>
                </a:solidFill>
              </a:rPr>
              <a:t>San Juan </a:t>
            </a:r>
            <a:r>
              <a:rPr lang="ar-IQ" dirty="0">
                <a:solidFill>
                  <a:prstClr val="black"/>
                </a:solidFill>
              </a:rPr>
              <a:t>في جبال كولورادو كانت قد نتجت عن زلازل قديمة أيضا. ويمكن للبراكين أن تلعب الدور نفسه أيضا.</a:t>
            </a:r>
          </a:p>
          <a:p>
            <a:pPr lvl="0"/>
            <a:r>
              <a:rPr lang="ar-IQ" dirty="0">
                <a:solidFill>
                  <a:prstClr val="black"/>
                </a:solidFill>
              </a:rPr>
              <a:t>4-	إزالة الطبقات الأرضية الساندة بوساطة عمليات طبيعية أو بوساطة الإنسان وذلك عندما تتحول بعض الطبقات الصخرية من جراء عمليات تجويه كيماويه إلى طين يقوم عند ترطيبه بتسهيل عملية انزلاق الطبقات والتكوينات الصخرية الواقعة فوقه. ويساعد الإنسان على قيام عملية الانزلاق عندما يزيل طبقات صخريه تحتية بحثا عن المعادن كالفحم مثلا.</a:t>
            </a:r>
          </a:p>
          <a:p>
            <a:pPr lvl="0"/>
            <a:r>
              <a:rPr lang="ar-IQ" dirty="0">
                <a:solidFill>
                  <a:prstClr val="black"/>
                </a:solidFill>
              </a:rPr>
              <a:t>5-	وجود بنية صخريه غير اعتيادية كان تكون طبقات تميل كثيرا إلى درجة أنها قد تتطابق مع درجة ميل السفوح نفسها أو حيث توجد مفاصل طبقيه تكون موازية لجدران الخوانق والوديان النهرية العميقة. </a:t>
            </a:r>
          </a:p>
          <a:p>
            <a:pPr lvl="0"/>
            <a:r>
              <a:rPr lang="ar-IQ" dirty="0">
                <a:solidFill>
                  <a:prstClr val="black"/>
                </a:solidFill>
              </a:rPr>
              <a:t>6-	اثر الجاذبية الأرضية: وهو عامل مهم جدا في تكوين الانزلاقات الأرضية حيث يقوم بمساعدة العوامل السابقة على الأقل.</a:t>
            </a:r>
          </a:p>
          <a:p>
            <a:pPr lvl="0"/>
            <a:endParaRPr lang="ar-IQ" dirty="0">
              <a:solidFill>
                <a:prstClr val="black"/>
              </a:solidFill>
            </a:endParaRPr>
          </a:p>
          <a:p>
            <a:pPr lvl="0"/>
            <a:r>
              <a:rPr lang="ar-IQ" dirty="0">
                <a:solidFill>
                  <a:prstClr val="black"/>
                </a:solidFill>
              </a:rPr>
              <a:t>لقد زاد الاهتمام بدراسة الانزلاقات الأرضية في الآونة الأخيرة وخاصة بعد الزيادة التي حصلت على أعداد السكان وما أعقبها من زيادة في ظاهرة التحضر والحاجة إلى إنشاء مستوطنات جديدة حول المدن التي تحيط بها المرتفعات بصوره خاصة كما في حالة سان فرانسيسكو إذ ظل المخططون يهملون اثر تلك الانزلاقات مما أدى إلى حصول كوارث عديدة حيث ضربت عل سبيل المثال مدينة كوبي  </a:t>
            </a:r>
            <a:r>
              <a:rPr lang="en-US" dirty="0">
                <a:solidFill>
                  <a:prstClr val="black"/>
                </a:solidFill>
              </a:rPr>
              <a:t>Kobe </a:t>
            </a:r>
            <a:r>
              <a:rPr lang="ar-IQ" dirty="0">
                <a:solidFill>
                  <a:prstClr val="black"/>
                </a:solidFill>
              </a:rPr>
              <a:t>في اليابان بالانزلاقات الأرضية التي تحدث في جبال  </a:t>
            </a:r>
            <a:r>
              <a:rPr lang="en-US" dirty="0">
                <a:solidFill>
                  <a:prstClr val="black"/>
                </a:solidFill>
              </a:rPr>
              <a:t>Rocco </a:t>
            </a:r>
            <a:r>
              <a:rPr lang="ar-IQ" dirty="0">
                <a:solidFill>
                  <a:prstClr val="black"/>
                </a:solidFill>
              </a:rPr>
              <a:t>من جراء سقوط الأمطار الغزيرة علما بان هذه المدينة كبيره ويبلغ تعداد سكانها أكثر من مليون نسمة لذلك فانه من الضروري تحديد مواطن الاستيطان في المناطق التي لا تتعرض إلى ظاهرة الانزلاقات الأرضية أو إيجاد الوسائل لحمايتها منها. </a:t>
            </a:r>
          </a:p>
        </p:txBody>
      </p:sp>
    </p:spTree>
    <p:extLst>
      <p:ext uri="{BB962C8B-B14F-4D97-AF65-F5344CB8AC3E}">
        <p14:creationId xmlns:p14="http://schemas.microsoft.com/office/powerpoint/2010/main" val="3019704460"/>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106</Words>
  <Application>Microsoft Office PowerPoint</Application>
  <PresentationFormat>عرض على الشاشة (3:4)‏</PresentationFormat>
  <Paragraphs>24</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نسق Office</vt:lpstr>
      <vt:lpstr>الانزلاقات والانهيارات الارضية</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الانزلاقات والانهيارات الارضية</dc:title>
  <dc:creator>DR.Ahmed Saker 2o1O</dc:creator>
  <cp:lastModifiedBy>DR.Ahmed Saker 2o1O</cp:lastModifiedBy>
  <cp:revision>1</cp:revision>
  <dcterms:created xsi:type="dcterms:W3CDTF">2018-12-18T18:17:21Z</dcterms:created>
  <dcterms:modified xsi:type="dcterms:W3CDTF">2018-12-18T18:20:07Z</dcterms:modified>
</cp:coreProperties>
</file>