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3" d="100"/>
          <a:sy n="53" d="100"/>
        </p:scale>
        <p:origin x="-90" y="-3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EBD74A7B-C29D-4140-B414-2393444A1526}"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6B2C24E-0F2E-47DE-87E8-5AFD0A9D215B}" type="slidenum">
              <a:rPr lang="ar-IQ" smtClean="0"/>
              <a:t>‹#›</a:t>
            </a:fld>
            <a:endParaRPr lang="ar-IQ"/>
          </a:p>
        </p:txBody>
      </p:sp>
    </p:spTree>
    <p:extLst>
      <p:ext uri="{BB962C8B-B14F-4D97-AF65-F5344CB8AC3E}">
        <p14:creationId xmlns:p14="http://schemas.microsoft.com/office/powerpoint/2010/main" val="2509922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BD74A7B-C29D-4140-B414-2393444A1526}"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6B2C24E-0F2E-47DE-87E8-5AFD0A9D215B}" type="slidenum">
              <a:rPr lang="ar-IQ" smtClean="0"/>
              <a:t>‹#›</a:t>
            </a:fld>
            <a:endParaRPr lang="ar-IQ"/>
          </a:p>
        </p:txBody>
      </p:sp>
    </p:spTree>
    <p:extLst>
      <p:ext uri="{BB962C8B-B14F-4D97-AF65-F5344CB8AC3E}">
        <p14:creationId xmlns:p14="http://schemas.microsoft.com/office/powerpoint/2010/main" val="3038574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BD74A7B-C29D-4140-B414-2393444A1526}"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6B2C24E-0F2E-47DE-87E8-5AFD0A9D215B}" type="slidenum">
              <a:rPr lang="ar-IQ" smtClean="0"/>
              <a:t>‹#›</a:t>
            </a:fld>
            <a:endParaRPr lang="ar-IQ"/>
          </a:p>
        </p:txBody>
      </p:sp>
    </p:spTree>
    <p:extLst>
      <p:ext uri="{BB962C8B-B14F-4D97-AF65-F5344CB8AC3E}">
        <p14:creationId xmlns:p14="http://schemas.microsoft.com/office/powerpoint/2010/main" val="1054740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BD74A7B-C29D-4140-B414-2393444A1526}"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6B2C24E-0F2E-47DE-87E8-5AFD0A9D215B}" type="slidenum">
              <a:rPr lang="ar-IQ" smtClean="0"/>
              <a:t>‹#›</a:t>
            </a:fld>
            <a:endParaRPr lang="ar-IQ"/>
          </a:p>
        </p:txBody>
      </p:sp>
    </p:spTree>
    <p:extLst>
      <p:ext uri="{BB962C8B-B14F-4D97-AF65-F5344CB8AC3E}">
        <p14:creationId xmlns:p14="http://schemas.microsoft.com/office/powerpoint/2010/main" val="159487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BD74A7B-C29D-4140-B414-2393444A1526}"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6B2C24E-0F2E-47DE-87E8-5AFD0A9D215B}" type="slidenum">
              <a:rPr lang="ar-IQ" smtClean="0"/>
              <a:t>‹#›</a:t>
            </a:fld>
            <a:endParaRPr lang="ar-IQ"/>
          </a:p>
        </p:txBody>
      </p:sp>
    </p:spTree>
    <p:extLst>
      <p:ext uri="{BB962C8B-B14F-4D97-AF65-F5344CB8AC3E}">
        <p14:creationId xmlns:p14="http://schemas.microsoft.com/office/powerpoint/2010/main" val="2093590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EBD74A7B-C29D-4140-B414-2393444A1526}"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6B2C24E-0F2E-47DE-87E8-5AFD0A9D215B}" type="slidenum">
              <a:rPr lang="ar-IQ" smtClean="0"/>
              <a:t>‹#›</a:t>
            </a:fld>
            <a:endParaRPr lang="ar-IQ"/>
          </a:p>
        </p:txBody>
      </p:sp>
    </p:spTree>
    <p:extLst>
      <p:ext uri="{BB962C8B-B14F-4D97-AF65-F5344CB8AC3E}">
        <p14:creationId xmlns:p14="http://schemas.microsoft.com/office/powerpoint/2010/main" val="1188394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EBD74A7B-C29D-4140-B414-2393444A1526}" type="datetimeFigureOut">
              <a:rPr lang="ar-IQ" smtClean="0"/>
              <a:t>10/04/1440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6B2C24E-0F2E-47DE-87E8-5AFD0A9D215B}" type="slidenum">
              <a:rPr lang="ar-IQ" smtClean="0"/>
              <a:t>‹#›</a:t>
            </a:fld>
            <a:endParaRPr lang="ar-IQ"/>
          </a:p>
        </p:txBody>
      </p:sp>
    </p:spTree>
    <p:extLst>
      <p:ext uri="{BB962C8B-B14F-4D97-AF65-F5344CB8AC3E}">
        <p14:creationId xmlns:p14="http://schemas.microsoft.com/office/powerpoint/2010/main" val="3187664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EBD74A7B-C29D-4140-B414-2393444A1526}" type="datetimeFigureOut">
              <a:rPr lang="ar-IQ" smtClean="0"/>
              <a:t>10/04/1440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6B2C24E-0F2E-47DE-87E8-5AFD0A9D215B}" type="slidenum">
              <a:rPr lang="ar-IQ" smtClean="0"/>
              <a:t>‹#›</a:t>
            </a:fld>
            <a:endParaRPr lang="ar-IQ"/>
          </a:p>
        </p:txBody>
      </p:sp>
    </p:spTree>
    <p:extLst>
      <p:ext uri="{BB962C8B-B14F-4D97-AF65-F5344CB8AC3E}">
        <p14:creationId xmlns:p14="http://schemas.microsoft.com/office/powerpoint/2010/main" val="3767635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BD74A7B-C29D-4140-B414-2393444A1526}" type="datetimeFigureOut">
              <a:rPr lang="ar-IQ" smtClean="0"/>
              <a:t>10/04/1440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6B2C24E-0F2E-47DE-87E8-5AFD0A9D215B}" type="slidenum">
              <a:rPr lang="ar-IQ" smtClean="0"/>
              <a:t>‹#›</a:t>
            </a:fld>
            <a:endParaRPr lang="ar-IQ"/>
          </a:p>
        </p:txBody>
      </p:sp>
    </p:spTree>
    <p:extLst>
      <p:ext uri="{BB962C8B-B14F-4D97-AF65-F5344CB8AC3E}">
        <p14:creationId xmlns:p14="http://schemas.microsoft.com/office/powerpoint/2010/main" val="219358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BD74A7B-C29D-4140-B414-2393444A1526}"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6B2C24E-0F2E-47DE-87E8-5AFD0A9D215B}" type="slidenum">
              <a:rPr lang="ar-IQ" smtClean="0"/>
              <a:t>‹#›</a:t>
            </a:fld>
            <a:endParaRPr lang="ar-IQ"/>
          </a:p>
        </p:txBody>
      </p:sp>
    </p:spTree>
    <p:extLst>
      <p:ext uri="{BB962C8B-B14F-4D97-AF65-F5344CB8AC3E}">
        <p14:creationId xmlns:p14="http://schemas.microsoft.com/office/powerpoint/2010/main" val="68235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BD74A7B-C29D-4140-B414-2393444A1526}"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6B2C24E-0F2E-47DE-87E8-5AFD0A9D215B}" type="slidenum">
              <a:rPr lang="ar-IQ" smtClean="0"/>
              <a:t>‹#›</a:t>
            </a:fld>
            <a:endParaRPr lang="ar-IQ"/>
          </a:p>
        </p:txBody>
      </p:sp>
    </p:spTree>
    <p:extLst>
      <p:ext uri="{BB962C8B-B14F-4D97-AF65-F5344CB8AC3E}">
        <p14:creationId xmlns:p14="http://schemas.microsoft.com/office/powerpoint/2010/main" val="3850949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BD74A7B-C29D-4140-B414-2393444A1526}" type="datetimeFigureOut">
              <a:rPr lang="ar-IQ" smtClean="0"/>
              <a:t>10/04/1440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6B2C24E-0F2E-47DE-87E8-5AFD0A9D215B}" type="slidenum">
              <a:rPr lang="ar-IQ" smtClean="0"/>
              <a:t>‹#›</a:t>
            </a:fld>
            <a:endParaRPr lang="ar-IQ"/>
          </a:p>
        </p:txBody>
      </p:sp>
    </p:spTree>
    <p:extLst>
      <p:ext uri="{BB962C8B-B14F-4D97-AF65-F5344CB8AC3E}">
        <p14:creationId xmlns:p14="http://schemas.microsoft.com/office/powerpoint/2010/main" val="3719384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88641"/>
            <a:ext cx="7772400" cy="648071"/>
          </a:xfrm>
        </p:spPr>
        <p:txBody>
          <a:bodyPr>
            <a:normAutofit/>
          </a:bodyPr>
          <a:lstStyle/>
          <a:p>
            <a:r>
              <a:rPr lang="ar-IQ" sz="2400" dirty="0" smtClean="0"/>
              <a:t>بعض الاشكال الارضية الناتجة عن التجوية</a:t>
            </a:r>
            <a:endParaRPr lang="ar-IQ" sz="2400" dirty="0"/>
          </a:p>
        </p:txBody>
      </p:sp>
      <p:sp>
        <p:nvSpPr>
          <p:cNvPr id="3" name="عنوان فرعي 2"/>
          <p:cNvSpPr>
            <a:spLocks noGrp="1"/>
          </p:cNvSpPr>
          <p:nvPr>
            <p:ph type="subTitle" idx="1"/>
          </p:nvPr>
        </p:nvSpPr>
        <p:spPr>
          <a:xfrm>
            <a:off x="0" y="764704"/>
            <a:ext cx="9144000" cy="6093296"/>
          </a:xfrm>
        </p:spPr>
        <p:txBody>
          <a:bodyPr>
            <a:normAutofit lnSpcReduction="10000"/>
          </a:bodyPr>
          <a:lstStyle/>
          <a:p>
            <a:pPr marL="16510" lvl="0" algn="just">
              <a:spcBef>
                <a:spcPts val="0"/>
              </a:spcBef>
            </a:pPr>
            <a:r>
              <a:rPr lang="ar-SA" sz="1800" dirty="0">
                <a:solidFill>
                  <a:prstClr val="black"/>
                </a:solidFill>
                <a:latin typeface="Times New Roman"/>
                <a:ea typeface="Times New Roman"/>
              </a:rPr>
              <a:t>عندما تتعرض الصخور التي تتباين طبقاتها أو مكوناتها في درجة مقاومتها لعمليات التجوية يحدث أن يكون تأثير تلك العمليات شديدا فوق الجهات اللينة أو القليلة المقاومة</a:t>
            </a:r>
            <a:r>
              <a:rPr lang="ar-BH" sz="1800" dirty="0">
                <a:solidFill>
                  <a:prstClr val="black"/>
                </a:solidFill>
                <a:latin typeface="Times New Roman"/>
                <a:ea typeface="Times New Roman"/>
              </a:rPr>
              <a:t> بحيث </a:t>
            </a:r>
            <a:r>
              <a:rPr lang="ar-SA" sz="1800" dirty="0">
                <a:solidFill>
                  <a:prstClr val="black"/>
                </a:solidFill>
                <a:latin typeface="Times New Roman"/>
                <a:ea typeface="Times New Roman"/>
              </a:rPr>
              <a:t>تتآكل تلك الأجزاء في حين تظل الطبقات الصلبة بارز</a:t>
            </a:r>
            <a:r>
              <a:rPr lang="ar-BH" sz="1800" dirty="0">
                <a:solidFill>
                  <a:prstClr val="black"/>
                </a:solidFill>
                <a:latin typeface="Times New Roman"/>
                <a:ea typeface="Times New Roman"/>
              </a:rPr>
              <a:t>ة</a:t>
            </a:r>
            <a:r>
              <a:rPr lang="ar-SA" sz="1800" dirty="0">
                <a:solidFill>
                  <a:prstClr val="black"/>
                </a:solidFill>
                <a:latin typeface="Times New Roman"/>
                <a:ea typeface="Times New Roman"/>
              </a:rPr>
              <a:t>. ويعرف هذا النوع من التجوية باسم التجوية المتباينة</a:t>
            </a:r>
            <a:r>
              <a:rPr lang="en-US" sz="1800" dirty="0">
                <a:solidFill>
                  <a:prstClr val="black"/>
                </a:solidFill>
                <a:latin typeface="Times New Roman"/>
                <a:ea typeface="Times New Roman"/>
              </a:rPr>
              <a:t>Differential   </a:t>
            </a:r>
            <a:r>
              <a:rPr lang="ar-SA" sz="1800" dirty="0">
                <a:solidFill>
                  <a:prstClr val="black"/>
                </a:solidFill>
                <a:latin typeface="Times New Roman"/>
                <a:ea typeface="Times New Roman"/>
              </a:rPr>
              <a:t>وتتكون بهذه الطريقة أشكال </a:t>
            </a:r>
            <a:r>
              <a:rPr lang="ar-BH" sz="1800" dirty="0">
                <a:solidFill>
                  <a:prstClr val="black"/>
                </a:solidFill>
                <a:latin typeface="Times New Roman"/>
                <a:ea typeface="Times New Roman"/>
              </a:rPr>
              <a:t>متنوعة منها، </a:t>
            </a:r>
            <a:r>
              <a:rPr lang="ar-SA" sz="1800" dirty="0">
                <a:solidFill>
                  <a:prstClr val="black"/>
                </a:solidFill>
                <a:latin typeface="Times New Roman"/>
                <a:ea typeface="Times New Roman"/>
              </a:rPr>
              <a:t>الأشكال الأرضية التي تشب</a:t>
            </a:r>
            <a:r>
              <a:rPr lang="ar-BH" sz="1800" dirty="0">
                <a:solidFill>
                  <a:prstClr val="black"/>
                </a:solidFill>
                <a:latin typeface="Times New Roman"/>
                <a:ea typeface="Times New Roman"/>
              </a:rPr>
              <a:t>ه</a:t>
            </a:r>
            <a:r>
              <a:rPr lang="ar-SA" sz="1800" dirty="0">
                <a:solidFill>
                  <a:prstClr val="black"/>
                </a:solidFill>
                <a:latin typeface="Times New Roman"/>
                <a:ea typeface="Times New Roman"/>
              </a:rPr>
              <a:t> نبات الفطر </a:t>
            </a:r>
            <a:r>
              <a:rPr lang="en-US" sz="1800" dirty="0" err="1">
                <a:solidFill>
                  <a:prstClr val="black"/>
                </a:solidFill>
                <a:latin typeface="Times New Roman"/>
                <a:ea typeface="Times New Roman"/>
              </a:rPr>
              <a:t>Mashroom</a:t>
            </a:r>
            <a:r>
              <a:rPr lang="en-US" sz="1800" dirty="0">
                <a:solidFill>
                  <a:prstClr val="black"/>
                </a:solidFill>
                <a:latin typeface="Times New Roman"/>
                <a:ea typeface="Times New Roman"/>
              </a:rPr>
              <a:t> rock </a:t>
            </a:r>
            <a:r>
              <a:rPr lang="ar-SA" sz="1800" dirty="0">
                <a:solidFill>
                  <a:prstClr val="black"/>
                </a:solidFill>
                <a:latin typeface="Times New Roman"/>
                <a:ea typeface="Times New Roman"/>
              </a:rPr>
              <a:t>، وينتج من تعرض الركام جليدي وصخور المجمعات البركانية ( البريشيا ) إلى عملية التجوية أعمدة أو أبراج توجد في أعلاها جلاميد صخرية كبيرة صلب</a:t>
            </a:r>
            <a:r>
              <a:rPr lang="ar-BH" sz="1800" dirty="0">
                <a:solidFill>
                  <a:prstClr val="black"/>
                </a:solidFill>
                <a:latin typeface="Times New Roman"/>
                <a:ea typeface="Times New Roman"/>
              </a:rPr>
              <a:t>ه</a:t>
            </a:r>
            <a:r>
              <a:rPr lang="ar-SA" sz="1800" dirty="0">
                <a:solidFill>
                  <a:prstClr val="black"/>
                </a:solidFill>
                <a:latin typeface="Times New Roman"/>
                <a:ea typeface="Times New Roman"/>
              </a:rPr>
              <a:t> تحمي الحطام الصخري المفكك الموجود أسفلها ويطلق على هذه الأشكال اسم </a:t>
            </a:r>
            <a:r>
              <a:rPr lang="en-US" sz="1800" dirty="0">
                <a:solidFill>
                  <a:prstClr val="black"/>
                </a:solidFill>
                <a:latin typeface="Times New Roman"/>
                <a:ea typeface="Times New Roman"/>
              </a:rPr>
              <a:t>Demoiselles. </a:t>
            </a:r>
            <a:r>
              <a:rPr lang="ar-BH" sz="1800" dirty="0">
                <a:solidFill>
                  <a:prstClr val="black"/>
                </a:solidFill>
                <a:latin typeface="Times New Roman"/>
                <a:ea typeface="Times New Roman"/>
              </a:rPr>
              <a:t>و</a:t>
            </a:r>
            <a:r>
              <a:rPr lang="ar-SA" sz="1800" dirty="0" err="1">
                <a:solidFill>
                  <a:prstClr val="black"/>
                </a:solidFill>
                <a:latin typeface="Times New Roman"/>
                <a:ea typeface="Times New Roman"/>
              </a:rPr>
              <a:t>التالوس</a:t>
            </a:r>
            <a:r>
              <a:rPr lang="ar-SA" sz="1800" dirty="0">
                <a:solidFill>
                  <a:prstClr val="black"/>
                </a:solidFill>
                <a:latin typeface="Times New Roman"/>
                <a:ea typeface="Times New Roman"/>
              </a:rPr>
              <a:t> </a:t>
            </a:r>
            <a:r>
              <a:rPr lang="en-US" sz="1800" dirty="0">
                <a:solidFill>
                  <a:prstClr val="black"/>
                </a:solidFill>
                <a:latin typeface="Times New Roman"/>
                <a:ea typeface="Times New Roman"/>
              </a:rPr>
              <a:t>Talus </a:t>
            </a:r>
            <a:r>
              <a:rPr lang="ar-BH" sz="1800" dirty="0">
                <a:solidFill>
                  <a:prstClr val="black"/>
                </a:solidFill>
                <a:latin typeface="Times New Roman"/>
                <a:ea typeface="Times New Roman"/>
              </a:rPr>
              <a:t>و</a:t>
            </a:r>
            <a:r>
              <a:rPr lang="ar-SA" sz="1800" dirty="0">
                <a:solidFill>
                  <a:prstClr val="black"/>
                </a:solidFill>
                <a:latin typeface="Times New Roman"/>
                <a:ea typeface="Times New Roman"/>
              </a:rPr>
              <a:t>هو أيضا احد الأشكال </a:t>
            </a:r>
            <a:r>
              <a:rPr lang="ar-SA" sz="1800" dirty="0" err="1">
                <a:solidFill>
                  <a:prstClr val="black"/>
                </a:solidFill>
                <a:latin typeface="Times New Roman"/>
                <a:ea typeface="Times New Roman"/>
              </a:rPr>
              <a:t>الجومورف</a:t>
            </a:r>
            <a:r>
              <a:rPr lang="ar-BH" sz="1800" dirty="0" err="1">
                <a:solidFill>
                  <a:prstClr val="black"/>
                </a:solidFill>
                <a:latin typeface="Times New Roman"/>
                <a:ea typeface="Times New Roman"/>
              </a:rPr>
              <a:t>ولوجية</a:t>
            </a:r>
            <a:r>
              <a:rPr lang="ar-SA" sz="1800" dirty="0">
                <a:solidFill>
                  <a:prstClr val="black"/>
                </a:solidFill>
                <a:latin typeface="Times New Roman"/>
                <a:ea typeface="Times New Roman"/>
              </a:rPr>
              <a:t> التي تنتج عن عملية التفكك الصخري بواسطة تكرار عملية التجمد والذوبان</a:t>
            </a:r>
            <a:r>
              <a:rPr lang="ar-BH" sz="1800" dirty="0">
                <a:solidFill>
                  <a:prstClr val="black"/>
                </a:solidFill>
                <a:latin typeface="Times New Roman"/>
                <a:ea typeface="Times New Roman"/>
              </a:rPr>
              <a:t>، وينتج عن التجوية </a:t>
            </a:r>
            <a:r>
              <a:rPr lang="ar-SA" sz="1800" dirty="0">
                <a:solidFill>
                  <a:prstClr val="black"/>
                </a:solidFill>
                <a:latin typeface="Times New Roman"/>
                <a:ea typeface="Times New Roman"/>
              </a:rPr>
              <a:t>عدة أشكال أرضية منها: </a:t>
            </a:r>
            <a:endParaRPr lang="en-US" sz="1400" b="1" dirty="0">
              <a:solidFill>
                <a:prstClr val="black"/>
              </a:solidFill>
              <a:latin typeface="Times New Roman"/>
              <a:ea typeface="Times New Roman"/>
            </a:endParaRPr>
          </a:p>
          <a:p>
            <a:pPr marL="16510" lvl="0" algn="just">
              <a:spcBef>
                <a:spcPts val="0"/>
              </a:spcBef>
            </a:pPr>
            <a:r>
              <a:rPr lang="ar-BH" sz="1800" dirty="0">
                <a:solidFill>
                  <a:prstClr val="black"/>
                </a:solidFill>
                <a:latin typeface="Times New Roman"/>
                <a:ea typeface="Times New Roman"/>
              </a:rPr>
              <a:t> </a:t>
            </a:r>
            <a:endParaRPr lang="en-US" sz="1400" b="1" dirty="0">
              <a:solidFill>
                <a:prstClr val="black"/>
              </a:solidFill>
              <a:latin typeface="Times New Roman"/>
              <a:ea typeface="Times New Roman"/>
            </a:endParaRPr>
          </a:p>
          <a:p>
            <a:pPr marL="342900" lvl="0" indent="-342900" algn="just">
              <a:spcBef>
                <a:spcPts val="0"/>
              </a:spcBef>
              <a:buFont typeface="+mj-lt"/>
              <a:buAutoNum type="arabicPeriod"/>
              <a:tabLst>
                <a:tab pos="252730" algn="l"/>
              </a:tabLst>
            </a:pPr>
            <a:r>
              <a:rPr lang="ar-SA" sz="1800" dirty="0">
                <a:solidFill>
                  <a:prstClr val="black"/>
                </a:solidFill>
                <a:latin typeface="Times New Roman"/>
                <a:ea typeface="Times New Roman"/>
              </a:rPr>
              <a:t>الحرافيش أو </a:t>
            </a:r>
            <a:r>
              <a:rPr lang="ar-SA" sz="1800" dirty="0" err="1">
                <a:solidFill>
                  <a:prstClr val="black"/>
                </a:solidFill>
                <a:latin typeface="Times New Roman"/>
                <a:ea typeface="Times New Roman"/>
              </a:rPr>
              <a:t>القشعات</a:t>
            </a:r>
            <a:r>
              <a:rPr lang="ar-BH" sz="1800" dirty="0">
                <a:solidFill>
                  <a:prstClr val="black"/>
                </a:solidFill>
                <a:latin typeface="Times New Roman"/>
                <a:ea typeface="Times New Roman"/>
              </a:rPr>
              <a:t>: </a:t>
            </a:r>
            <a:r>
              <a:rPr lang="en-US" sz="1800" dirty="0" err="1">
                <a:solidFill>
                  <a:prstClr val="black"/>
                </a:solidFill>
                <a:latin typeface="Times New Roman"/>
                <a:ea typeface="Times New Roman"/>
              </a:rPr>
              <a:t>Lapies</a:t>
            </a:r>
            <a:r>
              <a:rPr lang="ar-SA" sz="1800" dirty="0">
                <a:solidFill>
                  <a:prstClr val="black"/>
                </a:solidFill>
                <a:latin typeface="Times New Roman"/>
                <a:ea typeface="Times New Roman"/>
              </a:rPr>
              <a:t> وهي عبارة عن حزوز أو شقوق واسعة تنتشر فوق الصخور الجيرية </a:t>
            </a:r>
            <a:r>
              <a:rPr lang="ar-BH" sz="1800" dirty="0">
                <a:solidFill>
                  <a:prstClr val="black"/>
                </a:solidFill>
                <a:latin typeface="Times New Roman"/>
                <a:ea typeface="Times New Roman"/>
              </a:rPr>
              <a:t>التي</a:t>
            </a:r>
            <a:r>
              <a:rPr lang="ar-SA" sz="1800" dirty="0">
                <a:solidFill>
                  <a:prstClr val="black"/>
                </a:solidFill>
                <a:latin typeface="Times New Roman"/>
                <a:ea typeface="Times New Roman"/>
              </a:rPr>
              <a:t> تختلف في نفاذيتها ونظام مفاصلها أو أسطح تطبقها, وغيرها من الخصائص الطبيعية والكيماوية التي تحدد سير عملية الإذابة المتفاوتة بفعل ماء المطر الحمضي المتسرب.</a:t>
            </a:r>
            <a:endParaRPr lang="en-US" sz="1400" b="1" dirty="0">
              <a:solidFill>
                <a:prstClr val="black"/>
              </a:solidFill>
              <a:latin typeface="Times New Roman"/>
              <a:ea typeface="Times New Roman"/>
            </a:endParaRPr>
          </a:p>
          <a:p>
            <a:pPr marL="342900" lvl="0" indent="-342900" algn="just">
              <a:spcBef>
                <a:spcPts val="0"/>
              </a:spcBef>
              <a:buFont typeface="+mj-lt"/>
              <a:buAutoNum type="arabicPeriod"/>
              <a:tabLst>
                <a:tab pos="252730" algn="l"/>
              </a:tabLst>
            </a:pPr>
            <a:r>
              <a:rPr lang="ar-SA" sz="1800" dirty="0">
                <a:solidFill>
                  <a:prstClr val="black"/>
                </a:solidFill>
                <a:latin typeface="Times New Roman"/>
                <a:ea typeface="Times New Roman"/>
              </a:rPr>
              <a:t>الأعمدة المسننة</a:t>
            </a:r>
            <a:r>
              <a:rPr lang="ar-BH" sz="1800" dirty="0">
                <a:solidFill>
                  <a:prstClr val="black"/>
                </a:solidFill>
                <a:latin typeface="Times New Roman"/>
                <a:ea typeface="Times New Roman"/>
              </a:rPr>
              <a:t>: </a:t>
            </a:r>
            <a:r>
              <a:rPr lang="en-US" sz="1800" dirty="0" err="1">
                <a:solidFill>
                  <a:prstClr val="black"/>
                </a:solidFill>
                <a:latin typeface="Times New Roman"/>
                <a:ea typeface="Times New Roman"/>
              </a:rPr>
              <a:t>Stylolitites</a:t>
            </a:r>
            <a:r>
              <a:rPr lang="en-US" sz="1800" dirty="0">
                <a:solidFill>
                  <a:prstClr val="black"/>
                </a:solidFill>
                <a:latin typeface="Times New Roman"/>
                <a:ea typeface="Times New Roman"/>
              </a:rPr>
              <a:t> </a:t>
            </a:r>
            <a:r>
              <a:rPr lang="ar-BH" sz="1800" dirty="0">
                <a:solidFill>
                  <a:prstClr val="black"/>
                </a:solidFill>
                <a:latin typeface="Times New Roman"/>
                <a:ea typeface="Times New Roman"/>
              </a:rPr>
              <a:t>و</a:t>
            </a:r>
            <a:r>
              <a:rPr lang="ar-SA" sz="1800" dirty="0">
                <a:solidFill>
                  <a:prstClr val="black"/>
                </a:solidFill>
                <a:latin typeface="Times New Roman"/>
                <a:ea typeface="Times New Roman"/>
              </a:rPr>
              <a:t>تتطور هذه الأعمدة الصغيرة بفعل الإذابة المتغايرة التي تحدث على سطح الصخور الجيرية، ففي الأجزاء الضعيفة من الصخر الجيري تتعمق عملية الإذابة بينما تبقى المراكز السطحية الصلبة قائمة فوق مستوى سطح الأرض المحيطة على شكل أعمدة</a:t>
            </a:r>
            <a:r>
              <a:rPr lang="ar-BH" sz="1800" dirty="0">
                <a:solidFill>
                  <a:prstClr val="black"/>
                </a:solidFill>
                <a:latin typeface="Times New Roman"/>
                <a:ea typeface="Times New Roman"/>
              </a:rPr>
              <a:t>،</a:t>
            </a:r>
            <a:r>
              <a:rPr lang="ar-SA" sz="1800" dirty="0">
                <a:solidFill>
                  <a:prstClr val="black"/>
                </a:solidFill>
                <a:latin typeface="Times New Roman"/>
                <a:ea typeface="Times New Roman"/>
              </a:rPr>
              <a:t> ويعتمد تطورها على وجود المفاصل المتعمقة, خاصة العمودي منها, ونشاط عملية الإذابة وانجراف نتاج هذه العملية.</a:t>
            </a:r>
            <a:endParaRPr lang="en-US" sz="1400" b="1" dirty="0">
              <a:solidFill>
                <a:prstClr val="black"/>
              </a:solidFill>
              <a:latin typeface="Times New Roman"/>
              <a:ea typeface="Times New Roman"/>
            </a:endParaRPr>
          </a:p>
          <a:p>
            <a:pPr marL="342900" lvl="0" indent="-342900" algn="just">
              <a:spcBef>
                <a:spcPts val="0"/>
              </a:spcBef>
              <a:buFont typeface="+mj-lt"/>
              <a:buAutoNum type="arabicPeriod"/>
              <a:tabLst>
                <a:tab pos="252730" algn="l"/>
              </a:tabLst>
            </a:pPr>
            <a:r>
              <a:rPr lang="ar-SA" sz="1800" dirty="0">
                <a:solidFill>
                  <a:prstClr val="black"/>
                </a:solidFill>
                <a:latin typeface="Times New Roman"/>
                <a:ea typeface="Times New Roman"/>
              </a:rPr>
              <a:t>حفر التجوية</a:t>
            </a:r>
            <a:r>
              <a:rPr lang="ar-BH" sz="1800" dirty="0">
                <a:solidFill>
                  <a:prstClr val="black"/>
                </a:solidFill>
                <a:latin typeface="Times New Roman"/>
                <a:ea typeface="Times New Roman"/>
              </a:rPr>
              <a:t>: </a:t>
            </a:r>
            <a:r>
              <a:rPr lang="en-US" sz="1800" dirty="0">
                <a:solidFill>
                  <a:prstClr val="black"/>
                </a:solidFill>
                <a:latin typeface="Times New Roman"/>
                <a:ea typeface="Times New Roman"/>
              </a:rPr>
              <a:t>Weathering pits </a:t>
            </a:r>
            <a:r>
              <a:rPr lang="ar-BH" sz="1800" dirty="0">
                <a:solidFill>
                  <a:prstClr val="black"/>
                </a:solidFill>
                <a:latin typeface="Times New Roman"/>
                <a:ea typeface="Times New Roman"/>
              </a:rPr>
              <a:t>و</a:t>
            </a:r>
            <a:r>
              <a:rPr lang="ar-SA" sz="1800" dirty="0">
                <a:solidFill>
                  <a:prstClr val="black"/>
                </a:solidFill>
                <a:latin typeface="Times New Roman"/>
                <a:ea typeface="Times New Roman"/>
              </a:rPr>
              <a:t>تنتشر فوق الأسطح الصخرية المكشوفة قليلة الانحدار خاصة على طول المفاصل الصخرية أو نقاط الضعف المعدني أو نتيجة للتفاوت في تآكل الصخر، وتنشا هذه الحفر بفعل التجوية المتغايرة خاصة في الصخور الصماء وما يتبع ذلك من إزالة للهشيم وتآكل متغاير مركز في </a:t>
            </a:r>
            <a:r>
              <a:rPr lang="ar-BH" sz="1800" dirty="0">
                <a:solidFill>
                  <a:prstClr val="black"/>
                </a:solidFill>
                <a:latin typeface="Times New Roman"/>
                <a:ea typeface="Times New Roman"/>
              </a:rPr>
              <a:t>ن</a:t>
            </a:r>
            <a:r>
              <a:rPr lang="ar-SA" sz="1800" dirty="0">
                <a:solidFill>
                  <a:prstClr val="black"/>
                </a:solidFill>
                <a:latin typeface="Times New Roman"/>
                <a:ea typeface="Times New Roman"/>
              </a:rPr>
              <a:t>قاط الضعف، ويزيد حجمها باستمرار بتجمع الرطوبة في داخلها وما تقوم به </a:t>
            </a:r>
            <a:r>
              <a:rPr lang="ar-BH" sz="1800" dirty="0">
                <a:solidFill>
                  <a:prstClr val="black"/>
                </a:solidFill>
                <a:latin typeface="Times New Roman"/>
                <a:ea typeface="Times New Roman"/>
              </a:rPr>
              <a:t>عملية </a:t>
            </a:r>
            <a:r>
              <a:rPr lang="ar-BH" sz="1800" dirty="0" err="1">
                <a:solidFill>
                  <a:prstClr val="black"/>
                </a:solidFill>
                <a:latin typeface="Times New Roman"/>
                <a:ea typeface="Times New Roman"/>
              </a:rPr>
              <a:t>الاماهه</a:t>
            </a:r>
            <a:r>
              <a:rPr lang="ar-BH" sz="1800" dirty="0">
                <a:solidFill>
                  <a:prstClr val="black"/>
                </a:solidFill>
                <a:latin typeface="Times New Roman"/>
                <a:ea typeface="Times New Roman"/>
              </a:rPr>
              <a:t> أو </a:t>
            </a:r>
            <a:r>
              <a:rPr lang="ar-BH" sz="1800" dirty="0" err="1">
                <a:solidFill>
                  <a:prstClr val="black"/>
                </a:solidFill>
                <a:latin typeface="Times New Roman"/>
                <a:ea typeface="Times New Roman"/>
              </a:rPr>
              <a:t>التميؤ</a:t>
            </a:r>
            <a:r>
              <a:rPr lang="ar-BH" sz="1800" dirty="0">
                <a:solidFill>
                  <a:prstClr val="black"/>
                </a:solidFill>
                <a:latin typeface="Times New Roman"/>
                <a:ea typeface="Times New Roman"/>
              </a:rPr>
              <a:t> </a:t>
            </a:r>
            <a:r>
              <a:rPr lang="en-US" sz="1800" dirty="0">
                <a:solidFill>
                  <a:prstClr val="black"/>
                </a:solidFill>
                <a:latin typeface="Times New Roman"/>
                <a:ea typeface="Times New Roman"/>
              </a:rPr>
              <a:t>Hydration</a:t>
            </a:r>
            <a:r>
              <a:rPr lang="ar-SA" sz="1800" dirty="0">
                <a:solidFill>
                  <a:prstClr val="black"/>
                </a:solidFill>
                <a:latin typeface="Times New Roman"/>
                <a:ea typeface="Times New Roman"/>
              </a:rPr>
              <a:t>. ويمكن أن تساهم الجذور المتباينة بما تفرزه من أحماض, في تكون حفر التجوية صغيرة الحجم نسبيا, وتكون في هذه الحالة متجاورة وغير منتظمة</a:t>
            </a:r>
            <a:r>
              <a:rPr lang="ar-BH" sz="1800" dirty="0">
                <a:solidFill>
                  <a:prstClr val="black"/>
                </a:solidFill>
                <a:latin typeface="Times New Roman"/>
                <a:ea typeface="Times New Roman"/>
              </a:rPr>
              <a:t>،</a:t>
            </a:r>
            <a:r>
              <a:rPr lang="ar-SA" sz="1800" dirty="0">
                <a:solidFill>
                  <a:prstClr val="black"/>
                </a:solidFill>
                <a:latin typeface="Times New Roman"/>
                <a:ea typeface="Times New Roman"/>
              </a:rPr>
              <a:t> وتسمى هذه الحفر </a:t>
            </a:r>
            <a:r>
              <a:rPr lang="ar-SA" sz="1800" dirty="0" err="1">
                <a:solidFill>
                  <a:prstClr val="black"/>
                </a:solidFill>
                <a:latin typeface="Times New Roman"/>
                <a:ea typeface="Times New Roman"/>
              </a:rPr>
              <a:t>بالتنخربات</a:t>
            </a:r>
            <a:r>
              <a:rPr lang="ar-SA" sz="1800" dirty="0">
                <a:solidFill>
                  <a:prstClr val="black"/>
                </a:solidFill>
                <a:latin typeface="Times New Roman"/>
                <a:ea typeface="Times New Roman"/>
              </a:rPr>
              <a:t> </a:t>
            </a:r>
            <a:r>
              <a:rPr lang="en-US" sz="1800" dirty="0">
                <a:solidFill>
                  <a:prstClr val="black"/>
                </a:solidFill>
                <a:latin typeface="Times New Roman"/>
                <a:ea typeface="Times New Roman"/>
              </a:rPr>
              <a:t>Honeycombs</a:t>
            </a:r>
            <a:r>
              <a:rPr lang="ar-SA" sz="1800" dirty="0">
                <a:solidFill>
                  <a:prstClr val="black"/>
                </a:solidFill>
                <a:latin typeface="Times New Roman"/>
                <a:ea typeface="Times New Roman"/>
              </a:rPr>
              <a:t> لارتباطها بالتجوية الحفرية أو </a:t>
            </a:r>
            <a:r>
              <a:rPr lang="ar-SA" sz="1800" dirty="0" err="1">
                <a:solidFill>
                  <a:prstClr val="black"/>
                </a:solidFill>
                <a:latin typeface="Times New Roman"/>
                <a:ea typeface="Times New Roman"/>
              </a:rPr>
              <a:t>التنخ</a:t>
            </a:r>
            <a:r>
              <a:rPr lang="ar-BH" sz="1800" dirty="0">
                <a:solidFill>
                  <a:prstClr val="black"/>
                </a:solidFill>
                <a:latin typeface="Times New Roman"/>
                <a:ea typeface="Times New Roman"/>
              </a:rPr>
              <a:t>ب</a:t>
            </a:r>
            <a:r>
              <a:rPr lang="ar-SA" sz="1800" dirty="0">
                <a:solidFill>
                  <a:prstClr val="black"/>
                </a:solidFill>
                <a:latin typeface="Times New Roman"/>
                <a:ea typeface="Times New Roman"/>
              </a:rPr>
              <a:t>رية</a:t>
            </a:r>
            <a:r>
              <a:rPr lang="ar-BH" sz="1800" dirty="0">
                <a:solidFill>
                  <a:prstClr val="black"/>
                </a:solidFill>
                <a:latin typeface="Times New Roman"/>
                <a:ea typeface="Times New Roman"/>
              </a:rPr>
              <a:t> (من نخر)</a:t>
            </a:r>
            <a:r>
              <a:rPr lang="ar-SA" sz="1800" dirty="0">
                <a:solidFill>
                  <a:prstClr val="black"/>
                </a:solidFill>
                <a:latin typeface="Times New Roman"/>
                <a:ea typeface="Times New Roman"/>
              </a:rPr>
              <a:t> / </a:t>
            </a:r>
            <a:r>
              <a:rPr lang="en-US" sz="1800" dirty="0">
                <a:solidFill>
                  <a:prstClr val="black"/>
                </a:solidFill>
                <a:latin typeface="Times New Roman"/>
                <a:ea typeface="Times New Roman"/>
              </a:rPr>
              <a:t>Cavernous Honeycomb Weathering</a:t>
            </a:r>
            <a:r>
              <a:rPr lang="ar-SA" sz="1800" dirty="0">
                <a:solidFill>
                  <a:prstClr val="black"/>
                </a:solidFill>
                <a:latin typeface="Times New Roman"/>
                <a:ea typeface="Times New Roman"/>
              </a:rPr>
              <a:t>.</a:t>
            </a:r>
            <a:endParaRPr lang="en-US" sz="1400" b="1" dirty="0">
              <a:solidFill>
                <a:prstClr val="black"/>
              </a:solidFill>
              <a:latin typeface="Times New Roman"/>
              <a:ea typeface="Times New Roman"/>
            </a:endParaRPr>
          </a:p>
          <a:p>
            <a:endParaRPr lang="ar-IQ" dirty="0"/>
          </a:p>
        </p:txBody>
      </p:sp>
    </p:spTree>
    <p:extLst>
      <p:ext uri="{BB962C8B-B14F-4D97-AF65-F5344CB8AC3E}">
        <p14:creationId xmlns:p14="http://schemas.microsoft.com/office/powerpoint/2010/main" val="1680163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260648"/>
            <a:ext cx="9036496" cy="6186309"/>
          </a:xfrm>
          <a:prstGeom prst="rect">
            <a:avLst/>
          </a:prstGeom>
        </p:spPr>
        <p:txBody>
          <a:bodyPr wrap="square">
            <a:spAutoFit/>
          </a:bodyPr>
          <a:lstStyle/>
          <a:p>
            <a:r>
              <a:rPr lang="ar-IQ" dirty="0" smtClean="0"/>
              <a:t>	4-الجلاميد: </a:t>
            </a:r>
            <a:r>
              <a:rPr lang="en-US" dirty="0" smtClean="0"/>
              <a:t>Boulders </a:t>
            </a:r>
            <a:r>
              <a:rPr lang="ar-IQ" dirty="0" smtClean="0"/>
              <a:t>يتكون الجلاميد في صخور صلبة قليلة المسامية </a:t>
            </a:r>
            <a:r>
              <a:rPr lang="ar-IQ" dirty="0" err="1" smtClean="0"/>
              <a:t>كالكرانيت</a:t>
            </a:r>
            <a:r>
              <a:rPr lang="ar-IQ" dirty="0" smtClean="0"/>
              <a:t> بفعل عمليتين متتابعتين هما، التجوية السفلية المتغايرة والتعرية المتفاوتة، فعندما يتسرب الماء الحمضي عبر المفاصل تتعرض أطراف الكتل الصخرية لتجوية مركزة تعمل على توسيع المفاصل واستدارة الكتل الصخرية, حسب نظام المفاصل السائد, وتطويرها إلى جلاميد مستديرة صغيرة الحجم نسبيا تسمى الحجارة القلبية </a:t>
            </a:r>
            <a:r>
              <a:rPr lang="en-US" dirty="0" smtClean="0"/>
              <a:t>Gore stones/ Kernels </a:t>
            </a:r>
            <a:r>
              <a:rPr lang="ar-IQ" dirty="0" smtClean="0"/>
              <a:t>وتظهر على السطح بعد إزالة نتاج التجوية. ويحدد نظام المفاصل وطبيعتها شكل الجلاميد المتطورة، ففي             حالة وجود مفاصل قليلة الاتساع ومحددة للتسرب المائي, تتطور أنواع أخرى من الجلاميد كبيرة الحجم نسبيا تسمى </a:t>
            </a:r>
            <a:r>
              <a:rPr lang="ar-IQ" dirty="0" err="1" smtClean="0"/>
              <a:t>الانسلبرغ</a:t>
            </a:r>
            <a:r>
              <a:rPr lang="ar-IQ" dirty="0" smtClean="0"/>
              <a:t> </a:t>
            </a:r>
            <a:r>
              <a:rPr lang="en-US" dirty="0" err="1" smtClean="0"/>
              <a:t>Inselbergs</a:t>
            </a:r>
            <a:r>
              <a:rPr lang="en-US" dirty="0" smtClean="0"/>
              <a:t> </a:t>
            </a:r>
            <a:r>
              <a:rPr lang="ar-IQ" dirty="0" smtClean="0"/>
              <a:t>أو القباب أو الأعلام الصحراوية, وتتخذ الشكل المستدير في أماكن المفاصل المكعبة والشكل البيضاوي أو الاسطواني في أماكن المفاصل الأفقية </a:t>
            </a:r>
            <a:r>
              <a:rPr lang="ar-IQ" dirty="0" err="1" smtClean="0"/>
              <a:t>والمستطيله</a:t>
            </a:r>
            <a:r>
              <a:rPr lang="ar-IQ" dirty="0" smtClean="0"/>
              <a:t> والشكل </a:t>
            </a:r>
            <a:r>
              <a:rPr lang="ar-IQ" dirty="0" err="1" smtClean="0"/>
              <a:t>ألبرجي</a:t>
            </a:r>
            <a:r>
              <a:rPr lang="ar-IQ" dirty="0" smtClean="0"/>
              <a:t> في أماكن المفاصل العمودية والشكل </a:t>
            </a:r>
            <a:r>
              <a:rPr lang="ar-IQ" dirty="0" err="1" smtClean="0"/>
              <a:t>ألقبابي</a:t>
            </a:r>
            <a:r>
              <a:rPr lang="ar-IQ" dirty="0" smtClean="0"/>
              <a:t> ( </a:t>
            </a:r>
            <a:r>
              <a:rPr lang="en-US" dirty="0" err="1" smtClean="0"/>
              <a:t>Bornhards</a:t>
            </a:r>
            <a:r>
              <a:rPr lang="en-US" dirty="0" smtClean="0"/>
              <a:t> ).</a:t>
            </a:r>
          </a:p>
          <a:p>
            <a:r>
              <a:rPr lang="en-US" dirty="0" smtClean="0"/>
              <a:t>5-	</a:t>
            </a:r>
            <a:r>
              <a:rPr lang="ar-IQ" dirty="0" smtClean="0"/>
              <a:t>الأشكال الناتجة عن التجوية المتباينة المدى: يستخدم هذا المصطلح للإشارة إلى عملية التجوية التي تعمل على حت وإزالة الأجزاء الضعيفة من الكتل الصخرية المعرضة إلى هذه العملية، وقد تؤدي هذه العملية إلى ظهور سطوح صخرية محفورة, أو أنها تعكس بشكل بارز ظهور النطاقات الصلبة من الصخور والطبقات الرسوبية التي تستطيع مقاومة عمليات التجوية. وتشير الدلائل الموجودة في الطبيعة مثلا إلى أن صخور البريشيا أو الطفل الجليدي إذا ما تعرضت إلى عمليات التجوية المتباينة فإنها تنتهي إلى أشكال تضاريسية تشبه الأعمدة ( </a:t>
            </a:r>
            <a:r>
              <a:rPr lang="en-US" dirty="0" smtClean="0"/>
              <a:t>pillars ) </a:t>
            </a:r>
            <a:r>
              <a:rPr lang="ar-IQ" dirty="0" smtClean="0"/>
              <a:t>أو الاسطوانات ( </a:t>
            </a:r>
            <a:r>
              <a:rPr lang="en-US" dirty="0" smtClean="0"/>
              <a:t>Column) </a:t>
            </a:r>
            <a:r>
              <a:rPr lang="ar-IQ" dirty="0" smtClean="0"/>
              <a:t>تتغطى هذه بكتل صخرية اكبر أو شظايا صخرية كبيرة الحجم تعمل على حماية الكتل الصخرية المتفككة الواقعة تحتها، ويطلق على هذه الأعمدة   ( </a:t>
            </a:r>
            <a:r>
              <a:rPr lang="en-US" dirty="0" smtClean="0"/>
              <a:t>Demoiselles ). </a:t>
            </a:r>
            <a:r>
              <a:rPr lang="ar-IQ" dirty="0" smtClean="0"/>
              <a:t>ويعتبر الهشيم الصخري ( </a:t>
            </a:r>
            <a:r>
              <a:rPr lang="en-US" dirty="0" smtClean="0"/>
              <a:t>Talus ) </a:t>
            </a:r>
            <a:r>
              <a:rPr lang="ar-IQ" dirty="0" smtClean="0"/>
              <a:t>نتاجا أخر لعمليات التجوية، والهشيم مفتت صخري ينتج عن التفكك الذي يحصل في سفوح شديدة الانحدار، ويتجمع هذا الهشيم عادة عند قاعدة السفوح، وقد يسمى في بعض الأحيان ( </a:t>
            </a:r>
            <a:r>
              <a:rPr lang="en-US" dirty="0" smtClean="0"/>
              <a:t>Scree ). </a:t>
            </a:r>
            <a:r>
              <a:rPr lang="ar-IQ" dirty="0" smtClean="0"/>
              <a:t>فإذا اتخذ هذا التراكم شكلا مخروطيا شديد الانحدار فعند ذلك يطلق عليه اسم مخروط الهشيم           ( </a:t>
            </a:r>
            <a:r>
              <a:rPr lang="en-US" dirty="0" smtClean="0"/>
              <a:t>Talus cone ).</a:t>
            </a:r>
          </a:p>
          <a:p>
            <a:r>
              <a:rPr lang="en-US" dirty="0" smtClean="0"/>
              <a:t>6-	</a:t>
            </a:r>
            <a:r>
              <a:rPr lang="ar-IQ" dirty="0" smtClean="0"/>
              <a:t>ومن أثار التجوية الأخرى للتجوية الكتل الماكثة </a:t>
            </a:r>
            <a:r>
              <a:rPr lang="en-US" dirty="0" smtClean="0"/>
              <a:t>Residual Boulders  </a:t>
            </a:r>
            <a:r>
              <a:rPr lang="ar-IQ" dirty="0" smtClean="0"/>
              <a:t>وتتقطع مثل هذه الكتل بواسطة سلسلة أو أكثر من الفواصل, فتتحول إلى ألواح كتليه ذات أحجام مختلفة, وليس من الغريب أن تتواجد هذه الفواصل على شكل مناطق أو خطوط ضعف, بحيث تجد الرطوبة والعوامل الفعالة الأخرى, طريقها من خلالها إلى داخل الصخور فتؤدي وبشكل تدريجي إلى استدارة زوايا هذه الكتل حتى تنتهي أخيرا على شكل بيضاوي.</a:t>
            </a:r>
            <a:endParaRPr lang="ar-IQ" dirty="0"/>
          </a:p>
        </p:txBody>
      </p:sp>
    </p:spTree>
    <p:extLst>
      <p:ext uri="{BB962C8B-B14F-4D97-AF65-F5344CB8AC3E}">
        <p14:creationId xmlns:p14="http://schemas.microsoft.com/office/powerpoint/2010/main" val="2894958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8808"/>
            <a:ext cx="9144000" cy="6494085"/>
          </a:xfrm>
          <a:prstGeom prst="rect">
            <a:avLst/>
          </a:prstGeom>
        </p:spPr>
        <p:txBody>
          <a:bodyPr wrap="square">
            <a:spAutoFit/>
          </a:bodyPr>
          <a:lstStyle/>
          <a:p>
            <a:r>
              <a:rPr lang="ar-IQ" sz="1600" dirty="0" smtClean="0"/>
              <a:t>7-	زحف التربة: </a:t>
            </a:r>
            <a:r>
              <a:rPr lang="en-US" sz="1600" dirty="0" err="1" smtClean="0"/>
              <a:t>Soliflustion</a:t>
            </a:r>
            <a:r>
              <a:rPr lang="en-US" sz="1600" dirty="0" smtClean="0"/>
              <a:t> or Soil Creep </a:t>
            </a:r>
            <a:r>
              <a:rPr lang="ar-IQ" sz="1600" dirty="0" smtClean="0"/>
              <a:t>ويستخدم هذا المصطلح من الناحية </a:t>
            </a:r>
            <a:r>
              <a:rPr lang="ar-IQ" sz="1600" dirty="0" err="1" smtClean="0"/>
              <a:t>الجيومورفية</a:t>
            </a:r>
            <a:r>
              <a:rPr lang="ar-IQ" sz="1600" dirty="0" smtClean="0"/>
              <a:t> للدلالة على الحركة البطيئة غير المنظورة لكتل الصخور والتربة المشبعة بالماء, من ارض عالية إلى جهات منخفضة. ومن الجدير بالذكر أن ظاهرة من هذا النوع يمكن تتبعها في الجهات التي تتميز بوجود جهات جبلية ذات مناخ رطب، وتظهر على شكل كتل من الصخور متباينة الحجم ممتزجة مع التربة وتتخللها كمية لا بأس بها من المياه, ويكون مصدر هذه المياه من الجليد الذائب في غالب الأحيان, يتحرك هذا المزيج الثلاثي وبشكل تدريجي عبر منحدر من الأعلى نحو الأسفل. على أن ضخامة هذا المزيج أثناء هذه الحركة تتراوح من مناطق لوحية واسعة ( </a:t>
            </a:r>
            <a:r>
              <a:rPr lang="en-US" sz="1600" dirty="0" smtClean="0"/>
              <a:t>Extensive Sheets) </a:t>
            </a:r>
            <a:r>
              <a:rPr lang="ar-IQ" sz="1600" dirty="0" smtClean="0"/>
              <a:t>وثلاجات صغيرة الحجم يطلق عليها اصطلاحا اسم الثلاجات ( </a:t>
            </a:r>
            <a:r>
              <a:rPr lang="en-US" sz="1600" dirty="0" smtClean="0"/>
              <a:t>Mud Glaciers) </a:t>
            </a:r>
            <a:r>
              <a:rPr lang="ar-IQ" sz="1600" dirty="0" smtClean="0"/>
              <a:t>وفي الجهات الجبلية </a:t>
            </a:r>
            <a:r>
              <a:rPr lang="ar-IQ" sz="1600" dirty="0" err="1" smtClean="0"/>
              <a:t>اوالتلالية</a:t>
            </a:r>
            <a:r>
              <a:rPr lang="ar-IQ" sz="1600" dirty="0" smtClean="0"/>
              <a:t> التي تتعرض إلى مثل هذه الظاهرة يظهر تناقص واضح في شدة التضاريس المحلية المتواجدة على السطح، فعلى سبيل المثال نلاحظ آن الجهات التي تتميز بمناخات شبه جليدية   ( </a:t>
            </a:r>
            <a:r>
              <a:rPr lang="en-US" sz="1600" dirty="0" smtClean="0"/>
              <a:t>Sub glacial Regions ) </a:t>
            </a:r>
            <a:r>
              <a:rPr lang="ar-IQ" sz="1600" dirty="0" smtClean="0"/>
              <a:t>والتي يتساقط فيها الثلج بغزارة في فصل الشتاء تصبح هذه العملية عاملا فعالا في هدم الأشكال الأرضية السطحية البارزة وفي الوقت نفسه, نلاحظ أن المناطق القطبية وشبه القطبية, حيث لا تتغطى الأرض بالجليد فان هذه العملية تكون مستمرة بشكل دائم. أما التدفق الطيني, ويشار إليه في بعض الأحيان على انه انسياب (</a:t>
            </a:r>
            <a:r>
              <a:rPr lang="en-US" sz="1600" dirty="0" smtClean="0"/>
              <a:t>Mudflow) </a:t>
            </a:r>
            <a:r>
              <a:rPr lang="ar-IQ" sz="1600" dirty="0" smtClean="0"/>
              <a:t>فانه ظاهرة تتجمع التربة بموجبها ثم تتحرك بصورة بطيئة عبر الثلاجات المحتوية على الصخر والوحل. وفي حالة من هذا النوع تشتمل الحركة على صخور من مختلف الأحجام. ومن ابرز الأمثلة المعروفة عن مثل هذه الحركة هو التدفق الطيني في منطقة ينابيع ندكن </a:t>
            </a:r>
            <a:r>
              <a:rPr lang="ar-IQ" sz="1600" dirty="0" err="1" smtClean="0"/>
              <a:t>سون</a:t>
            </a:r>
            <a:r>
              <a:rPr lang="ar-IQ" sz="1600" dirty="0" smtClean="0"/>
              <a:t> في مقاطعة كولورادو في أمريكا، وقد أدى هذا التدفق إلى تكوين ما يشبه الدلتا, في غير موضعها بطبيعة الحال و أدى ذلك إلى تكوين بحيرة </a:t>
            </a:r>
            <a:r>
              <a:rPr lang="ar-IQ" sz="1600" dirty="0" err="1" smtClean="0"/>
              <a:t>كرستوبال</a:t>
            </a:r>
            <a:r>
              <a:rPr lang="ar-IQ" sz="1600" dirty="0" smtClean="0"/>
              <a:t> ( </a:t>
            </a:r>
            <a:r>
              <a:rPr lang="en-US" sz="1600" dirty="0" smtClean="0"/>
              <a:t>san Cristobel lake) </a:t>
            </a:r>
            <a:r>
              <a:rPr lang="ar-IQ" sz="1600" dirty="0" smtClean="0"/>
              <a:t>ولقد بلغ مجموع هذا التدفق حوالي أربعة أميال كما بلغ انحداره 2.500 قدم وقد يتراوح سمك الوحل الذي بدا على الوادي بين 200 إلى 300 قدم.</a:t>
            </a:r>
          </a:p>
          <a:p>
            <a:r>
              <a:rPr lang="ar-IQ" sz="1600" dirty="0" smtClean="0"/>
              <a:t>8-	قباب التقشر: ( </a:t>
            </a:r>
            <a:r>
              <a:rPr lang="en-US" sz="1600" dirty="0" smtClean="0"/>
              <a:t>Exfoliation Domes ) </a:t>
            </a:r>
            <a:r>
              <a:rPr lang="ar-IQ" sz="1600" dirty="0" smtClean="0"/>
              <a:t>من الملاحظ أن الكتل الصخرية المتجانسة الضخمة تتقشر على شكل أغشية رقيقة عند تعرضها إلى تغيرات متطرفة في درجات الحرارة. وتعود هذه الظاهرة إلى تفكك الكتل </a:t>
            </a:r>
            <a:r>
              <a:rPr lang="ar-IQ" sz="1600" dirty="0" err="1" smtClean="0"/>
              <a:t>الجرانيتية</a:t>
            </a:r>
            <a:r>
              <a:rPr lang="ar-IQ" sz="1600" dirty="0" smtClean="0"/>
              <a:t> إلى أغشية محدبة وإن هذا التركيب – كما هو معروف, يتصل اتصالا وثيقا بالحالة </a:t>
            </a:r>
            <a:r>
              <a:rPr lang="ar-IQ" sz="1600" dirty="0" err="1" smtClean="0"/>
              <a:t>الصهيرية</a:t>
            </a:r>
            <a:r>
              <a:rPr lang="ar-IQ" sz="1600" dirty="0" smtClean="0"/>
              <a:t> التي كانت عليها هذه الصخور في بداية تكوينها ومع ذلك هناك نواح عديدة ترجح فرضية أخرى لتفسير هذه الظاهرة ومرجع هذه النظرية، إن ظاهرة تقشر الصخور ترجع إلى التذبذب الحاصل في درجات حرارة البيئة المتواجدة فيها، فمن الملاحظ أن البيئة </a:t>
            </a:r>
            <a:r>
              <a:rPr lang="ar-IQ" sz="1600" dirty="0" err="1" smtClean="0"/>
              <a:t>القبابية</a:t>
            </a:r>
            <a:r>
              <a:rPr lang="ar-IQ" sz="1600" dirty="0" smtClean="0"/>
              <a:t> لا تمتد باتجاه سفلي أو جانبي إلى مدى لا نهائي، ودليل ذلك أن أغشية التقشر لا تمتد في غالب الأحيان إلى عمق يزيد على 50 قدم، وهذا دليل على أن هذه ظاهرة سطحية وليست ظاهرة تمتد إلى أعماق الغلاف الصخري، هذا فضلا عن أن هذه البيئة لا تقتصر على مظهر القباب بل تتواجد أيضا في خوانق </a:t>
            </a:r>
            <a:r>
              <a:rPr lang="ar-IQ" sz="1600" dirty="0" err="1" smtClean="0"/>
              <a:t>وحوائط</a:t>
            </a:r>
            <a:r>
              <a:rPr lang="ar-IQ" sz="1600" dirty="0" smtClean="0"/>
              <a:t> وواجهات السلاسل الجبلية وحتى في قيعان الوديان </a:t>
            </a:r>
            <a:r>
              <a:rPr lang="ar-IQ" sz="1600" dirty="0" err="1" smtClean="0"/>
              <a:t>الأخدودية</a:t>
            </a:r>
            <a:r>
              <a:rPr lang="ar-IQ" sz="1600" dirty="0" smtClean="0"/>
              <a:t>. ولقد اجمع بعض علماء الجيومورفولوجيا على وجود ثلاثة تفسيرات لظاهرة التقشر السطحي هي: (1) تغير فصلي في درجات الحرارة يؤدي إلى تمدد وتقلص بشكل ملائم بحيث يدفعان إلى حدوث التقشر, و (2) تمدد سطح الصخور نتيجة </a:t>
            </a:r>
            <a:r>
              <a:rPr lang="ar-IQ" sz="1600" dirty="0" err="1" smtClean="0"/>
              <a:t>التميؤ</a:t>
            </a:r>
            <a:r>
              <a:rPr lang="ar-IQ" sz="1600" dirty="0" smtClean="0"/>
              <a:t> ( دخول الماء في تركيب الصخر ) وخاصة صخور </a:t>
            </a:r>
            <a:r>
              <a:rPr lang="ar-IQ" sz="1600" dirty="0" err="1" smtClean="0"/>
              <a:t>الفلسبار</a:t>
            </a:r>
            <a:r>
              <a:rPr lang="ar-IQ" sz="1600" dirty="0" smtClean="0"/>
              <a:t> وذلك لتكوين </a:t>
            </a:r>
            <a:r>
              <a:rPr lang="ar-IQ" sz="1600" dirty="0" err="1" smtClean="0"/>
              <a:t>الكاؤولين</a:t>
            </a:r>
            <a:r>
              <a:rPr lang="ar-IQ" sz="1600" dirty="0" smtClean="0"/>
              <a:t> و(3) وجود تضاريس ذات ضغط داخلي، وتنتج هذه التضاريس عن تعرية الكتل الصخرية السطحية.</a:t>
            </a:r>
            <a:endParaRPr lang="ar-IQ" sz="1600" dirty="0"/>
          </a:p>
        </p:txBody>
      </p:sp>
    </p:spTree>
    <p:extLst>
      <p:ext uri="{BB962C8B-B14F-4D97-AF65-F5344CB8AC3E}">
        <p14:creationId xmlns:p14="http://schemas.microsoft.com/office/powerpoint/2010/main" val="333540811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139</Words>
  <Application>Microsoft Office PowerPoint</Application>
  <PresentationFormat>عرض على الشاشة (3:4)‏</PresentationFormat>
  <Paragraphs>11</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نسق Office</vt:lpstr>
      <vt:lpstr>بعض الاشكال الارضية الناتجة عن التجوية</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بعض الاشكال الارضية الناتجة عن التجوية</dc:title>
  <dc:creator>DR.Ahmed Saker 2o1O</dc:creator>
  <cp:lastModifiedBy>DR.Ahmed Saker 2o1O</cp:lastModifiedBy>
  <cp:revision>1</cp:revision>
  <dcterms:created xsi:type="dcterms:W3CDTF">2018-12-18T18:10:32Z</dcterms:created>
  <dcterms:modified xsi:type="dcterms:W3CDTF">2018-12-18T18:15:27Z</dcterms:modified>
</cp:coreProperties>
</file>