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8B164BF-69C3-49CA-A3D0-E1FA16AC9AF1}"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428249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B164BF-69C3-49CA-A3D0-E1FA16AC9AF1}"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187540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B164BF-69C3-49CA-A3D0-E1FA16AC9AF1}"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262290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B164BF-69C3-49CA-A3D0-E1FA16AC9AF1}"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410671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8B164BF-69C3-49CA-A3D0-E1FA16AC9AF1}"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11562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8B164BF-69C3-49CA-A3D0-E1FA16AC9AF1}"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117916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8B164BF-69C3-49CA-A3D0-E1FA16AC9AF1}"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293520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8B164BF-69C3-49CA-A3D0-E1FA16AC9AF1}"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123601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8B164BF-69C3-49CA-A3D0-E1FA16AC9AF1}"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50874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B164BF-69C3-49CA-A3D0-E1FA16AC9AF1}"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201587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B164BF-69C3-49CA-A3D0-E1FA16AC9AF1}"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05B6AF-8ADC-4992-B465-46FA400F95EA}" type="slidenum">
              <a:rPr lang="ar-IQ" smtClean="0"/>
              <a:t>‹#›</a:t>
            </a:fld>
            <a:endParaRPr lang="ar-IQ"/>
          </a:p>
        </p:txBody>
      </p:sp>
    </p:spTree>
    <p:extLst>
      <p:ext uri="{BB962C8B-B14F-4D97-AF65-F5344CB8AC3E}">
        <p14:creationId xmlns:p14="http://schemas.microsoft.com/office/powerpoint/2010/main" val="69303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8B164BF-69C3-49CA-A3D0-E1FA16AC9AF1}"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905B6AF-8ADC-4992-B465-46FA400F95EA}" type="slidenum">
              <a:rPr lang="ar-IQ" smtClean="0"/>
              <a:t>‹#›</a:t>
            </a:fld>
            <a:endParaRPr lang="ar-IQ"/>
          </a:p>
        </p:txBody>
      </p:sp>
    </p:spTree>
    <p:extLst>
      <p:ext uri="{BB962C8B-B14F-4D97-AF65-F5344CB8AC3E}">
        <p14:creationId xmlns:p14="http://schemas.microsoft.com/office/powerpoint/2010/main" val="1996929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792087"/>
          </a:xfrm>
        </p:spPr>
        <p:txBody>
          <a:bodyPr>
            <a:normAutofit/>
          </a:bodyPr>
          <a:lstStyle/>
          <a:p>
            <a:r>
              <a:rPr lang="ar-IQ" sz="2400" dirty="0" smtClean="0"/>
              <a:t>العوامل المؤثرة في التجوية</a:t>
            </a:r>
            <a:endParaRPr lang="ar-IQ" sz="2400" dirty="0"/>
          </a:p>
        </p:txBody>
      </p:sp>
      <p:sp>
        <p:nvSpPr>
          <p:cNvPr id="3" name="عنوان فرعي 2"/>
          <p:cNvSpPr>
            <a:spLocks noGrp="1"/>
          </p:cNvSpPr>
          <p:nvPr>
            <p:ph type="subTitle" idx="1"/>
          </p:nvPr>
        </p:nvSpPr>
        <p:spPr>
          <a:xfrm>
            <a:off x="0" y="980728"/>
            <a:ext cx="9036496" cy="5688632"/>
          </a:xfrm>
        </p:spPr>
        <p:txBody>
          <a:bodyPr>
            <a:normAutofit/>
          </a:bodyPr>
          <a:lstStyle/>
          <a:p>
            <a:pPr marL="16510" lvl="0" algn="just">
              <a:spcBef>
                <a:spcPts val="0"/>
              </a:spcBef>
            </a:pPr>
            <a:r>
              <a:rPr lang="ar-SA" sz="1800" dirty="0">
                <a:solidFill>
                  <a:prstClr val="black"/>
                </a:solidFill>
                <a:latin typeface="Times New Roman"/>
                <a:ea typeface="Times New Roman"/>
              </a:rPr>
              <a:t>تعتمد سرعة تأثر الصخور بالتجوية</a:t>
            </a:r>
            <a:r>
              <a:rPr lang="ar-BH" sz="1800" dirty="0">
                <a:solidFill>
                  <a:prstClr val="black"/>
                </a:solidFill>
                <a:latin typeface="Times New Roman"/>
                <a:ea typeface="Times New Roman"/>
              </a:rPr>
              <a:t>،</a:t>
            </a:r>
            <a:r>
              <a:rPr lang="ar-SA" sz="1800" dirty="0">
                <a:solidFill>
                  <a:prstClr val="black"/>
                </a:solidFill>
                <a:latin typeface="Times New Roman"/>
                <a:ea typeface="Times New Roman"/>
              </a:rPr>
              <a:t> ونوعية عملية التجوية</a:t>
            </a:r>
            <a:r>
              <a:rPr lang="ar-BH" sz="1800" dirty="0">
                <a:solidFill>
                  <a:prstClr val="black"/>
                </a:solidFill>
                <a:latin typeface="Times New Roman"/>
                <a:ea typeface="Times New Roman"/>
              </a:rPr>
              <a:t>،</a:t>
            </a:r>
            <a:r>
              <a:rPr lang="ar-SA" sz="1800" dirty="0">
                <a:solidFill>
                  <a:prstClr val="black"/>
                </a:solidFill>
                <a:latin typeface="Times New Roman"/>
                <a:ea typeface="Times New Roman"/>
              </a:rPr>
              <a:t> على</a:t>
            </a:r>
            <a:r>
              <a:rPr lang="ar-BH" sz="1800" dirty="0">
                <a:solidFill>
                  <a:prstClr val="black"/>
                </a:solidFill>
                <a:latin typeface="Times New Roman"/>
                <a:ea typeface="Times New Roman"/>
              </a:rPr>
              <a:t> عدة</a:t>
            </a:r>
            <a:r>
              <a:rPr lang="ar-SA" sz="1800" dirty="0">
                <a:solidFill>
                  <a:prstClr val="black"/>
                </a:solidFill>
                <a:latin typeface="Times New Roman"/>
                <a:ea typeface="Times New Roman"/>
              </a:rPr>
              <a:t> عوامل عديدة يمكن إجمالها </a:t>
            </a:r>
            <a:r>
              <a:rPr lang="ar-BH" sz="1800" dirty="0">
                <a:solidFill>
                  <a:prstClr val="black"/>
                </a:solidFill>
                <a:latin typeface="Times New Roman"/>
                <a:ea typeface="Times New Roman"/>
              </a:rPr>
              <a:t>كما يلي</a:t>
            </a:r>
            <a:r>
              <a:rPr lang="ar-SA" sz="1800" dirty="0">
                <a:solidFill>
                  <a:prstClr val="black"/>
                </a:solidFill>
                <a:latin typeface="Times New Roman"/>
                <a:ea typeface="Times New Roman"/>
              </a:rPr>
              <a:t>:</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800" b="1" dirty="0">
                <a:solidFill>
                  <a:prstClr val="black"/>
                </a:solidFill>
                <a:latin typeface="Times New Roman"/>
                <a:ea typeface="Times New Roman"/>
              </a:rPr>
              <a:t>نوعية الصخور:</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spcBef>
                <a:spcPts val="0"/>
              </a:spcBef>
            </a:pPr>
            <a:r>
              <a:rPr lang="ar-SA" sz="1800" dirty="0">
                <a:solidFill>
                  <a:prstClr val="black"/>
                </a:solidFill>
                <a:latin typeface="Times New Roman"/>
                <a:ea typeface="Times New Roman"/>
              </a:rPr>
              <a:t>    إذ تختلف الصخور كثيرا تبعا لدرجة صلابتها ويرجع ذلك إلى تباين المع</a:t>
            </a:r>
            <a:r>
              <a:rPr lang="ar-BH" sz="1800" dirty="0">
                <a:solidFill>
                  <a:prstClr val="black"/>
                </a:solidFill>
                <a:latin typeface="Times New Roman"/>
                <a:ea typeface="Times New Roman"/>
              </a:rPr>
              <a:t>ادن المكونة لها،</a:t>
            </a:r>
            <a:r>
              <a:rPr lang="ar-SA" sz="1800" dirty="0">
                <a:solidFill>
                  <a:prstClr val="black"/>
                </a:solidFill>
                <a:latin typeface="Times New Roman"/>
                <a:ea typeface="Times New Roman"/>
              </a:rPr>
              <a:t> وطبيعة المواد </a:t>
            </a:r>
            <a:r>
              <a:rPr lang="ar-SA" sz="1800" dirty="0" err="1">
                <a:solidFill>
                  <a:prstClr val="black"/>
                </a:solidFill>
                <a:latin typeface="Times New Roman"/>
                <a:ea typeface="Times New Roman"/>
              </a:rPr>
              <a:t>اللا</a:t>
            </a:r>
            <a:r>
              <a:rPr lang="ar-BH" sz="1800" dirty="0">
                <a:solidFill>
                  <a:prstClr val="black"/>
                </a:solidFill>
                <a:latin typeface="Times New Roman"/>
                <a:ea typeface="Times New Roman"/>
              </a:rPr>
              <a:t>حمة</a:t>
            </a:r>
            <a:r>
              <a:rPr lang="ar-SA" sz="1800" dirty="0">
                <a:solidFill>
                  <a:prstClr val="black"/>
                </a:solidFill>
                <a:latin typeface="Times New Roman"/>
                <a:ea typeface="Times New Roman"/>
              </a:rPr>
              <a:t> لذراتها ودرجة تضاغطها، </a:t>
            </a:r>
            <a:r>
              <a:rPr lang="ar-BH" sz="1800" dirty="0">
                <a:solidFill>
                  <a:prstClr val="black"/>
                </a:solidFill>
                <a:latin typeface="Times New Roman"/>
                <a:ea typeface="Times New Roman"/>
              </a:rPr>
              <a:t>و</a:t>
            </a:r>
            <a:r>
              <a:rPr lang="ar-SA" sz="1800" dirty="0">
                <a:solidFill>
                  <a:prstClr val="black"/>
                </a:solidFill>
                <a:latin typeface="Times New Roman"/>
                <a:ea typeface="Times New Roman"/>
              </a:rPr>
              <a:t>تقسم </a:t>
            </a:r>
            <a:r>
              <a:rPr lang="ar-BH" sz="1800" dirty="0">
                <a:solidFill>
                  <a:prstClr val="black"/>
                </a:solidFill>
                <a:latin typeface="Times New Roman"/>
                <a:ea typeface="Times New Roman"/>
              </a:rPr>
              <a:t>ال</a:t>
            </a:r>
            <a:r>
              <a:rPr lang="ar-SA" sz="1800" dirty="0">
                <a:solidFill>
                  <a:prstClr val="black"/>
                </a:solidFill>
                <a:latin typeface="Times New Roman"/>
                <a:ea typeface="Times New Roman"/>
              </a:rPr>
              <a:t>معادن </a:t>
            </a:r>
            <a:r>
              <a:rPr lang="ar-BH" sz="1800" dirty="0">
                <a:solidFill>
                  <a:prstClr val="black"/>
                </a:solidFill>
                <a:latin typeface="Times New Roman"/>
                <a:ea typeface="Times New Roman"/>
              </a:rPr>
              <a:t>حسب </a:t>
            </a:r>
            <a:r>
              <a:rPr lang="ar-SA" sz="1800" dirty="0">
                <a:solidFill>
                  <a:prstClr val="black"/>
                </a:solidFill>
                <a:latin typeface="Times New Roman"/>
                <a:ea typeface="Times New Roman"/>
              </a:rPr>
              <a:t>درجة صلابتها بموجب مقياس ( </a:t>
            </a:r>
            <a:r>
              <a:rPr lang="en-US" sz="1800" dirty="0" err="1">
                <a:solidFill>
                  <a:prstClr val="black"/>
                </a:solidFill>
                <a:latin typeface="Times New Roman"/>
                <a:ea typeface="Times New Roman"/>
              </a:rPr>
              <a:t>Moh</a:t>
            </a:r>
            <a:r>
              <a:rPr lang="ar-SA" sz="1800" dirty="0">
                <a:solidFill>
                  <a:prstClr val="black"/>
                </a:solidFill>
                <a:latin typeface="Times New Roman"/>
                <a:ea typeface="Times New Roman"/>
              </a:rPr>
              <a:t>) للصلابة إلى درجات ت</a:t>
            </a:r>
            <a:r>
              <a:rPr lang="ar-BH" sz="1800" dirty="0">
                <a:solidFill>
                  <a:prstClr val="black"/>
                </a:solidFill>
                <a:latin typeface="Times New Roman"/>
                <a:ea typeface="Times New Roman"/>
              </a:rPr>
              <a:t>تراوح بين 1 إلى 10، </a:t>
            </a:r>
            <a:r>
              <a:rPr lang="ar-SA" sz="1800" dirty="0">
                <a:solidFill>
                  <a:prstClr val="black"/>
                </a:solidFill>
                <a:latin typeface="Times New Roman"/>
                <a:ea typeface="Times New Roman"/>
              </a:rPr>
              <a:t>فالجبس على سبيل المثال تكون درجة </a:t>
            </a:r>
            <a:r>
              <a:rPr lang="ar-SA" sz="1800" dirty="0" err="1">
                <a:solidFill>
                  <a:prstClr val="black"/>
                </a:solidFill>
                <a:latin typeface="Times New Roman"/>
                <a:ea typeface="Times New Roman"/>
              </a:rPr>
              <a:t>صلابتة</a:t>
            </a:r>
            <a:r>
              <a:rPr lang="ar-SA" sz="1800" dirty="0">
                <a:solidFill>
                  <a:prstClr val="black"/>
                </a:solidFill>
                <a:latin typeface="Times New Roman"/>
                <a:ea typeface="Times New Roman"/>
              </a:rPr>
              <a:t> 2 </a:t>
            </a:r>
            <a:r>
              <a:rPr lang="ar-SA" sz="1800" dirty="0" err="1">
                <a:solidFill>
                  <a:prstClr val="black"/>
                </a:solidFill>
                <a:latin typeface="Times New Roman"/>
                <a:ea typeface="Times New Roman"/>
              </a:rPr>
              <a:t>والكالسايت</a:t>
            </a:r>
            <a:r>
              <a:rPr lang="ar-SA" sz="1800" dirty="0">
                <a:solidFill>
                  <a:prstClr val="black"/>
                </a:solidFill>
                <a:latin typeface="Times New Roman"/>
                <a:ea typeface="Times New Roman"/>
              </a:rPr>
              <a:t> 3, الار</a:t>
            </a:r>
            <a:r>
              <a:rPr lang="ar-BH" sz="1800" dirty="0">
                <a:solidFill>
                  <a:prstClr val="black"/>
                </a:solidFill>
                <a:latin typeface="Times New Roman"/>
                <a:ea typeface="Times New Roman"/>
              </a:rPr>
              <a:t>ث</a:t>
            </a:r>
            <a:r>
              <a:rPr lang="ar-SA" sz="1800" dirty="0">
                <a:solidFill>
                  <a:prstClr val="black"/>
                </a:solidFill>
                <a:latin typeface="Times New Roman"/>
                <a:ea typeface="Times New Roman"/>
              </a:rPr>
              <a:t>وكلي</a:t>
            </a:r>
            <a:r>
              <a:rPr lang="ar-BH" sz="1800" dirty="0">
                <a:solidFill>
                  <a:prstClr val="black"/>
                </a:solidFill>
                <a:latin typeface="Times New Roman"/>
                <a:ea typeface="Times New Roman"/>
              </a:rPr>
              <a:t>ز</a:t>
            </a:r>
            <a:r>
              <a:rPr lang="ar-SA" sz="1800" dirty="0">
                <a:solidFill>
                  <a:prstClr val="black"/>
                </a:solidFill>
                <a:latin typeface="Times New Roman"/>
                <a:ea typeface="Times New Roman"/>
              </a:rPr>
              <a:t> 6 والكوارتز 7 </a:t>
            </a:r>
            <a:r>
              <a:rPr lang="ar-BH" sz="1800" dirty="0">
                <a:solidFill>
                  <a:prstClr val="black"/>
                </a:solidFill>
                <a:latin typeface="Times New Roman"/>
                <a:ea typeface="Times New Roman"/>
              </a:rPr>
              <a:t>وهكذا</a:t>
            </a:r>
            <a:r>
              <a:rPr lang="ar-SA" sz="1800" dirty="0">
                <a:solidFill>
                  <a:prstClr val="black"/>
                </a:solidFill>
                <a:latin typeface="Times New Roman"/>
                <a:ea typeface="Times New Roman"/>
              </a:rPr>
              <a:t>، </a:t>
            </a:r>
            <a:r>
              <a:rPr lang="ar-SA" sz="1800" dirty="0" err="1">
                <a:solidFill>
                  <a:prstClr val="black"/>
                </a:solidFill>
                <a:latin typeface="Times New Roman"/>
                <a:ea typeface="Times New Roman"/>
              </a:rPr>
              <a:t>وت</a:t>
            </a:r>
            <a:r>
              <a:rPr lang="ar-BH" sz="1800" dirty="0" err="1">
                <a:solidFill>
                  <a:prstClr val="black"/>
                </a:solidFill>
                <a:latin typeface="Times New Roman"/>
                <a:ea typeface="Times New Roman"/>
              </a:rPr>
              <a:t>عتبر</a:t>
            </a:r>
            <a:r>
              <a:rPr lang="ar-SA" sz="1800" dirty="0">
                <a:solidFill>
                  <a:prstClr val="black"/>
                </a:solidFill>
                <a:latin typeface="Times New Roman"/>
                <a:ea typeface="Times New Roman"/>
              </a:rPr>
              <a:t> الصخور الرسوبية في معظمها لينة رغم أنها تحتوي على معادن صخرية صلبة</a:t>
            </a:r>
            <a:r>
              <a:rPr lang="ar-BH" sz="1800" dirty="0">
                <a:solidFill>
                  <a:prstClr val="black"/>
                </a:solidFill>
                <a:latin typeface="Times New Roman"/>
                <a:ea typeface="Times New Roman"/>
              </a:rPr>
              <a:t> أحيانا،</a:t>
            </a:r>
            <a:r>
              <a:rPr lang="ar-SA" sz="1800" dirty="0">
                <a:solidFill>
                  <a:prstClr val="black"/>
                </a:solidFill>
                <a:latin typeface="Times New Roman"/>
                <a:ea typeface="Times New Roman"/>
              </a:rPr>
              <a:t> فالحجر الرملي يتكون معظمة من الكوارتز لكنة لينا بسبب </a:t>
            </a:r>
            <a:r>
              <a:rPr lang="ar-BH" sz="1800" dirty="0">
                <a:solidFill>
                  <a:prstClr val="black"/>
                </a:solidFill>
                <a:latin typeface="Times New Roman"/>
                <a:ea typeface="Times New Roman"/>
              </a:rPr>
              <a:t>ضعف </a:t>
            </a:r>
            <a:r>
              <a:rPr lang="ar-SA" sz="1800" dirty="0">
                <a:solidFill>
                  <a:prstClr val="black"/>
                </a:solidFill>
                <a:latin typeface="Times New Roman"/>
                <a:ea typeface="Times New Roman"/>
              </a:rPr>
              <a:t>المواد </a:t>
            </a:r>
            <a:r>
              <a:rPr lang="ar-SA" sz="1800" dirty="0" err="1">
                <a:solidFill>
                  <a:prstClr val="black"/>
                </a:solidFill>
                <a:latin typeface="Times New Roman"/>
                <a:ea typeface="Times New Roman"/>
              </a:rPr>
              <a:t>اللا</a:t>
            </a:r>
            <a:r>
              <a:rPr lang="ar-BH" sz="1800" dirty="0">
                <a:solidFill>
                  <a:prstClr val="black"/>
                </a:solidFill>
                <a:latin typeface="Times New Roman"/>
                <a:ea typeface="Times New Roman"/>
              </a:rPr>
              <a:t>حمة</a:t>
            </a:r>
            <a:r>
              <a:rPr lang="ar-SA" sz="1800" dirty="0">
                <a:solidFill>
                  <a:prstClr val="black"/>
                </a:solidFill>
                <a:latin typeface="Times New Roman"/>
                <a:ea typeface="Times New Roman"/>
              </a:rPr>
              <a:t> للكوارتز مثل أكسيد الحديد </a:t>
            </a:r>
            <a:r>
              <a:rPr lang="ar-SA" sz="1800" dirty="0" err="1">
                <a:solidFill>
                  <a:prstClr val="black"/>
                </a:solidFill>
                <a:latin typeface="Times New Roman"/>
                <a:ea typeface="Times New Roman"/>
              </a:rPr>
              <a:t>وكاربونات</a:t>
            </a:r>
            <a:r>
              <a:rPr lang="ar-SA" sz="1800" dirty="0">
                <a:solidFill>
                  <a:prstClr val="black"/>
                </a:solidFill>
                <a:latin typeface="Times New Roman"/>
                <a:ea typeface="Times New Roman"/>
              </a:rPr>
              <a:t> الكالسيوم. </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r>
              <a:rPr lang="ar-SA" sz="1800" dirty="0">
                <a:solidFill>
                  <a:prstClr val="black"/>
                </a:solidFill>
                <a:latin typeface="Times New Roman"/>
                <a:ea typeface="Times New Roman"/>
              </a:rPr>
              <a:t>وان من الأمور المعروفة لدى </a:t>
            </a:r>
            <a:r>
              <a:rPr lang="ar-SA" sz="1800" dirty="0" err="1">
                <a:solidFill>
                  <a:prstClr val="black"/>
                </a:solidFill>
                <a:latin typeface="Times New Roman"/>
                <a:ea typeface="Times New Roman"/>
              </a:rPr>
              <a:t>الجيومورفولوجيين</a:t>
            </a:r>
            <a:r>
              <a:rPr lang="ar-SA" sz="1800" dirty="0">
                <a:solidFill>
                  <a:prstClr val="black"/>
                </a:solidFill>
                <a:latin typeface="Times New Roman"/>
                <a:ea typeface="Times New Roman"/>
              </a:rPr>
              <a:t> ا</a:t>
            </a:r>
            <a:r>
              <a:rPr lang="ar-BH" sz="1800" dirty="0">
                <a:solidFill>
                  <a:prstClr val="black"/>
                </a:solidFill>
                <a:latin typeface="Times New Roman"/>
                <a:ea typeface="Times New Roman"/>
              </a:rPr>
              <a:t>ن</a:t>
            </a:r>
            <a:r>
              <a:rPr lang="ar-SA" sz="1800" dirty="0">
                <a:solidFill>
                  <a:prstClr val="black"/>
                </a:solidFill>
                <a:latin typeface="Times New Roman"/>
                <a:ea typeface="Times New Roman"/>
              </a:rPr>
              <a:t> لدرجة صلابة الصخور أثرا في مقدار تأثيرها بالتجوية, حيث تتأثر الصخور</a:t>
            </a:r>
            <a:r>
              <a:rPr lang="ar-BH" sz="1800" dirty="0">
                <a:solidFill>
                  <a:prstClr val="black"/>
                </a:solidFill>
                <a:latin typeface="Times New Roman"/>
                <a:ea typeface="Times New Roman"/>
              </a:rPr>
              <a:t> حتى</a:t>
            </a:r>
            <a:r>
              <a:rPr lang="ar-SA" sz="1800" dirty="0">
                <a:solidFill>
                  <a:prstClr val="black"/>
                </a:solidFill>
                <a:latin typeface="Times New Roman"/>
                <a:ea typeface="Times New Roman"/>
              </a:rPr>
              <a:t> الصلبة</a:t>
            </a:r>
            <a:r>
              <a:rPr lang="ar-BH" sz="1800" dirty="0">
                <a:solidFill>
                  <a:prstClr val="black"/>
                </a:solidFill>
                <a:latin typeface="Times New Roman"/>
                <a:ea typeface="Times New Roman"/>
              </a:rPr>
              <a:t> منها</a:t>
            </a:r>
            <a:r>
              <a:rPr lang="ar-SA" sz="1800" dirty="0">
                <a:solidFill>
                  <a:prstClr val="black"/>
                </a:solidFill>
                <a:latin typeface="Times New Roman"/>
                <a:ea typeface="Times New Roman"/>
              </a:rPr>
              <a:t> بعمليات ال</a:t>
            </a:r>
            <a:r>
              <a:rPr lang="ar-BH" sz="1800" dirty="0">
                <a:solidFill>
                  <a:prstClr val="black"/>
                </a:solidFill>
                <a:latin typeface="Times New Roman"/>
                <a:ea typeface="Times New Roman"/>
              </a:rPr>
              <a:t>ت</a:t>
            </a:r>
            <a:r>
              <a:rPr lang="ar-SA" sz="1800" dirty="0">
                <a:solidFill>
                  <a:prstClr val="black"/>
                </a:solidFill>
                <a:latin typeface="Times New Roman"/>
                <a:ea typeface="Times New Roman"/>
              </a:rPr>
              <a:t>جوية الميكانيكية والكيماوية </a:t>
            </a:r>
            <a:r>
              <a:rPr lang="ar-BH" sz="1800" dirty="0">
                <a:solidFill>
                  <a:prstClr val="black"/>
                </a:solidFill>
                <a:latin typeface="Times New Roman"/>
                <a:ea typeface="Times New Roman"/>
              </a:rPr>
              <a:t>حسب مقدار ت</a:t>
            </a:r>
            <a:r>
              <a:rPr lang="ar-SA" sz="1800" dirty="0">
                <a:solidFill>
                  <a:prstClr val="black"/>
                </a:solidFill>
                <a:latin typeface="Times New Roman"/>
                <a:ea typeface="Times New Roman"/>
              </a:rPr>
              <a:t>عرض</a:t>
            </a:r>
            <a:r>
              <a:rPr lang="ar-BH" sz="1800" dirty="0">
                <a:solidFill>
                  <a:prstClr val="black"/>
                </a:solidFill>
                <a:latin typeface="Times New Roman"/>
                <a:ea typeface="Times New Roman"/>
              </a:rPr>
              <a:t>ها </a:t>
            </a:r>
            <a:r>
              <a:rPr lang="ar-SA" sz="1800" dirty="0">
                <a:solidFill>
                  <a:prstClr val="black"/>
                </a:solidFill>
                <a:latin typeface="Times New Roman"/>
                <a:ea typeface="Times New Roman"/>
              </a:rPr>
              <a:t>لهذه العمليات، </a:t>
            </a:r>
            <a:r>
              <a:rPr lang="ar-BH" sz="1800" dirty="0">
                <a:solidFill>
                  <a:prstClr val="black"/>
                </a:solidFill>
                <a:latin typeface="Times New Roman"/>
                <a:ea typeface="Times New Roman"/>
              </a:rPr>
              <a:t>ويؤثر لون ال</a:t>
            </a:r>
            <a:r>
              <a:rPr lang="ar-SA" sz="1800" dirty="0">
                <a:solidFill>
                  <a:prstClr val="black"/>
                </a:solidFill>
                <a:latin typeface="Times New Roman"/>
                <a:ea typeface="Times New Roman"/>
              </a:rPr>
              <a:t>معادن </a:t>
            </a:r>
            <a:r>
              <a:rPr lang="ar-BH" sz="1800" dirty="0">
                <a:solidFill>
                  <a:prstClr val="black"/>
                </a:solidFill>
                <a:latin typeface="Times New Roman"/>
                <a:ea typeface="Times New Roman"/>
              </a:rPr>
              <a:t>في </a:t>
            </a:r>
            <a:r>
              <a:rPr lang="ar-SA" sz="1800" dirty="0">
                <a:solidFill>
                  <a:prstClr val="black"/>
                </a:solidFill>
                <a:latin typeface="Times New Roman"/>
                <a:ea typeface="Times New Roman"/>
              </a:rPr>
              <a:t>قابلي</a:t>
            </a:r>
            <a:r>
              <a:rPr lang="ar-BH" sz="1800" dirty="0">
                <a:solidFill>
                  <a:prstClr val="black"/>
                </a:solidFill>
                <a:latin typeface="Times New Roman"/>
                <a:ea typeface="Times New Roman"/>
              </a:rPr>
              <a:t>ة الصخور لا</a:t>
            </a:r>
            <a:r>
              <a:rPr lang="ar-SA" sz="1800" dirty="0" err="1">
                <a:solidFill>
                  <a:prstClr val="black"/>
                </a:solidFill>
                <a:latin typeface="Times New Roman"/>
                <a:ea typeface="Times New Roman"/>
              </a:rPr>
              <a:t>متصاص</a:t>
            </a:r>
            <a:r>
              <a:rPr lang="ar-SA" sz="1800" dirty="0">
                <a:solidFill>
                  <a:prstClr val="black"/>
                </a:solidFill>
                <a:latin typeface="Times New Roman"/>
                <a:ea typeface="Times New Roman"/>
              </a:rPr>
              <a:t> أشعة الشمس وحرارتها </a:t>
            </a:r>
            <a:r>
              <a:rPr lang="ar-BH" sz="1800" dirty="0">
                <a:solidFill>
                  <a:prstClr val="black"/>
                </a:solidFill>
                <a:latin typeface="Times New Roman"/>
                <a:ea typeface="Times New Roman"/>
              </a:rPr>
              <a:t>مما يؤدي إلى درجات </a:t>
            </a:r>
            <a:r>
              <a:rPr lang="ar-SA" sz="1800" dirty="0">
                <a:solidFill>
                  <a:prstClr val="black"/>
                </a:solidFill>
                <a:latin typeface="Times New Roman"/>
                <a:ea typeface="Times New Roman"/>
              </a:rPr>
              <a:t>تمدد غير متساو</a:t>
            </a:r>
            <a:r>
              <a:rPr lang="ar-BH" sz="1800" dirty="0" err="1">
                <a:solidFill>
                  <a:prstClr val="black"/>
                </a:solidFill>
                <a:latin typeface="Times New Roman"/>
                <a:ea typeface="Times New Roman"/>
              </a:rPr>
              <a:t>ية</a:t>
            </a:r>
            <a:r>
              <a:rPr lang="ar-SA" sz="1800" dirty="0">
                <a:solidFill>
                  <a:prstClr val="black"/>
                </a:solidFill>
                <a:latin typeface="Times New Roman"/>
                <a:ea typeface="Times New Roman"/>
              </a:rPr>
              <a:t> لهذه المعادن </a:t>
            </a:r>
            <a:r>
              <a:rPr lang="ar-BH" sz="1800" dirty="0">
                <a:solidFill>
                  <a:prstClr val="black"/>
                </a:solidFill>
                <a:latin typeface="Times New Roman"/>
                <a:ea typeface="Times New Roman"/>
              </a:rPr>
              <a:t>حسب لونها، </a:t>
            </a:r>
            <a:r>
              <a:rPr lang="ar-SA" sz="1800" dirty="0">
                <a:solidFill>
                  <a:prstClr val="black"/>
                </a:solidFill>
                <a:latin typeface="Times New Roman"/>
                <a:ea typeface="Times New Roman"/>
              </a:rPr>
              <a:t>الأمر الذي سوف يساعد على زيادة سرعة تفكك تلك الصخور</a:t>
            </a:r>
            <a:r>
              <a:rPr lang="ar-BH" sz="1800" dirty="0">
                <a:solidFill>
                  <a:prstClr val="black"/>
                </a:solidFill>
                <a:latin typeface="Times New Roman"/>
                <a:ea typeface="Times New Roman"/>
              </a:rPr>
              <a:t> بالتجوية، حيث </a:t>
            </a:r>
            <a:r>
              <a:rPr lang="ar-SA" sz="1800" dirty="0">
                <a:solidFill>
                  <a:prstClr val="black"/>
                </a:solidFill>
                <a:latin typeface="Times New Roman"/>
                <a:ea typeface="Times New Roman"/>
              </a:rPr>
              <a:t>تتسخن الصخور ذوات الألوان الداكنة مثل البازلت وال</a:t>
            </a:r>
            <a:r>
              <a:rPr lang="ar-BH" sz="1800" dirty="0">
                <a:solidFill>
                  <a:prstClr val="black"/>
                </a:solidFill>
                <a:latin typeface="Times New Roman"/>
                <a:ea typeface="Times New Roman"/>
              </a:rPr>
              <a:t>ج</a:t>
            </a:r>
            <a:r>
              <a:rPr lang="ar-SA" sz="1800" dirty="0" err="1">
                <a:solidFill>
                  <a:prstClr val="black"/>
                </a:solidFill>
                <a:latin typeface="Times New Roman"/>
                <a:ea typeface="Times New Roman"/>
              </a:rPr>
              <a:t>ابرو</a:t>
            </a:r>
            <a:r>
              <a:rPr lang="ar-SA" sz="1800" dirty="0">
                <a:solidFill>
                  <a:prstClr val="black"/>
                </a:solidFill>
                <a:latin typeface="Times New Roman"/>
                <a:ea typeface="Times New Roman"/>
              </a:rPr>
              <a:t> بسرعة اكبر وتتأثر بعملية التفكك بشكل أوضح مما في الصخور ذوات الألوان ا</a:t>
            </a:r>
            <a:r>
              <a:rPr lang="ar-BH" sz="1800" dirty="0">
                <a:solidFill>
                  <a:prstClr val="black"/>
                </a:solidFill>
                <a:latin typeface="Times New Roman"/>
                <a:ea typeface="Times New Roman"/>
              </a:rPr>
              <a:t>لفاتحة</a:t>
            </a:r>
            <a:r>
              <a:rPr lang="ar-SA" sz="1800" dirty="0">
                <a:solidFill>
                  <a:prstClr val="black"/>
                </a:solidFill>
                <a:latin typeface="Times New Roman"/>
                <a:ea typeface="Times New Roman"/>
              </a:rPr>
              <a:t> مثل الطباشير والحجر الجيري الذي يعكس معظم أشعة الشمس الساقطة علية. </a:t>
            </a:r>
            <a:endParaRPr lang="en-US" sz="1400" b="1" dirty="0">
              <a:solidFill>
                <a:prstClr val="black"/>
              </a:solidFill>
              <a:latin typeface="Times New Roman"/>
              <a:ea typeface="Times New Roman"/>
            </a:endParaRPr>
          </a:p>
          <a:p>
            <a:pPr marL="16510" lvl="0" algn="just">
              <a:spcBef>
                <a:spcPts val="0"/>
              </a:spcBef>
            </a:pPr>
            <a:r>
              <a:rPr lang="ar-SA" sz="1800" dirty="0">
                <a:solidFill>
                  <a:prstClr val="black"/>
                </a:solidFill>
                <a:latin typeface="Times New Roman"/>
                <a:ea typeface="Times New Roman"/>
              </a:rPr>
              <a:t>    </a:t>
            </a:r>
            <a:r>
              <a:rPr lang="ar-BH" sz="1800" dirty="0">
                <a:solidFill>
                  <a:prstClr val="black"/>
                </a:solidFill>
                <a:latin typeface="Times New Roman"/>
                <a:ea typeface="Times New Roman"/>
              </a:rPr>
              <a:t>كما </a:t>
            </a:r>
            <a:r>
              <a:rPr lang="ar-SA" sz="1800" dirty="0">
                <a:solidFill>
                  <a:prstClr val="black"/>
                </a:solidFill>
                <a:latin typeface="Times New Roman"/>
                <a:ea typeface="Times New Roman"/>
              </a:rPr>
              <a:t>تؤدي زيادة المفاصل إلى زيادة المساحة السطحية من الصخور والتي قد تتعرض لعمليات الت</a:t>
            </a:r>
            <a:r>
              <a:rPr lang="ar-BH" sz="1800" dirty="0">
                <a:solidFill>
                  <a:prstClr val="black"/>
                </a:solidFill>
                <a:latin typeface="Times New Roman"/>
                <a:ea typeface="Times New Roman"/>
              </a:rPr>
              <a:t>جوية</a:t>
            </a:r>
            <a:r>
              <a:rPr lang="ar-SA" sz="1800" dirty="0">
                <a:solidFill>
                  <a:prstClr val="black"/>
                </a:solidFill>
                <a:latin typeface="Times New Roman"/>
                <a:ea typeface="Times New Roman"/>
              </a:rPr>
              <a:t> المختلفة</a:t>
            </a:r>
            <a:r>
              <a:rPr lang="ar-BH" sz="1800" dirty="0">
                <a:solidFill>
                  <a:prstClr val="black"/>
                </a:solidFill>
                <a:latin typeface="Times New Roman"/>
                <a:ea typeface="Times New Roman"/>
              </a:rPr>
              <a:t>، </a:t>
            </a:r>
            <a:r>
              <a:rPr lang="ar-SA" sz="1800" dirty="0">
                <a:solidFill>
                  <a:prstClr val="black"/>
                </a:solidFill>
                <a:latin typeface="Times New Roman"/>
                <a:ea typeface="Times New Roman"/>
              </a:rPr>
              <a:t>إذ يتركز دخول الماء المحمل بالأحماض إلى الصخور من خلال المفاصل الموجودة فيها</a:t>
            </a:r>
            <a:r>
              <a:rPr lang="ar-BH" sz="1800" dirty="0">
                <a:solidFill>
                  <a:prstClr val="black"/>
                </a:solidFill>
                <a:latin typeface="Times New Roman"/>
                <a:ea typeface="Times New Roman"/>
              </a:rPr>
              <a:t>، </a:t>
            </a:r>
            <a:r>
              <a:rPr lang="ar-SA" sz="1800" dirty="0">
                <a:solidFill>
                  <a:prstClr val="black"/>
                </a:solidFill>
                <a:latin typeface="Times New Roman"/>
                <a:ea typeface="Times New Roman"/>
              </a:rPr>
              <a:t>كما تساعد المفاصل في عملية تعاقب الانجماد والذوبان إذ </a:t>
            </a:r>
            <a:r>
              <a:rPr lang="ar-SA" sz="1800" dirty="0" err="1">
                <a:solidFill>
                  <a:prstClr val="black"/>
                </a:solidFill>
                <a:latin typeface="Times New Roman"/>
                <a:ea typeface="Times New Roman"/>
              </a:rPr>
              <a:t>يتغ</a:t>
            </a:r>
            <a:r>
              <a:rPr lang="ar-BH" sz="1800" dirty="0">
                <a:solidFill>
                  <a:prstClr val="black"/>
                </a:solidFill>
                <a:latin typeface="Times New Roman"/>
                <a:ea typeface="Times New Roman"/>
              </a:rPr>
              <a:t>ل</a:t>
            </a:r>
            <a:r>
              <a:rPr lang="ar-SA" sz="1800" dirty="0">
                <a:solidFill>
                  <a:prstClr val="black"/>
                </a:solidFill>
                <a:latin typeface="Times New Roman"/>
                <a:ea typeface="Times New Roman"/>
              </a:rPr>
              <a:t>غ</a:t>
            </a:r>
            <a:r>
              <a:rPr lang="ar-BH" sz="1800" dirty="0">
                <a:solidFill>
                  <a:prstClr val="black"/>
                </a:solidFill>
                <a:latin typeface="Times New Roman"/>
                <a:ea typeface="Times New Roman"/>
              </a:rPr>
              <a:t>ل</a:t>
            </a:r>
            <a:r>
              <a:rPr lang="ar-SA" sz="1800" dirty="0">
                <a:solidFill>
                  <a:prstClr val="black"/>
                </a:solidFill>
                <a:latin typeface="Times New Roman"/>
                <a:ea typeface="Times New Roman"/>
              </a:rPr>
              <a:t> الجليد خلالها. </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endParaRPr lang="ar-IQ" dirty="0"/>
          </a:p>
        </p:txBody>
      </p:sp>
    </p:spTree>
    <p:extLst>
      <p:ext uri="{BB962C8B-B14F-4D97-AF65-F5344CB8AC3E}">
        <p14:creationId xmlns:p14="http://schemas.microsoft.com/office/powerpoint/2010/main" val="115435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6933" y="90597"/>
            <a:ext cx="8856984" cy="6801862"/>
          </a:xfrm>
          <a:prstGeom prst="rect">
            <a:avLst/>
          </a:prstGeom>
        </p:spPr>
        <p:txBody>
          <a:bodyPr wrap="square">
            <a:spAutoFit/>
          </a:bodyPr>
          <a:lstStyle/>
          <a:p>
            <a:pPr marL="16510" lvl="0" algn="just"/>
            <a:r>
              <a:rPr lang="ar-SA" b="1" dirty="0">
                <a:solidFill>
                  <a:prstClr val="black"/>
                </a:solidFill>
                <a:latin typeface="Times New Roman"/>
                <a:ea typeface="Times New Roman"/>
              </a:rPr>
              <a:t>- </a:t>
            </a:r>
            <a:r>
              <a:rPr lang="ar-SA" sz="1600" b="1" dirty="0">
                <a:solidFill>
                  <a:prstClr val="black"/>
                </a:solidFill>
                <a:latin typeface="Times New Roman"/>
                <a:ea typeface="Times New Roman"/>
              </a:rPr>
              <a:t>المناخ: </a:t>
            </a:r>
            <a:endParaRPr lang="en-US" sz="1600" b="1" dirty="0">
              <a:solidFill>
                <a:prstClr val="black"/>
              </a:solidFill>
              <a:latin typeface="Times New Roman"/>
              <a:ea typeface="Times New Roman"/>
            </a:endParaRPr>
          </a:p>
          <a:p>
            <a:pPr marL="16510" lvl="0" algn="just"/>
            <a:r>
              <a:rPr lang="ar-SA" sz="1600" dirty="0">
                <a:solidFill>
                  <a:prstClr val="black"/>
                </a:solidFill>
                <a:latin typeface="Times New Roman"/>
                <a:ea typeface="Times New Roman"/>
              </a:rPr>
              <a:t>        ويظهر دور المناخ من خلال درجة الحرارة والرطوبة, أي العلاقة بين كمية الأمطار ودرجة الحرارة وبين قيمة وشدة وتنوع عمليات التجوية. </a:t>
            </a:r>
            <a:r>
              <a:rPr lang="ar-BH" sz="1600" dirty="0">
                <a:solidFill>
                  <a:prstClr val="black"/>
                </a:solidFill>
                <a:latin typeface="Times New Roman"/>
                <a:ea typeface="Times New Roman"/>
              </a:rPr>
              <a:t>حيث انه </a:t>
            </a:r>
            <a:r>
              <a:rPr lang="ar-SA" sz="1600" dirty="0">
                <a:solidFill>
                  <a:prstClr val="black"/>
                </a:solidFill>
                <a:latin typeface="Times New Roman"/>
                <a:ea typeface="Times New Roman"/>
              </a:rPr>
              <a:t>كلما زادت الحرارة والرطوبة تزداد التجوية الكيميائية والعكس صحيح, وإذا قلت الحرارة والرطوبة زادت التجوية الميكانيكية والعكس صحيح, </a:t>
            </a:r>
            <a:r>
              <a:rPr lang="ar-BH" sz="1600" dirty="0">
                <a:solidFill>
                  <a:prstClr val="black"/>
                </a:solidFill>
                <a:latin typeface="Times New Roman"/>
                <a:ea typeface="Times New Roman"/>
              </a:rPr>
              <a:t>ويظهر </a:t>
            </a:r>
            <a:r>
              <a:rPr lang="ar-SA" sz="1600" dirty="0">
                <a:solidFill>
                  <a:prstClr val="black"/>
                </a:solidFill>
                <a:latin typeface="Times New Roman"/>
                <a:ea typeface="Times New Roman"/>
              </a:rPr>
              <a:t>تنوع عمليات التجوية وتفاوتها حسب كميات الأمطار والحرارة حيث تصبح التجوية كيميائية نشطة في المناطق التي تزداد فيها درجة الحرارة والأمطار, أي في الإقليم </a:t>
            </a:r>
            <a:r>
              <a:rPr lang="ar-BH" sz="1600" dirty="0">
                <a:solidFill>
                  <a:prstClr val="black"/>
                </a:solidFill>
                <a:latin typeface="Times New Roman"/>
                <a:ea typeface="Times New Roman"/>
              </a:rPr>
              <a:t>الاستوائي</a:t>
            </a:r>
            <a:r>
              <a:rPr lang="ar-SA" sz="1600" dirty="0">
                <a:solidFill>
                  <a:prstClr val="black"/>
                </a:solidFill>
                <a:latin typeface="Times New Roman"/>
                <a:ea typeface="Times New Roman"/>
              </a:rPr>
              <a:t> وتضعف وتنعدم في الأقاليم التي تنخفض فيها درجات الحرارة والأمطار أي</a:t>
            </a:r>
            <a:r>
              <a:rPr lang="ar-BH" sz="1600" dirty="0">
                <a:solidFill>
                  <a:prstClr val="black"/>
                </a:solidFill>
                <a:latin typeface="Times New Roman"/>
                <a:ea typeface="Times New Roman"/>
              </a:rPr>
              <a:t> في القطبي</a:t>
            </a:r>
            <a:r>
              <a:rPr lang="ar-SA" sz="1600" dirty="0">
                <a:solidFill>
                  <a:prstClr val="black"/>
                </a:solidFill>
                <a:latin typeface="Times New Roman"/>
                <a:ea typeface="Times New Roman"/>
              </a:rPr>
              <a:t>, أما في </a:t>
            </a:r>
            <a:r>
              <a:rPr lang="ar-BH" sz="1600" dirty="0">
                <a:solidFill>
                  <a:prstClr val="black"/>
                </a:solidFill>
                <a:latin typeface="Times New Roman"/>
                <a:ea typeface="Times New Roman"/>
              </a:rPr>
              <a:t>الإقليم المعتدل</a:t>
            </a:r>
            <a:r>
              <a:rPr lang="ar-SA" sz="1600" dirty="0">
                <a:solidFill>
                  <a:prstClr val="black"/>
                </a:solidFill>
                <a:latin typeface="Times New Roman"/>
                <a:ea typeface="Times New Roman"/>
              </a:rPr>
              <a:t> فالتجوية </a:t>
            </a:r>
            <a:r>
              <a:rPr lang="ar-BH" sz="1600" dirty="0">
                <a:solidFill>
                  <a:prstClr val="black"/>
                </a:solidFill>
                <a:latin typeface="Times New Roman"/>
                <a:ea typeface="Times New Roman"/>
              </a:rPr>
              <a:t>من النوعين، وتنشط </a:t>
            </a:r>
            <a:r>
              <a:rPr lang="ar-SA" sz="1600" dirty="0">
                <a:solidFill>
                  <a:prstClr val="black"/>
                </a:solidFill>
                <a:latin typeface="Times New Roman"/>
                <a:ea typeface="Times New Roman"/>
              </a:rPr>
              <a:t>التجوية الميكانيكية في المناطق التي تقل فيها الأمطار </a:t>
            </a:r>
            <a:r>
              <a:rPr lang="ar-BH" sz="1600" dirty="0">
                <a:solidFill>
                  <a:prstClr val="black"/>
                </a:solidFill>
                <a:latin typeface="Times New Roman"/>
                <a:ea typeface="Times New Roman"/>
              </a:rPr>
              <a:t>و</a:t>
            </a:r>
            <a:r>
              <a:rPr lang="ar-SA" sz="1600" dirty="0">
                <a:solidFill>
                  <a:prstClr val="black"/>
                </a:solidFill>
                <a:latin typeface="Times New Roman"/>
                <a:ea typeface="Times New Roman"/>
              </a:rPr>
              <a:t>تنخفض فيها درجة الحرارة أي في </a:t>
            </a:r>
            <a:r>
              <a:rPr lang="ar-BH" sz="1600" dirty="0">
                <a:solidFill>
                  <a:prstClr val="black"/>
                </a:solidFill>
                <a:latin typeface="Times New Roman"/>
                <a:ea typeface="Times New Roman"/>
              </a:rPr>
              <a:t>ال</a:t>
            </a:r>
            <a:r>
              <a:rPr lang="ar-SA" sz="1600" dirty="0">
                <a:solidFill>
                  <a:prstClr val="black"/>
                </a:solidFill>
                <a:latin typeface="Times New Roman"/>
                <a:ea typeface="Times New Roman"/>
              </a:rPr>
              <a:t>اقليم القطبي</a:t>
            </a:r>
            <a:r>
              <a:rPr lang="ar-BH" sz="1600" dirty="0">
                <a:solidFill>
                  <a:prstClr val="black"/>
                </a:solidFill>
                <a:latin typeface="Times New Roman"/>
                <a:ea typeface="Times New Roman"/>
              </a:rPr>
              <a:t>، </a:t>
            </a:r>
            <a:r>
              <a:rPr lang="ar-SA" sz="1600" dirty="0">
                <a:solidFill>
                  <a:prstClr val="black"/>
                </a:solidFill>
                <a:latin typeface="Times New Roman"/>
                <a:ea typeface="Times New Roman"/>
              </a:rPr>
              <a:t>و</a:t>
            </a:r>
            <a:r>
              <a:rPr lang="ar-BH" sz="1600" dirty="0">
                <a:solidFill>
                  <a:prstClr val="black"/>
                </a:solidFill>
                <a:latin typeface="Times New Roman"/>
                <a:ea typeface="Times New Roman"/>
              </a:rPr>
              <a:t>ينشط في </a:t>
            </a:r>
            <a:r>
              <a:rPr lang="ar-SA" sz="1600" dirty="0">
                <a:solidFill>
                  <a:prstClr val="black"/>
                </a:solidFill>
                <a:latin typeface="Times New Roman"/>
                <a:ea typeface="Times New Roman"/>
              </a:rPr>
              <a:t>الإقليم الصحراوي الحار التجوية الميكانيكية </a:t>
            </a:r>
            <a:r>
              <a:rPr lang="ar-BH" sz="1600" dirty="0">
                <a:solidFill>
                  <a:prstClr val="black"/>
                </a:solidFill>
                <a:latin typeface="Times New Roman"/>
                <a:ea typeface="Times New Roman"/>
              </a:rPr>
              <a:t>وتقل </a:t>
            </a:r>
            <a:r>
              <a:rPr lang="ar-SA" sz="1600" dirty="0">
                <a:solidFill>
                  <a:prstClr val="black"/>
                </a:solidFill>
                <a:latin typeface="Times New Roman"/>
                <a:ea typeface="Times New Roman"/>
              </a:rPr>
              <a:t>الكيميائية. وللمناخ اثر </a:t>
            </a:r>
            <a:r>
              <a:rPr lang="ar-BH" sz="1600" dirty="0">
                <a:solidFill>
                  <a:prstClr val="black"/>
                </a:solidFill>
                <a:latin typeface="Times New Roman"/>
                <a:ea typeface="Times New Roman"/>
              </a:rPr>
              <a:t>أخر من حيث تكون</a:t>
            </a:r>
            <a:r>
              <a:rPr lang="ar-SA" sz="1600" dirty="0">
                <a:solidFill>
                  <a:prstClr val="black"/>
                </a:solidFill>
                <a:latin typeface="Times New Roman"/>
                <a:ea typeface="Times New Roman"/>
              </a:rPr>
              <a:t> الصقيع في المناطق التي تتعاقب حدوث الانجماد والذوبان فيها.</a:t>
            </a:r>
            <a:r>
              <a:rPr lang="ar-BH" sz="1600" dirty="0">
                <a:solidFill>
                  <a:prstClr val="black"/>
                </a:solidFill>
                <a:latin typeface="Times New Roman"/>
                <a:ea typeface="Times New Roman"/>
              </a:rPr>
              <a:t> حيث</a:t>
            </a:r>
            <a:r>
              <a:rPr lang="ar-SA" sz="1600" dirty="0">
                <a:solidFill>
                  <a:prstClr val="black"/>
                </a:solidFill>
                <a:latin typeface="Times New Roman"/>
                <a:ea typeface="Times New Roman"/>
              </a:rPr>
              <a:t> يستطيع الماء الموجود على السفوح الخالية من الغطاء النباتي والتربة أن ينفذ </a:t>
            </a:r>
            <a:r>
              <a:rPr lang="ar-BH" sz="1600" dirty="0">
                <a:solidFill>
                  <a:prstClr val="black"/>
                </a:solidFill>
                <a:latin typeface="Times New Roman"/>
                <a:ea typeface="Times New Roman"/>
              </a:rPr>
              <a:t>إلى</a:t>
            </a:r>
            <a:r>
              <a:rPr lang="ar-SA" sz="1600" dirty="0">
                <a:solidFill>
                  <a:prstClr val="black"/>
                </a:solidFill>
                <a:latin typeface="Times New Roman"/>
                <a:ea typeface="Times New Roman"/>
              </a:rPr>
              <a:t> الشقوق والمفاصل ويكون إسفينا جليديا </a:t>
            </a:r>
            <a:r>
              <a:rPr lang="ar-BH" sz="1600" dirty="0">
                <a:solidFill>
                  <a:prstClr val="black"/>
                </a:solidFill>
                <a:latin typeface="Times New Roman"/>
                <a:ea typeface="Times New Roman"/>
              </a:rPr>
              <a:t>يفتت الصخور.</a:t>
            </a:r>
            <a:endParaRPr lang="en-US" sz="1600" b="1" dirty="0">
              <a:solidFill>
                <a:prstClr val="black"/>
              </a:solidFill>
              <a:latin typeface="Times New Roman"/>
              <a:ea typeface="Times New Roman"/>
            </a:endParaRPr>
          </a:p>
          <a:p>
            <a:pPr marL="16510" lvl="0" algn="just"/>
            <a:r>
              <a:rPr lang="ar-SA" sz="1600" dirty="0">
                <a:solidFill>
                  <a:prstClr val="black"/>
                </a:solidFill>
                <a:latin typeface="Times New Roman"/>
                <a:ea typeface="Times New Roman"/>
              </a:rPr>
              <a:t>  </a:t>
            </a:r>
            <a:endParaRPr lang="en-US" sz="1600" b="1" dirty="0">
              <a:solidFill>
                <a:prstClr val="black"/>
              </a:solidFill>
              <a:latin typeface="Times New Roman"/>
              <a:ea typeface="Times New Roman"/>
            </a:endParaRPr>
          </a:p>
          <a:p>
            <a:pPr marL="16510" lvl="0" algn="just"/>
            <a:r>
              <a:rPr lang="ar-BH" sz="1600" b="1" dirty="0">
                <a:solidFill>
                  <a:prstClr val="black"/>
                </a:solidFill>
                <a:latin typeface="Times New Roman"/>
                <a:ea typeface="Times New Roman"/>
              </a:rPr>
              <a:t>3- </a:t>
            </a:r>
            <a:r>
              <a:rPr lang="ar-SA" sz="1600" b="1" dirty="0">
                <a:solidFill>
                  <a:prstClr val="black"/>
                </a:solidFill>
                <a:latin typeface="Times New Roman"/>
                <a:ea typeface="Times New Roman"/>
              </a:rPr>
              <a:t>التضاريس: </a:t>
            </a:r>
            <a:endParaRPr lang="en-US" sz="1600" b="1" dirty="0">
              <a:solidFill>
                <a:prstClr val="black"/>
              </a:solidFill>
              <a:latin typeface="Times New Roman"/>
              <a:ea typeface="Times New Roman"/>
            </a:endParaRPr>
          </a:p>
          <a:p>
            <a:pPr marL="16510" lvl="0" algn="just"/>
            <a:r>
              <a:rPr lang="ar-BH" sz="1600" b="1" dirty="0">
                <a:solidFill>
                  <a:prstClr val="black"/>
                </a:solidFill>
                <a:latin typeface="Times New Roman"/>
                <a:ea typeface="Times New Roman"/>
              </a:rPr>
              <a:t>	</a:t>
            </a:r>
            <a:r>
              <a:rPr lang="ar-SA" sz="1600" dirty="0">
                <a:solidFill>
                  <a:prstClr val="black"/>
                </a:solidFill>
                <a:latin typeface="Times New Roman"/>
                <a:ea typeface="Times New Roman"/>
              </a:rPr>
              <a:t>تؤثر التضاريس في عملية التجوية من خلال تأثرها على نوعية المناخ الذي يسود فوقها. حيث </a:t>
            </a:r>
            <a:r>
              <a:rPr lang="ar-BH" sz="1600" dirty="0">
                <a:solidFill>
                  <a:prstClr val="black"/>
                </a:solidFill>
                <a:latin typeface="Times New Roman"/>
                <a:ea typeface="Times New Roman"/>
              </a:rPr>
              <a:t>ت</a:t>
            </a:r>
            <a:r>
              <a:rPr lang="ar-SA" sz="1600" dirty="0">
                <a:solidFill>
                  <a:prstClr val="black"/>
                </a:solidFill>
                <a:latin typeface="Times New Roman"/>
                <a:ea typeface="Times New Roman"/>
              </a:rPr>
              <a:t>خ</a:t>
            </a:r>
            <a:r>
              <a:rPr lang="ar-BH" sz="1600" dirty="0">
                <a:solidFill>
                  <a:prstClr val="black"/>
                </a:solidFill>
                <a:latin typeface="Times New Roman"/>
                <a:ea typeface="Times New Roman"/>
              </a:rPr>
              <a:t>ت</a:t>
            </a:r>
            <a:r>
              <a:rPr lang="ar-SA" sz="1600" dirty="0">
                <a:solidFill>
                  <a:prstClr val="black"/>
                </a:solidFill>
                <a:latin typeface="Times New Roman"/>
                <a:ea typeface="Times New Roman"/>
              </a:rPr>
              <a:t>لف السفوح الجبلية فيما بي</a:t>
            </a:r>
            <a:r>
              <a:rPr lang="ar-BH" sz="1600" dirty="0">
                <a:solidFill>
                  <a:prstClr val="black"/>
                </a:solidFill>
                <a:latin typeface="Times New Roman"/>
                <a:ea typeface="Times New Roman"/>
              </a:rPr>
              <a:t>نه</a:t>
            </a:r>
            <a:r>
              <a:rPr lang="ar-SA" sz="1600" dirty="0">
                <a:solidFill>
                  <a:prstClr val="black"/>
                </a:solidFill>
                <a:latin typeface="Times New Roman"/>
                <a:ea typeface="Times New Roman"/>
              </a:rPr>
              <a:t>ا في درجة ارتفاعها وكذلك مقدار تعرضها لأشعة الشمس ودرجة مواجهتها للرياح الرطبة. وتؤدي كل هذه الاختلافات إلى ظهور أنماط متنوعة من المناخ تؤدي الى زيادة في تأثير أنواع خاصة من التجوية. </a:t>
            </a:r>
            <a:endParaRPr lang="en-US" sz="1600" b="1" dirty="0">
              <a:solidFill>
                <a:prstClr val="black"/>
              </a:solidFill>
              <a:latin typeface="Times New Roman"/>
              <a:ea typeface="Times New Roman"/>
            </a:endParaRPr>
          </a:p>
          <a:p>
            <a:pPr marL="16510" lvl="0" algn="just"/>
            <a:r>
              <a:rPr lang="ar-SA" sz="1600" dirty="0">
                <a:solidFill>
                  <a:prstClr val="black"/>
                </a:solidFill>
                <a:latin typeface="Times New Roman"/>
                <a:ea typeface="Times New Roman"/>
              </a:rPr>
              <a:t>    كما وتختلف التضاريس في درجة انحدار سفوحها ويؤثر ذلك بدورة على سرعة ونوعية عملية التجوية الموجودة عليها. إذ تزداد حدة التجوية الميكانيكية على السفوح الشديدة الانحدار والتي يمكن أن يحصل فيها ظواهر مثل الانزلاق الأرضي, زحف التربة... الخ بحيث تبقى تلك السفوح عارية</a:t>
            </a:r>
            <a:r>
              <a:rPr lang="ar-BH" sz="1600" dirty="0">
                <a:solidFill>
                  <a:prstClr val="black"/>
                </a:solidFill>
                <a:latin typeface="Times New Roman"/>
                <a:ea typeface="Times New Roman"/>
              </a:rPr>
              <a:t> من</a:t>
            </a:r>
            <a:r>
              <a:rPr lang="ar-SA" sz="1600" dirty="0">
                <a:solidFill>
                  <a:prstClr val="black"/>
                </a:solidFill>
                <a:latin typeface="Times New Roman"/>
                <a:ea typeface="Times New Roman"/>
              </a:rPr>
              <a:t> التربة وتكون صخورها معرضة لعمليات التجوية الميكانيكية مثل اثر الصقيع أو التمدد والتقلص الناتج عن تباين درجات الحرارة. وتزداد سرعة جريان الميا</a:t>
            </a:r>
            <a:r>
              <a:rPr lang="ar-BH" sz="1600" dirty="0">
                <a:solidFill>
                  <a:prstClr val="black"/>
                </a:solidFill>
                <a:latin typeface="Times New Roman"/>
                <a:ea typeface="Times New Roman"/>
              </a:rPr>
              <a:t>ه</a:t>
            </a:r>
            <a:r>
              <a:rPr lang="ar-SA" sz="1600" dirty="0">
                <a:solidFill>
                  <a:prstClr val="black"/>
                </a:solidFill>
                <a:latin typeface="Times New Roman"/>
                <a:ea typeface="Times New Roman"/>
              </a:rPr>
              <a:t> السطحية فوق هذه السفوح الأمر الذي يزيد حتى من عملية تجوية تلك السفوح تجوية كيماوية. </a:t>
            </a:r>
            <a:endParaRPr lang="en-US" sz="1600" b="1" dirty="0">
              <a:solidFill>
                <a:prstClr val="black"/>
              </a:solidFill>
              <a:latin typeface="Times New Roman"/>
              <a:ea typeface="Times New Roman"/>
            </a:endParaRPr>
          </a:p>
          <a:p>
            <a:pPr marL="16510" lvl="0" algn="just"/>
            <a:r>
              <a:rPr lang="ar-SA" sz="1600" dirty="0">
                <a:solidFill>
                  <a:prstClr val="black"/>
                </a:solidFill>
                <a:latin typeface="Times New Roman"/>
                <a:ea typeface="Times New Roman"/>
              </a:rPr>
              <a:t>    وي</a:t>
            </a:r>
            <a:r>
              <a:rPr lang="ar-BH" sz="1600" dirty="0">
                <a:solidFill>
                  <a:prstClr val="black"/>
                </a:solidFill>
                <a:latin typeface="Times New Roman"/>
                <a:ea typeface="Times New Roman"/>
              </a:rPr>
              <a:t>ت</a:t>
            </a:r>
            <a:r>
              <a:rPr lang="ar-SA" sz="1600" dirty="0">
                <a:solidFill>
                  <a:prstClr val="black"/>
                </a:solidFill>
                <a:latin typeface="Times New Roman"/>
                <a:ea typeface="Times New Roman"/>
              </a:rPr>
              <a:t>بع قلة درجة انحدار السفوح وجود </a:t>
            </a:r>
            <a:r>
              <a:rPr lang="ar-BH" sz="1600" dirty="0">
                <a:solidFill>
                  <a:prstClr val="black"/>
                </a:solidFill>
                <a:latin typeface="Times New Roman"/>
                <a:ea typeface="Times New Roman"/>
              </a:rPr>
              <a:t>غطاء </a:t>
            </a:r>
            <a:r>
              <a:rPr lang="ar-SA" sz="1600" dirty="0">
                <a:solidFill>
                  <a:prstClr val="black"/>
                </a:solidFill>
                <a:latin typeface="Times New Roman"/>
                <a:ea typeface="Times New Roman"/>
              </a:rPr>
              <a:t>سميك </a:t>
            </a:r>
            <a:r>
              <a:rPr lang="ar-BH" sz="1600" dirty="0">
                <a:solidFill>
                  <a:prstClr val="black"/>
                </a:solidFill>
                <a:latin typeface="Times New Roman"/>
                <a:ea typeface="Times New Roman"/>
              </a:rPr>
              <a:t>من التربة</a:t>
            </a:r>
            <a:r>
              <a:rPr lang="ar-SA" sz="1600" dirty="0">
                <a:solidFill>
                  <a:prstClr val="black"/>
                </a:solidFill>
                <a:latin typeface="Times New Roman"/>
                <a:ea typeface="Times New Roman"/>
              </a:rPr>
              <a:t> فوق الصخور الأصلية التي نتجت هي الأخرى من خلال عمليات </a:t>
            </a:r>
            <a:r>
              <a:rPr lang="ar-BH" sz="1600" dirty="0">
                <a:solidFill>
                  <a:prstClr val="black"/>
                </a:solidFill>
                <a:latin typeface="Times New Roman"/>
                <a:ea typeface="Times New Roman"/>
              </a:rPr>
              <a:t>ال</a:t>
            </a:r>
            <a:r>
              <a:rPr lang="ar-SA" sz="1600" dirty="0">
                <a:solidFill>
                  <a:prstClr val="black"/>
                </a:solidFill>
                <a:latin typeface="Times New Roman"/>
                <a:ea typeface="Times New Roman"/>
              </a:rPr>
              <a:t>تجوية </a:t>
            </a:r>
            <a:r>
              <a:rPr lang="ar-BH" sz="1600" dirty="0">
                <a:solidFill>
                  <a:prstClr val="black"/>
                </a:solidFill>
                <a:latin typeface="Times New Roman"/>
                <a:ea typeface="Times New Roman"/>
              </a:rPr>
              <a:t>ال</a:t>
            </a:r>
            <a:r>
              <a:rPr lang="ar-SA" sz="1600" dirty="0">
                <a:solidFill>
                  <a:prstClr val="black"/>
                </a:solidFill>
                <a:latin typeface="Times New Roman"/>
                <a:ea typeface="Times New Roman"/>
              </a:rPr>
              <a:t>مختلفة</a:t>
            </a:r>
            <a:r>
              <a:rPr lang="ar-BH" sz="1600" dirty="0">
                <a:solidFill>
                  <a:prstClr val="black"/>
                </a:solidFill>
                <a:latin typeface="Times New Roman"/>
                <a:ea typeface="Times New Roman"/>
              </a:rPr>
              <a:t>،</a:t>
            </a:r>
            <a:r>
              <a:rPr lang="ar-SA" sz="1600" dirty="0">
                <a:solidFill>
                  <a:prstClr val="black"/>
                </a:solidFill>
                <a:latin typeface="Times New Roman"/>
                <a:ea typeface="Times New Roman"/>
              </a:rPr>
              <a:t> و</a:t>
            </a:r>
            <a:r>
              <a:rPr lang="ar-BH" sz="1600" dirty="0">
                <a:solidFill>
                  <a:prstClr val="black"/>
                </a:solidFill>
                <a:latin typeface="Times New Roman"/>
                <a:ea typeface="Times New Roman"/>
              </a:rPr>
              <a:t>ي</a:t>
            </a:r>
            <a:r>
              <a:rPr lang="ar-SA" sz="1600" dirty="0">
                <a:solidFill>
                  <a:prstClr val="black"/>
                </a:solidFill>
                <a:latin typeface="Times New Roman"/>
                <a:ea typeface="Times New Roman"/>
              </a:rPr>
              <a:t>قوم </a:t>
            </a:r>
            <a:r>
              <a:rPr lang="ar-BH" sz="1600" dirty="0">
                <a:solidFill>
                  <a:prstClr val="black"/>
                </a:solidFill>
                <a:latin typeface="Times New Roman"/>
                <a:ea typeface="Times New Roman"/>
              </a:rPr>
              <a:t>ذلك الغطاء </a:t>
            </a:r>
            <a:r>
              <a:rPr lang="ar-SA" sz="1600" dirty="0">
                <a:solidFill>
                  <a:prstClr val="black"/>
                </a:solidFill>
                <a:latin typeface="Times New Roman"/>
                <a:ea typeface="Times New Roman"/>
              </a:rPr>
              <a:t>بحماية ما تحته من صخور من أن تتعرض إلى </a:t>
            </a:r>
            <a:r>
              <a:rPr lang="ar-BH" sz="1600" dirty="0">
                <a:solidFill>
                  <a:prstClr val="black"/>
                </a:solidFill>
                <a:latin typeface="Times New Roman"/>
                <a:ea typeface="Times New Roman"/>
              </a:rPr>
              <a:t>ال</a:t>
            </a:r>
            <a:r>
              <a:rPr lang="ar-SA" sz="1600" dirty="0">
                <a:solidFill>
                  <a:prstClr val="black"/>
                </a:solidFill>
                <a:latin typeface="Times New Roman"/>
                <a:ea typeface="Times New Roman"/>
              </a:rPr>
              <a:t>تجوية الميكانيكية بالدرجة الأساسية. </a:t>
            </a:r>
            <a:r>
              <a:rPr lang="ar-BH" sz="1600" dirty="0">
                <a:solidFill>
                  <a:prstClr val="black"/>
                </a:solidFill>
                <a:latin typeface="Times New Roman"/>
                <a:ea typeface="Times New Roman"/>
              </a:rPr>
              <a:t>و</a:t>
            </a:r>
            <a:r>
              <a:rPr lang="ar-SA" sz="1600" dirty="0">
                <a:solidFill>
                  <a:prstClr val="black"/>
                </a:solidFill>
                <a:latin typeface="Times New Roman"/>
                <a:ea typeface="Times New Roman"/>
              </a:rPr>
              <a:t>لكن وبسبب احتواء تلك التربة على كميات من المياه, على الأغلب, فان ذلك يساعد على قيام تجوية كيماوية عليها. </a:t>
            </a:r>
            <a:endParaRPr lang="en-US" sz="1600" b="1" dirty="0">
              <a:solidFill>
                <a:prstClr val="black"/>
              </a:solidFill>
              <a:latin typeface="Times New Roman"/>
              <a:ea typeface="Times New Roman"/>
            </a:endParaRPr>
          </a:p>
          <a:p>
            <a:pPr marL="16510" lvl="0" algn="just"/>
            <a:r>
              <a:rPr lang="ar-BH" sz="1600" dirty="0">
                <a:solidFill>
                  <a:prstClr val="black"/>
                </a:solidFill>
                <a:latin typeface="Times New Roman"/>
                <a:ea typeface="Times New Roman"/>
              </a:rPr>
              <a:t>   </a:t>
            </a:r>
            <a:endParaRPr lang="en-US" sz="1600" b="1" dirty="0">
              <a:solidFill>
                <a:prstClr val="black"/>
              </a:solidFill>
              <a:latin typeface="Times New Roman"/>
              <a:ea typeface="Times New Roman"/>
            </a:endParaRPr>
          </a:p>
          <a:p>
            <a:pPr marL="342900" lvl="0" indent="-342900" algn="just">
              <a:buFont typeface="+mj-lt"/>
              <a:buAutoNum type="arabicPeriod"/>
              <a:tabLst>
                <a:tab pos="275590" algn="l"/>
              </a:tabLst>
            </a:pPr>
            <a:r>
              <a:rPr lang="ar-SA" sz="1600" b="1" dirty="0">
                <a:solidFill>
                  <a:prstClr val="black"/>
                </a:solidFill>
                <a:latin typeface="Times New Roman"/>
                <a:ea typeface="Times New Roman"/>
              </a:rPr>
              <a:t>تأثير الزمن على عملية التجوية:</a:t>
            </a:r>
            <a:r>
              <a:rPr lang="ar-SA" sz="1600" dirty="0">
                <a:solidFill>
                  <a:prstClr val="black"/>
                </a:solidFill>
                <a:latin typeface="Times New Roman"/>
                <a:ea typeface="Times New Roman"/>
              </a:rPr>
              <a:t>  </a:t>
            </a:r>
            <a:endParaRPr lang="en-US" sz="1600" b="1" dirty="0">
              <a:solidFill>
                <a:prstClr val="black"/>
              </a:solidFill>
              <a:latin typeface="Times New Roman"/>
              <a:ea typeface="Times New Roman"/>
            </a:endParaRPr>
          </a:p>
          <a:p>
            <a:pPr marL="16510" lvl="0" algn="just"/>
            <a:r>
              <a:rPr lang="ar-BH" sz="1600" dirty="0">
                <a:solidFill>
                  <a:prstClr val="black"/>
                </a:solidFill>
                <a:latin typeface="Times New Roman"/>
                <a:ea typeface="Times New Roman"/>
              </a:rPr>
              <a:t> 	</a:t>
            </a:r>
            <a:r>
              <a:rPr lang="ar-SA" sz="1600" dirty="0">
                <a:solidFill>
                  <a:prstClr val="black"/>
                </a:solidFill>
                <a:latin typeface="Times New Roman"/>
                <a:ea typeface="Times New Roman"/>
              </a:rPr>
              <a:t>من الواضح انه كلما طال الزمن الذي تستمر في</a:t>
            </a:r>
            <a:r>
              <a:rPr lang="ar-BH" sz="1600" dirty="0">
                <a:solidFill>
                  <a:prstClr val="black"/>
                </a:solidFill>
                <a:latin typeface="Times New Roman"/>
                <a:ea typeface="Times New Roman"/>
              </a:rPr>
              <a:t>ه</a:t>
            </a:r>
            <a:r>
              <a:rPr lang="ar-SA" sz="1600" dirty="0">
                <a:solidFill>
                  <a:prstClr val="black"/>
                </a:solidFill>
                <a:latin typeface="Times New Roman"/>
                <a:ea typeface="Times New Roman"/>
              </a:rPr>
              <a:t> عملية التجوية, كلما توغلت هذه الظاهرة إلى مسافة أعمق في داخل الأرض، وربما هناك حد لفعالية هذه العمليات, إلا إذا كانت هناك استمرارية واضحة في نقل مخلفات عمليات التجوية.</a:t>
            </a:r>
            <a:endParaRPr lang="en-US" sz="1600" b="1"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a:t>
            </a:r>
            <a:endParaRPr lang="ar-IQ" dirty="0"/>
          </a:p>
        </p:txBody>
      </p:sp>
    </p:spTree>
    <p:extLst>
      <p:ext uri="{BB962C8B-B14F-4D97-AF65-F5344CB8AC3E}">
        <p14:creationId xmlns:p14="http://schemas.microsoft.com/office/powerpoint/2010/main" val="315278509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194</Words>
  <Application>Microsoft Office PowerPoint</Application>
  <PresentationFormat>عرض على الشاشة (3:4)‏</PresentationFormat>
  <Paragraphs>21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العوامل المؤثرة في التجوية</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المؤثرة في التجوية</dc:title>
  <dc:creator>DR.Ahmed Saker 2o1O</dc:creator>
  <cp:lastModifiedBy>DR.Ahmed Saker 2o1O</cp:lastModifiedBy>
  <cp:revision>1</cp:revision>
  <dcterms:created xsi:type="dcterms:W3CDTF">2018-12-18T18:03:13Z</dcterms:created>
  <dcterms:modified xsi:type="dcterms:W3CDTF">2018-12-18T18:08:52Z</dcterms:modified>
</cp:coreProperties>
</file>