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4" d="100"/>
          <a:sy n="54" d="100"/>
        </p:scale>
        <p:origin x="-90"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705CBF1-5862-41B0-96B4-BD1D68584900}"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CA18CF5-CF48-4585-BBDC-0AB20ADBE095}" type="slidenum">
              <a:rPr lang="ar-IQ" smtClean="0"/>
              <a:t>‹#›</a:t>
            </a:fld>
            <a:endParaRPr lang="ar-IQ"/>
          </a:p>
        </p:txBody>
      </p:sp>
    </p:spTree>
    <p:extLst>
      <p:ext uri="{BB962C8B-B14F-4D97-AF65-F5344CB8AC3E}">
        <p14:creationId xmlns:p14="http://schemas.microsoft.com/office/powerpoint/2010/main" val="933502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05CBF1-5862-41B0-96B4-BD1D68584900}"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CA18CF5-CF48-4585-BBDC-0AB20ADBE095}" type="slidenum">
              <a:rPr lang="ar-IQ" smtClean="0"/>
              <a:t>‹#›</a:t>
            </a:fld>
            <a:endParaRPr lang="ar-IQ"/>
          </a:p>
        </p:txBody>
      </p:sp>
    </p:spTree>
    <p:extLst>
      <p:ext uri="{BB962C8B-B14F-4D97-AF65-F5344CB8AC3E}">
        <p14:creationId xmlns:p14="http://schemas.microsoft.com/office/powerpoint/2010/main" val="1223102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05CBF1-5862-41B0-96B4-BD1D68584900}"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CA18CF5-CF48-4585-BBDC-0AB20ADBE095}" type="slidenum">
              <a:rPr lang="ar-IQ" smtClean="0"/>
              <a:t>‹#›</a:t>
            </a:fld>
            <a:endParaRPr lang="ar-IQ"/>
          </a:p>
        </p:txBody>
      </p:sp>
    </p:spTree>
    <p:extLst>
      <p:ext uri="{BB962C8B-B14F-4D97-AF65-F5344CB8AC3E}">
        <p14:creationId xmlns:p14="http://schemas.microsoft.com/office/powerpoint/2010/main" val="1293320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05CBF1-5862-41B0-96B4-BD1D68584900}"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CA18CF5-CF48-4585-BBDC-0AB20ADBE095}" type="slidenum">
              <a:rPr lang="ar-IQ" smtClean="0"/>
              <a:t>‹#›</a:t>
            </a:fld>
            <a:endParaRPr lang="ar-IQ"/>
          </a:p>
        </p:txBody>
      </p:sp>
    </p:spTree>
    <p:extLst>
      <p:ext uri="{BB962C8B-B14F-4D97-AF65-F5344CB8AC3E}">
        <p14:creationId xmlns:p14="http://schemas.microsoft.com/office/powerpoint/2010/main" val="2712986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705CBF1-5862-41B0-96B4-BD1D68584900}"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CA18CF5-CF48-4585-BBDC-0AB20ADBE095}" type="slidenum">
              <a:rPr lang="ar-IQ" smtClean="0"/>
              <a:t>‹#›</a:t>
            </a:fld>
            <a:endParaRPr lang="ar-IQ"/>
          </a:p>
        </p:txBody>
      </p:sp>
    </p:spTree>
    <p:extLst>
      <p:ext uri="{BB962C8B-B14F-4D97-AF65-F5344CB8AC3E}">
        <p14:creationId xmlns:p14="http://schemas.microsoft.com/office/powerpoint/2010/main" val="169878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705CBF1-5862-41B0-96B4-BD1D68584900}"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CA18CF5-CF48-4585-BBDC-0AB20ADBE095}" type="slidenum">
              <a:rPr lang="ar-IQ" smtClean="0"/>
              <a:t>‹#›</a:t>
            </a:fld>
            <a:endParaRPr lang="ar-IQ"/>
          </a:p>
        </p:txBody>
      </p:sp>
    </p:spTree>
    <p:extLst>
      <p:ext uri="{BB962C8B-B14F-4D97-AF65-F5344CB8AC3E}">
        <p14:creationId xmlns:p14="http://schemas.microsoft.com/office/powerpoint/2010/main" val="1236377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705CBF1-5862-41B0-96B4-BD1D68584900}"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CA18CF5-CF48-4585-BBDC-0AB20ADBE095}" type="slidenum">
              <a:rPr lang="ar-IQ" smtClean="0"/>
              <a:t>‹#›</a:t>
            </a:fld>
            <a:endParaRPr lang="ar-IQ"/>
          </a:p>
        </p:txBody>
      </p:sp>
    </p:spTree>
    <p:extLst>
      <p:ext uri="{BB962C8B-B14F-4D97-AF65-F5344CB8AC3E}">
        <p14:creationId xmlns:p14="http://schemas.microsoft.com/office/powerpoint/2010/main" val="38795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705CBF1-5862-41B0-96B4-BD1D68584900}"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CA18CF5-CF48-4585-BBDC-0AB20ADBE095}" type="slidenum">
              <a:rPr lang="ar-IQ" smtClean="0"/>
              <a:t>‹#›</a:t>
            </a:fld>
            <a:endParaRPr lang="ar-IQ"/>
          </a:p>
        </p:txBody>
      </p:sp>
    </p:spTree>
    <p:extLst>
      <p:ext uri="{BB962C8B-B14F-4D97-AF65-F5344CB8AC3E}">
        <p14:creationId xmlns:p14="http://schemas.microsoft.com/office/powerpoint/2010/main" val="556755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05CBF1-5862-41B0-96B4-BD1D68584900}"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CA18CF5-CF48-4585-BBDC-0AB20ADBE095}" type="slidenum">
              <a:rPr lang="ar-IQ" smtClean="0"/>
              <a:t>‹#›</a:t>
            </a:fld>
            <a:endParaRPr lang="ar-IQ"/>
          </a:p>
        </p:txBody>
      </p:sp>
    </p:spTree>
    <p:extLst>
      <p:ext uri="{BB962C8B-B14F-4D97-AF65-F5344CB8AC3E}">
        <p14:creationId xmlns:p14="http://schemas.microsoft.com/office/powerpoint/2010/main" val="186064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705CBF1-5862-41B0-96B4-BD1D68584900}"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CA18CF5-CF48-4585-BBDC-0AB20ADBE095}" type="slidenum">
              <a:rPr lang="ar-IQ" smtClean="0"/>
              <a:t>‹#›</a:t>
            </a:fld>
            <a:endParaRPr lang="ar-IQ"/>
          </a:p>
        </p:txBody>
      </p:sp>
    </p:spTree>
    <p:extLst>
      <p:ext uri="{BB962C8B-B14F-4D97-AF65-F5344CB8AC3E}">
        <p14:creationId xmlns:p14="http://schemas.microsoft.com/office/powerpoint/2010/main" val="322612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705CBF1-5862-41B0-96B4-BD1D68584900}"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CA18CF5-CF48-4585-BBDC-0AB20ADBE095}" type="slidenum">
              <a:rPr lang="ar-IQ" smtClean="0"/>
              <a:t>‹#›</a:t>
            </a:fld>
            <a:endParaRPr lang="ar-IQ"/>
          </a:p>
        </p:txBody>
      </p:sp>
    </p:spTree>
    <p:extLst>
      <p:ext uri="{BB962C8B-B14F-4D97-AF65-F5344CB8AC3E}">
        <p14:creationId xmlns:p14="http://schemas.microsoft.com/office/powerpoint/2010/main" val="2585665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705CBF1-5862-41B0-96B4-BD1D68584900}"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CA18CF5-CF48-4585-BBDC-0AB20ADBE095}" type="slidenum">
              <a:rPr lang="ar-IQ" smtClean="0"/>
              <a:t>‹#›</a:t>
            </a:fld>
            <a:endParaRPr lang="ar-IQ"/>
          </a:p>
        </p:txBody>
      </p:sp>
    </p:spTree>
    <p:extLst>
      <p:ext uri="{BB962C8B-B14F-4D97-AF65-F5344CB8AC3E}">
        <p14:creationId xmlns:p14="http://schemas.microsoft.com/office/powerpoint/2010/main" val="2479614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648071"/>
          </a:xfrm>
        </p:spPr>
        <p:txBody>
          <a:bodyPr>
            <a:normAutofit/>
          </a:bodyPr>
          <a:lstStyle/>
          <a:p>
            <a:r>
              <a:rPr lang="ar-IQ" sz="2800" dirty="0" smtClean="0"/>
              <a:t>الصخور ومظاهر ضعفها</a:t>
            </a:r>
            <a:endParaRPr lang="ar-IQ" sz="2800" dirty="0"/>
          </a:p>
        </p:txBody>
      </p:sp>
      <p:sp>
        <p:nvSpPr>
          <p:cNvPr id="3" name="عنوان فرعي 2"/>
          <p:cNvSpPr>
            <a:spLocks noGrp="1"/>
          </p:cNvSpPr>
          <p:nvPr>
            <p:ph type="subTitle" idx="1"/>
          </p:nvPr>
        </p:nvSpPr>
        <p:spPr>
          <a:xfrm>
            <a:off x="0" y="980728"/>
            <a:ext cx="9144000" cy="5760640"/>
          </a:xfrm>
        </p:spPr>
        <p:txBody>
          <a:bodyPr>
            <a:normAutofit lnSpcReduction="10000"/>
          </a:bodyPr>
          <a:lstStyle/>
          <a:p>
            <a:pPr marL="16510" lvl="0" algn="just">
              <a:spcBef>
                <a:spcPts val="0"/>
              </a:spcBef>
            </a:pPr>
            <a:r>
              <a:rPr lang="ar-SA" sz="1800" dirty="0">
                <a:solidFill>
                  <a:prstClr val="black"/>
                </a:solidFill>
                <a:latin typeface="Times New Roman"/>
                <a:ea typeface="Times New Roman"/>
              </a:rPr>
              <a:t>يتكون الجزء اليابس من الأرض من أنواع مختلفة من الصخور ويمكن تعريف الصخر بأنه كل مادة تتكون أساسا من معدن واحد أو خليط من معادن عديدة وتشترك في بناء جزء أساسي من القشرة الأرضية. وتوجد أيضا بعض الصخور التي تتكون من اصل عضوي ( غير معدني ) مثل صخور الفحم والصخور العضوية المتكونة من تكدس بقايا الهياكل الع</a:t>
            </a:r>
            <a:r>
              <a:rPr lang="ar-BH" sz="1800" dirty="0">
                <a:solidFill>
                  <a:prstClr val="black"/>
                </a:solidFill>
                <a:latin typeface="Times New Roman"/>
                <a:ea typeface="Times New Roman"/>
              </a:rPr>
              <a:t>ظ</a:t>
            </a:r>
            <a:r>
              <a:rPr lang="ar-SA" sz="1800" dirty="0">
                <a:solidFill>
                  <a:prstClr val="black"/>
                </a:solidFill>
                <a:latin typeface="Times New Roman"/>
                <a:ea typeface="Times New Roman"/>
              </a:rPr>
              <a:t>مية للكائنات الحية.</a:t>
            </a:r>
            <a:endParaRPr lang="en-US" sz="1400" dirty="0">
              <a:solidFill>
                <a:prstClr val="black"/>
              </a:solidFill>
              <a:latin typeface="Times New Roman"/>
              <a:ea typeface="Times New Roman"/>
            </a:endParaRPr>
          </a:p>
          <a:p>
            <a:pPr marL="16510" lvl="0" algn="just">
              <a:spcBef>
                <a:spcPts val="0"/>
              </a:spcBef>
            </a:pPr>
            <a:r>
              <a:rPr lang="ar-BH" sz="1800" dirty="0">
                <a:solidFill>
                  <a:prstClr val="black"/>
                </a:solidFill>
                <a:latin typeface="Times New Roman"/>
                <a:ea typeface="Times New Roman"/>
              </a:rPr>
              <a:t>	 </a:t>
            </a:r>
            <a:r>
              <a:rPr lang="ar-SA" sz="1800" dirty="0">
                <a:solidFill>
                  <a:prstClr val="black"/>
                </a:solidFill>
                <a:latin typeface="Times New Roman"/>
                <a:ea typeface="Times New Roman"/>
              </a:rPr>
              <a:t>وعلى هذا الأساس فان الصخور تختلف اختلافا بينيا اعتمادا على نوع المعادن المكونة لها وعلى نسبة المعادن المشتركة في تكوينها إضافة إلى كيفية نشأتها وطريقة تواجدها </a:t>
            </a:r>
            <a:r>
              <a:rPr lang="en-US" sz="1800" dirty="0">
                <a:solidFill>
                  <a:prstClr val="black"/>
                </a:solidFill>
                <a:latin typeface="Times New Roman"/>
                <a:ea typeface="Times New Roman"/>
              </a:rPr>
              <a:t>Mode of </a:t>
            </a:r>
            <a:r>
              <a:rPr lang="en-US" sz="1800" dirty="0" err="1">
                <a:solidFill>
                  <a:prstClr val="black"/>
                </a:solidFill>
                <a:latin typeface="Times New Roman"/>
                <a:ea typeface="Times New Roman"/>
              </a:rPr>
              <a:t>Ocurresence</a:t>
            </a:r>
            <a:r>
              <a:rPr lang="ar-BH" sz="1800" dirty="0">
                <a:solidFill>
                  <a:prstClr val="black"/>
                </a:solidFill>
                <a:latin typeface="Times New Roman"/>
                <a:ea typeface="Times New Roman"/>
              </a:rPr>
              <a:t>. </a:t>
            </a:r>
            <a:endParaRPr lang="en-US" sz="1400" dirty="0">
              <a:solidFill>
                <a:prstClr val="black"/>
              </a:solidFill>
              <a:latin typeface="Times New Roman"/>
              <a:ea typeface="Times New Roman"/>
            </a:endParaRPr>
          </a:p>
          <a:p>
            <a:pPr marL="16510" lvl="0" algn="just">
              <a:spcBef>
                <a:spcPts val="0"/>
              </a:spcBef>
            </a:pPr>
            <a:r>
              <a:rPr lang="ar-SA" sz="1800" dirty="0">
                <a:solidFill>
                  <a:prstClr val="black"/>
                </a:solidFill>
                <a:latin typeface="Times New Roman"/>
                <a:ea typeface="Times New Roman"/>
              </a:rPr>
              <a:t>   إن بعض هذه الصخور تشكل كتلا قوية كما أن بعضها يكون قليل المقاومة وتكون بعض الكتل الصخرية كبيرة واسعة في حين تكون أخرى صغيرة لذلك فان طبيعة الصخر وانتظامه ووضع</a:t>
            </a:r>
            <a:r>
              <a:rPr lang="ar-BH" sz="1800" dirty="0">
                <a:solidFill>
                  <a:prstClr val="black"/>
                </a:solidFill>
                <a:latin typeface="Times New Roman"/>
                <a:ea typeface="Times New Roman"/>
              </a:rPr>
              <a:t>ه</a:t>
            </a:r>
            <a:r>
              <a:rPr lang="ar-SA" sz="1800" dirty="0">
                <a:solidFill>
                  <a:prstClr val="black"/>
                </a:solidFill>
                <a:latin typeface="Times New Roman"/>
                <a:ea typeface="Times New Roman"/>
              </a:rPr>
              <a:t> وبنيته تشكل عوامل مهمة في التأثير على سلوكية الأنهار والعوامل الظاهرية الأخرى خلال عملية تعرية كتل اليابس. </a:t>
            </a:r>
            <a:endParaRPr lang="en-US" sz="1400" dirty="0">
              <a:solidFill>
                <a:prstClr val="black"/>
              </a:solidFill>
              <a:latin typeface="Times New Roman"/>
              <a:ea typeface="Times New Roman"/>
            </a:endParaRPr>
          </a:p>
          <a:p>
            <a:pPr lvl="0" algn="just">
              <a:spcBef>
                <a:spcPts val="0"/>
              </a:spcBef>
            </a:pPr>
            <a:r>
              <a:rPr lang="ar-BH" sz="1800" dirty="0">
                <a:solidFill>
                  <a:prstClr val="black"/>
                </a:solidFill>
                <a:latin typeface="Times New Roman"/>
                <a:ea typeface="Times New Roman"/>
              </a:rPr>
              <a:t>	</a:t>
            </a:r>
            <a:r>
              <a:rPr lang="ar-SA" sz="1800" dirty="0">
                <a:solidFill>
                  <a:prstClr val="black"/>
                </a:solidFill>
                <a:latin typeface="Times New Roman"/>
                <a:ea typeface="Times New Roman"/>
              </a:rPr>
              <a:t>تؤثر نوعية الصخر </a:t>
            </a:r>
            <a:r>
              <a:rPr lang="en-US" sz="1800" dirty="0">
                <a:solidFill>
                  <a:prstClr val="black"/>
                </a:solidFill>
                <a:latin typeface="Times New Roman"/>
                <a:ea typeface="Times New Roman"/>
              </a:rPr>
              <a:t>LITHOLOGY  </a:t>
            </a:r>
            <a:r>
              <a:rPr lang="ar-SA" sz="1800" dirty="0">
                <a:solidFill>
                  <a:prstClr val="black"/>
                </a:solidFill>
                <a:latin typeface="Times New Roman"/>
                <a:ea typeface="Times New Roman"/>
              </a:rPr>
              <a:t>في نشأة وتطور كثير من العمليات والأشكال الأرضية , مما أمكن تصنيفها حسب أنواع الصخور التي تتكون عليها , كتلك الأشكال التي ترتبط بالصخور الجيرية ( طبوغرافية </a:t>
            </a:r>
            <a:r>
              <a:rPr lang="ar-SA" sz="1800" dirty="0" err="1">
                <a:solidFill>
                  <a:prstClr val="black"/>
                </a:solidFill>
                <a:latin typeface="Times New Roman"/>
                <a:ea typeface="Times New Roman"/>
              </a:rPr>
              <a:t>الكارست</a:t>
            </a:r>
            <a:r>
              <a:rPr lang="ar-SA" sz="1800" dirty="0">
                <a:solidFill>
                  <a:prstClr val="black"/>
                </a:solidFill>
                <a:latin typeface="Times New Roman"/>
                <a:ea typeface="Times New Roman"/>
              </a:rPr>
              <a:t> ) , وأشكال الصخور </a:t>
            </a:r>
            <a:r>
              <a:rPr lang="ar-SA" sz="1800" dirty="0" err="1">
                <a:solidFill>
                  <a:prstClr val="black"/>
                </a:solidFill>
                <a:latin typeface="Times New Roman"/>
                <a:ea typeface="Times New Roman"/>
              </a:rPr>
              <a:t>الجرانيتية</a:t>
            </a:r>
            <a:r>
              <a:rPr lang="ar-SA" sz="1800" dirty="0">
                <a:solidFill>
                  <a:prstClr val="black"/>
                </a:solidFill>
                <a:latin typeface="Times New Roman"/>
                <a:ea typeface="Times New Roman"/>
              </a:rPr>
              <a:t>  والصخور الرملية . فالمعالم السطحية التي تكونها عوامل النحت </a:t>
            </a:r>
            <a:r>
              <a:rPr lang="ar-SA" sz="1800" dirty="0" err="1">
                <a:solidFill>
                  <a:prstClr val="black"/>
                </a:solidFill>
                <a:latin typeface="Times New Roman"/>
                <a:ea typeface="Times New Roman"/>
              </a:rPr>
              <a:t>والارساب</a:t>
            </a:r>
            <a:r>
              <a:rPr lang="ar-SA" sz="1800" dirty="0">
                <a:solidFill>
                  <a:prstClr val="black"/>
                </a:solidFill>
                <a:latin typeface="Times New Roman"/>
                <a:ea typeface="Times New Roman"/>
              </a:rPr>
              <a:t> تعتمد إلى حد كبير على طبيعة الصخور التي تقع تحت المنطقة المعنية</a:t>
            </a:r>
            <a:r>
              <a:rPr lang="ar-BH" sz="1800" dirty="0">
                <a:solidFill>
                  <a:prstClr val="black"/>
                </a:solidFill>
                <a:latin typeface="Times New Roman"/>
                <a:ea typeface="Times New Roman"/>
              </a:rPr>
              <a:t>.</a:t>
            </a:r>
            <a:r>
              <a:rPr lang="ar-SA" sz="1800" dirty="0">
                <a:solidFill>
                  <a:prstClr val="black"/>
                </a:solidFill>
                <a:latin typeface="Times New Roman"/>
                <a:ea typeface="Times New Roman"/>
              </a:rPr>
              <a:t> وقد تناول كثير من الدارسين موضوع العلاقات الصخرية</a:t>
            </a:r>
            <a:r>
              <a:rPr lang="ar-BH" sz="1800" dirty="0">
                <a:solidFill>
                  <a:prstClr val="black"/>
                </a:solidFill>
                <a:latin typeface="Times New Roman"/>
                <a:ea typeface="Times New Roman"/>
              </a:rPr>
              <a:t>- </a:t>
            </a:r>
            <a:r>
              <a:rPr lang="ar-SA" sz="1800" dirty="0" err="1">
                <a:solidFill>
                  <a:prstClr val="black"/>
                </a:solidFill>
                <a:latin typeface="Times New Roman"/>
                <a:ea typeface="Times New Roman"/>
              </a:rPr>
              <a:t>الجيومورفولوجية</a:t>
            </a:r>
            <a:r>
              <a:rPr lang="ar-SA" sz="1800" dirty="0">
                <a:solidFill>
                  <a:prstClr val="black"/>
                </a:solidFill>
                <a:latin typeface="Times New Roman"/>
                <a:ea typeface="Times New Roman"/>
              </a:rPr>
              <a:t> في مناطق مختلفة, كالدراسات التي قام بها كل من: توماس</a:t>
            </a:r>
            <a:r>
              <a:rPr lang="ar-SA" sz="1800" baseline="30000" dirty="0">
                <a:solidFill>
                  <a:prstClr val="black"/>
                </a:solidFill>
                <a:latin typeface="Times New Roman"/>
                <a:ea typeface="Times New Roman"/>
              </a:rPr>
              <a:t> </a:t>
            </a:r>
            <a:r>
              <a:rPr lang="ar-SA" sz="1800" dirty="0" err="1">
                <a:solidFill>
                  <a:prstClr val="black"/>
                </a:solidFill>
                <a:latin typeface="Times New Roman"/>
                <a:ea typeface="Times New Roman"/>
              </a:rPr>
              <a:t>وجننج</a:t>
            </a:r>
            <a:r>
              <a:rPr lang="ar-SA" sz="1800" dirty="0">
                <a:solidFill>
                  <a:prstClr val="black"/>
                </a:solidFill>
                <a:latin typeface="Times New Roman"/>
                <a:ea typeface="Times New Roman"/>
              </a:rPr>
              <a:t> </a:t>
            </a:r>
            <a:r>
              <a:rPr lang="ar-SA" sz="1800" dirty="0" err="1">
                <a:solidFill>
                  <a:prstClr val="black"/>
                </a:solidFill>
                <a:latin typeface="Times New Roman"/>
                <a:ea typeface="Times New Roman"/>
              </a:rPr>
              <a:t>وتوايدي</a:t>
            </a:r>
            <a:r>
              <a:rPr lang="ar-BH" sz="1800" dirty="0">
                <a:solidFill>
                  <a:prstClr val="black"/>
                </a:solidFill>
                <a:latin typeface="Times New Roman"/>
                <a:ea typeface="Times New Roman"/>
              </a:rPr>
              <a:t>ل،</a:t>
            </a:r>
            <a:r>
              <a:rPr lang="ar-SA" sz="1800" dirty="0">
                <a:solidFill>
                  <a:prstClr val="black"/>
                </a:solidFill>
                <a:latin typeface="Times New Roman"/>
                <a:ea typeface="Times New Roman"/>
              </a:rPr>
              <a:t> وركز بعضهم على إبراز دور نوعية الصخر في تطوير الأشكال الأرضية بصورة عامة, وذلك على حساب العوامل </a:t>
            </a:r>
            <a:r>
              <a:rPr lang="ar-SA" sz="1800" dirty="0" err="1">
                <a:solidFill>
                  <a:prstClr val="black"/>
                </a:solidFill>
                <a:latin typeface="Times New Roman"/>
                <a:ea typeface="Times New Roman"/>
              </a:rPr>
              <a:t>الجيومورفولوجية</a:t>
            </a:r>
            <a:r>
              <a:rPr lang="ar-SA" sz="1800" dirty="0">
                <a:solidFill>
                  <a:prstClr val="black"/>
                </a:solidFill>
                <a:latin typeface="Times New Roman"/>
                <a:ea typeface="Times New Roman"/>
              </a:rPr>
              <a:t> الأخرى مما آثار جدلا غير ضروري حول أولوية وأهمية أي من هذه العوامل. ففي الواقع, تتداخل العوامل البيئية معا, ومنها العوامل </a:t>
            </a:r>
            <a:r>
              <a:rPr lang="ar-SA" sz="1800" dirty="0" err="1">
                <a:solidFill>
                  <a:prstClr val="black"/>
                </a:solidFill>
                <a:latin typeface="Times New Roman"/>
                <a:ea typeface="Times New Roman"/>
              </a:rPr>
              <a:t>الجومورفولوجية</a:t>
            </a:r>
            <a:r>
              <a:rPr lang="ar-SA" sz="1800" dirty="0">
                <a:solidFill>
                  <a:prstClr val="black"/>
                </a:solidFill>
                <a:latin typeface="Times New Roman"/>
                <a:ea typeface="Times New Roman"/>
              </a:rPr>
              <a:t>, في إنتاج أية مجموعة من الأشكال الأرضية في الأماكن المختلفة, وان برز بعضها كعامل رئيسي أو سائد </a:t>
            </a:r>
            <a:r>
              <a:rPr lang="en-US" sz="1800" dirty="0">
                <a:solidFill>
                  <a:prstClr val="black"/>
                </a:solidFill>
                <a:latin typeface="Times New Roman"/>
                <a:ea typeface="Times New Roman"/>
              </a:rPr>
              <a:t>Prevailing Factor </a:t>
            </a:r>
            <a:r>
              <a:rPr lang="ar-SA" sz="1800" dirty="0">
                <a:solidFill>
                  <a:prstClr val="black"/>
                </a:solidFill>
                <a:latin typeface="Times New Roman"/>
                <a:ea typeface="Times New Roman"/>
              </a:rPr>
              <a:t> في بيئة محددة . وقد تكون نوعية الصخر هي العامل السائد   في منطقة ما, في حين تفسح المجال للمناخ أو البنية الجيولوجية أو الإنسان في مناطق أخرى. وفي هذه الحالة, تعكس الأشكال الأرضية المتطورة فوق نوع معين من الصخور تأثير هذه العوامل, تماما كما يحدث بالنسبة لأشكال سطح الصخور الجيرية المتطورة في كل من المناطق الجافة والمناطق الرطبة,</a:t>
            </a:r>
            <a:endParaRPr lang="ar-IQ" dirty="0"/>
          </a:p>
        </p:txBody>
      </p:sp>
    </p:spTree>
    <p:extLst>
      <p:ext uri="{BB962C8B-B14F-4D97-AF65-F5344CB8AC3E}">
        <p14:creationId xmlns:p14="http://schemas.microsoft.com/office/powerpoint/2010/main" val="2410939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036496" cy="6740307"/>
          </a:xfrm>
          <a:prstGeom prst="rect">
            <a:avLst/>
          </a:prstGeom>
        </p:spPr>
        <p:txBody>
          <a:bodyPr wrap="square">
            <a:spAutoFit/>
          </a:bodyPr>
          <a:lstStyle/>
          <a:p>
            <a:pPr marL="16510" lvl="0" algn="just"/>
            <a:r>
              <a:rPr lang="ar-SA" b="1" dirty="0">
                <a:solidFill>
                  <a:prstClr val="black"/>
                </a:solidFill>
                <a:latin typeface="Times New Roman"/>
                <a:ea typeface="Times New Roman"/>
              </a:rPr>
              <a:t>أنواع الصخور: </a:t>
            </a:r>
            <a:endParaRPr lang="en-US" sz="1400" dirty="0">
              <a:solidFill>
                <a:prstClr val="black"/>
              </a:solidFill>
              <a:latin typeface="Times New Roman"/>
              <a:ea typeface="Times New Roman"/>
            </a:endParaRPr>
          </a:p>
          <a:p>
            <a:pPr marL="16510" lvl="0" algn="just"/>
            <a:r>
              <a:rPr lang="ar-BH" dirty="0">
                <a:solidFill>
                  <a:prstClr val="black"/>
                </a:solidFill>
                <a:latin typeface="Times New Roman"/>
                <a:ea typeface="Times New Roman"/>
              </a:rPr>
              <a:t>	</a:t>
            </a:r>
            <a:r>
              <a:rPr lang="ar-SA" dirty="0">
                <a:solidFill>
                  <a:prstClr val="black"/>
                </a:solidFill>
                <a:latin typeface="Times New Roman"/>
                <a:ea typeface="Times New Roman"/>
              </a:rPr>
              <a:t>يمكن تقسيم الصخور حسب طريقة نشأتها إلى ثلاثة أقسام هي: </a:t>
            </a:r>
            <a:endParaRPr lang="en-US" sz="1400" dirty="0">
              <a:solidFill>
                <a:prstClr val="black"/>
              </a:solidFill>
              <a:latin typeface="Times New Roman"/>
              <a:ea typeface="Times New Roman"/>
            </a:endParaRPr>
          </a:p>
          <a:p>
            <a:pPr marL="342900" lvl="0" indent="-342900" algn="just">
              <a:buFont typeface="+mj-lt"/>
              <a:buAutoNum type="arabicPeriod"/>
              <a:tabLst>
                <a:tab pos="245110" algn="l"/>
              </a:tabLst>
            </a:pPr>
            <a:r>
              <a:rPr lang="ar-SA" dirty="0">
                <a:solidFill>
                  <a:prstClr val="black"/>
                </a:solidFill>
                <a:latin typeface="Times New Roman"/>
                <a:ea typeface="Times New Roman"/>
              </a:rPr>
              <a:t>الصخور النارية</a:t>
            </a:r>
            <a:endParaRPr lang="en-US" sz="1400" dirty="0">
              <a:solidFill>
                <a:prstClr val="black"/>
              </a:solidFill>
              <a:latin typeface="Times New Roman"/>
              <a:ea typeface="Times New Roman"/>
            </a:endParaRPr>
          </a:p>
          <a:p>
            <a:pPr marL="342900" lvl="0" indent="-342900" algn="just">
              <a:buFont typeface="+mj-lt"/>
              <a:buAutoNum type="arabicPeriod"/>
              <a:tabLst>
                <a:tab pos="245110" algn="l"/>
              </a:tabLst>
            </a:pPr>
            <a:r>
              <a:rPr lang="ar-BH" dirty="0">
                <a:solidFill>
                  <a:prstClr val="black"/>
                </a:solidFill>
                <a:latin typeface="Times New Roman"/>
                <a:ea typeface="Times New Roman"/>
              </a:rPr>
              <a:t>الصخور </a:t>
            </a:r>
            <a:r>
              <a:rPr lang="ar-SA" dirty="0">
                <a:solidFill>
                  <a:prstClr val="black"/>
                </a:solidFill>
                <a:latin typeface="Times New Roman"/>
                <a:ea typeface="Times New Roman"/>
              </a:rPr>
              <a:t>الرسوبية</a:t>
            </a:r>
            <a:endParaRPr lang="en-US" sz="1400" dirty="0">
              <a:solidFill>
                <a:prstClr val="black"/>
              </a:solidFill>
              <a:latin typeface="Times New Roman"/>
              <a:ea typeface="Times New Roman"/>
            </a:endParaRPr>
          </a:p>
          <a:p>
            <a:pPr marL="342900" lvl="0" indent="-342900" algn="just">
              <a:buFont typeface="+mj-lt"/>
              <a:buAutoNum type="arabicPeriod"/>
              <a:tabLst>
                <a:tab pos="245110" algn="l"/>
              </a:tabLst>
            </a:pPr>
            <a:r>
              <a:rPr lang="ar-BH" dirty="0">
                <a:solidFill>
                  <a:prstClr val="black"/>
                </a:solidFill>
                <a:latin typeface="Times New Roman"/>
                <a:ea typeface="Times New Roman"/>
              </a:rPr>
              <a:t>الصخور </a:t>
            </a:r>
            <a:r>
              <a:rPr lang="ar-SA" dirty="0">
                <a:solidFill>
                  <a:prstClr val="black"/>
                </a:solidFill>
                <a:latin typeface="Times New Roman"/>
                <a:ea typeface="Times New Roman"/>
              </a:rPr>
              <a:t>المتحولة. </a:t>
            </a:r>
            <a:endParaRPr lang="en-US" sz="1400" dirty="0">
              <a:solidFill>
                <a:prstClr val="black"/>
              </a:solidFill>
              <a:latin typeface="Times New Roman"/>
              <a:ea typeface="Times New Roman"/>
            </a:endParaRPr>
          </a:p>
          <a:p>
            <a:pPr marL="16510" lvl="0" algn="just"/>
            <a:r>
              <a:rPr lang="en-US" dirty="0">
                <a:solidFill>
                  <a:prstClr val="black"/>
                </a:solidFill>
                <a:latin typeface="Times New Roman"/>
                <a:ea typeface="Times New Roman"/>
              </a:rPr>
              <a:t> </a:t>
            </a:r>
            <a:r>
              <a:rPr lang="ar-SA" dirty="0">
                <a:solidFill>
                  <a:prstClr val="black"/>
                </a:solidFill>
                <a:latin typeface="Times New Roman"/>
                <a:ea typeface="Times New Roman"/>
              </a:rPr>
              <a:t>ويطلق على الصخور النارية والمتحولة أحيانا اسم الصخور البلورية</a:t>
            </a:r>
            <a:r>
              <a:rPr lang="ar-BH" dirty="0">
                <a:solidFill>
                  <a:prstClr val="black"/>
                </a:solidFill>
                <a:latin typeface="Times New Roman"/>
                <a:ea typeface="Times New Roman"/>
              </a:rPr>
              <a:t>.</a:t>
            </a:r>
            <a:endParaRPr lang="en-US" sz="1400" dirty="0">
              <a:solidFill>
                <a:prstClr val="black"/>
              </a:solidFill>
              <a:latin typeface="Times New Roman"/>
              <a:ea typeface="Times New Roman"/>
            </a:endParaRPr>
          </a:p>
          <a:p>
            <a:pPr marL="16510" lvl="0" algn="just"/>
            <a:r>
              <a:rPr lang="ar-BH" dirty="0">
                <a:solidFill>
                  <a:prstClr val="black"/>
                </a:solidFill>
                <a:latin typeface="Times New Roman"/>
                <a:ea typeface="Times New Roman"/>
              </a:rPr>
              <a:t>	 كما </a:t>
            </a:r>
            <a:r>
              <a:rPr lang="ar-SA" dirty="0">
                <a:solidFill>
                  <a:prstClr val="black"/>
                </a:solidFill>
                <a:latin typeface="Times New Roman"/>
                <a:ea typeface="Times New Roman"/>
              </a:rPr>
              <a:t>يمكن التمييز بين هذه الأنواع الرئيسية الثلاثة من الصخور بشكل مبدئي </a:t>
            </a:r>
            <a:r>
              <a:rPr lang="ar-BH" dirty="0">
                <a:solidFill>
                  <a:prstClr val="black"/>
                </a:solidFill>
                <a:latin typeface="Times New Roman"/>
                <a:ea typeface="Times New Roman"/>
              </a:rPr>
              <a:t>على اساس ان </a:t>
            </a:r>
            <a:r>
              <a:rPr lang="ar-SA" dirty="0">
                <a:solidFill>
                  <a:prstClr val="black"/>
                </a:solidFill>
                <a:latin typeface="Times New Roman"/>
                <a:ea typeface="Times New Roman"/>
              </a:rPr>
              <a:t>الصخور الرسوبية تكون في الغالب على هيئة طبقات قد تكون متجانسة أو متباينة وقد تحتوي كل طبقة من هذه الطبقات على بقايا حيوانية ونباتية قديمة تسمى الحفريات </a:t>
            </a:r>
            <a:r>
              <a:rPr lang="en-US" dirty="0">
                <a:solidFill>
                  <a:prstClr val="black"/>
                </a:solidFill>
                <a:latin typeface="Times New Roman"/>
                <a:ea typeface="Times New Roman"/>
              </a:rPr>
              <a:t>(Fossils)   </a:t>
            </a:r>
            <a:r>
              <a:rPr lang="ar-SA" dirty="0">
                <a:solidFill>
                  <a:prstClr val="black"/>
                </a:solidFill>
                <a:latin typeface="Times New Roman"/>
                <a:ea typeface="Times New Roman"/>
              </a:rPr>
              <a:t>وتنعدم هذه الميزة تماما في الصخور النارية ومن النادر أن توجد هذه الحفريات في الصخور المتحولة وذلك لأنها </a:t>
            </a:r>
            <a:r>
              <a:rPr lang="ar-BH" dirty="0">
                <a:solidFill>
                  <a:prstClr val="black"/>
                </a:solidFill>
                <a:latin typeface="Times New Roman"/>
                <a:ea typeface="Times New Roman"/>
              </a:rPr>
              <a:t>تتحلل وتزول</a:t>
            </a:r>
            <a:r>
              <a:rPr lang="ar-SA" dirty="0">
                <a:solidFill>
                  <a:prstClr val="black"/>
                </a:solidFill>
                <a:latin typeface="Times New Roman"/>
                <a:ea typeface="Times New Roman"/>
              </a:rPr>
              <a:t> نتيجة للضغط والحرارة, </a:t>
            </a:r>
            <a:r>
              <a:rPr lang="ar-SA" dirty="0" err="1">
                <a:solidFill>
                  <a:prstClr val="black"/>
                </a:solidFill>
                <a:latin typeface="Times New Roman"/>
                <a:ea typeface="Times New Roman"/>
              </a:rPr>
              <a:t>وتت</a:t>
            </a:r>
            <a:r>
              <a:rPr lang="ar-BH" dirty="0">
                <a:solidFill>
                  <a:prstClr val="black"/>
                </a:solidFill>
                <a:latin typeface="Times New Roman"/>
                <a:ea typeface="Times New Roman"/>
              </a:rPr>
              <a:t>م</a:t>
            </a:r>
            <a:r>
              <a:rPr lang="ar-SA" dirty="0" err="1">
                <a:solidFill>
                  <a:prstClr val="black"/>
                </a:solidFill>
                <a:latin typeface="Times New Roman"/>
                <a:ea typeface="Times New Roman"/>
              </a:rPr>
              <a:t>يز</a:t>
            </a:r>
            <a:r>
              <a:rPr lang="ar-SA" dirty="0">
                <a:solidFill>
                  <a:prstClr val="black"/>
                </a:solidFill>
                <a:latin typeface="Times New Roman"/>
                <a:ea typeface="Times New Roman"/>
              </a:rPr>
              <a:t> الصخور النارية بهيئة كتلية لا طبقية ولكن غالبا ما تكون في حالة متبلورة في حين يندر وجود مثل هذه المكونات المتبلورة في الصخور الرسوبية كما تظهر البلورات في كثير من الصخور المتحولة</a:t>
            </a:r>
            <a:r>
              <a:rPr lang="ar-BH" dirty="0">
                <a:solidFill>
                  <a:prstClr val="black"/>
                </a:solidFill>
                <a:latin typeface="Times New Roman"/>
                <a:ea typeface="Times New Roman"/>
              </a:rPr>
              <a:t>. </a:t>
            </a:r>
            <a:endParaRPr lang="en-US" sz="1400" dirty="0">
              <a:solidFill>
                <a:prstClr val="black"/>
              </a:solidFill>
              <a:latin typeface="Times New Roman"/>
              <a:ea typeface="Times New Roman"/>
            </a:endParaRPr>
          </a:p>
          <a:p>
            <a:pPr marL="16510" lvl="0" algn="just"/>
            <a:r>
              <a:rPr lang="ar-BH" dirty="0">
                <a:solidFill>
                  <a:prstClr val="black"/>
                </a:solidFill>
                <a:latin typeface="Times New Roman"/>
                <a:ea typeface="Times New Roman"/>
              </a:rPr>
              <a:t> </a:t>
            </a:r>
            <a:endParaRPr lang="en-US" sz="1400" dirty="0">
              <a:solidFill>
                <a:prstClr val="black"/>
              </a:solidFill>
              <a:latin typeface="Times New Roman"/>
              <a:ea typeface="Times New Roman"/>
            </a:endParaRPr>
          </a:p>
          <a:p>
            <a:pPr marL="16510" lvl="0" algn="just"/>
            <a:r>
              <a:rPr lang="ar-BH" b="1" dirty="0">
                <a:solidFill>
                  <a:prstClr val="black"/>
                </a:solidFill>
                <a:latin typeface="Times New Roman"/>
                <a:ea typeface="Times New Roman"/>
              </a:rPr>
              <a:t>اولاً: الصخور الرسوبية:</a:t>
            </a:r>
            <a:endParaRPr lang="en-US" sz="1400" dirty="0">
              <a:solidFill>
                <a:prstClr val="black"/>
              </a:solidFill>
              <a:latin typeface="Times New Roman"/>
              <a:ea typeface="Times New Roman"/>
            </a:endParaRPr>
          </a:p>
          <a:p>
            <a:pPr marL="16510" lvl="0" algn="just"/>
            <a:r>
              <a:rPr lang="ar-BH" sz="1400" b="1" dirty="0">
                <a:solidFill>
                  <a:prstClr val="black"/>
                </a:solidFill>
                <a:latin typeface="Times New Roman"/>
                <a:ea typeface="Times New Roman"/>
              </a:rPr>
              <a:t>	</a:t>
            </a:r>
            <a:r>
              <a:rPr lang="ar-SA" dirty="0">
                <a:solidFill>
                  <a:prstClr val="black"/>
                </a:solidFill>
                <a:latin typeface="Times New Roman"/>
                <a:ea typeface="Times New Roman"/>
              </a:rPr>
              <a:t>وإذا أخذنا سطح الأرض بنظر الاعتبار وبشكل كلي فان الجزء الذي يتكون من صخور رسوبية يكون أوسع بكثير من الجهات التي تتواجد فيها الصخور النارية والمتحولة بصورة مجتمعة. ويشير هذا إلى أن مناطق واسعة جدا من الجهات القارية كانت في وقت من الأوقات مغمورة تحت سطح البحر ومع ذلك هناك تكوينات رسوبية واسعة لم تتكون بفعل </a:t>
            </a:r>
            <a:r>
              <a:rPr lang="ar-SA" dirty="0" err="1">
                <a:solidFill>
                  <a:prstClr val="black"/>
                </a:solidFill>
                <a:latin typeface="Times New Roman"/>
                <a:ea typeface="Times New Roman"/>
              </a:rPr>
              <a:t>الارساب</a:t>
            </a:r>
            <a:r>
              <a:rPr lang="ar-SA" dirty="0">
                <a:solidFill>
                  <a:prstClr val="black"/>
                </a:solidFill>
                <a:latin typeface="Times New Roman"/>
                <a:ea typeface="Times New Roman"/>
              </a:rPr>
              <a:t> تحت الماء. ومن أمثلة ذلك السهول الرسوبية الواسعة تصل إلى مئات الأميال التي تكونت عند </a:t>
            </a:r>
            <a:r>
              <a:rPr lang="ar-BH" dirty="0">
                <a:solidFill>
                  <a:prstClr val="black"/>
                </a:solidFill>
                <a:latin typeface="Times New Roman"/>
                <a:ea typeface="Times New Roman"/>
              </a:rPr>
              <a:t>أ</a:t>
            </a:r>
            <a:r>
              <a:rPr lang="ar-SA" dirty="0">
                <a:solidFill>
                  <a:prstClr val="black"/>
                </a:solidFill>
                <a:latin typeface="Times New Roman"/>
                <a:ea typeface="Times New Roman"/>
              </a:rPr>
              <a:t>قد</a:t>
            </a:r>
            <a:r>
              <a:rPr lang="ar-BH" dirty="0">
                <a:solidFill>
                  <a:prstClr val="black"/>
                </a:solidFill>
                <a:latin typeface="Times New Roman"/>
                <a:ea typeface="Times New Roman"/>
              </a:rPr>
              <a:t>ا</a:t>
            </a:r>
            <a:r>
              <a:rPr lang="ar-SA" dirty="0">
                <a:solidFill>
                  <a:prstClr val="black"/>
                </a:solidFill>
                <a:latin typeface="Times New Roman"/>
                <a:ea typeface="Times New Roman"/>
              </a:rPr>
              <a:t>م الجبال. وقد يبلغ سمك رواسبها في بعض الأحيان إلى ألاف الإقدام</a:t>
            </a:r>
            <a:r>
              <a:rPr lang="ar-BH" dirty="0">
                <a:solidFill>
                  <a:prstClr val="black"/>
                </a:solidFill>
                <a:latin typeface="Times New Roman"/>
                <a:ea typeface="Times New Roman"/>
              </a:rPr>
              <a:t>. </a:t>
            </a:r>
            <a:endParaRPr lang="en-US" sz="1400" b="1"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         تتكون الصخور الرسوبية من تجمد وتماسك الرواسب الصخرية وذلك بالتحام مكوناتها مع بعضها تحت تأثير الضغط </a:t>
            </a:r>
            <a:r>
              <a:rPr lang="ar-SA" dirty="0" err="1">
                <a:solidFill>
                  <a:prstClr val="black"/>
                </a:solidFill>
                <a:latin typeface="Times New Roman"/>
                <a:ea typeface="Times New Roman"/>
              </a:rPr>
              <a:t>الناشىء</a:t>
            </a:r>
            <a:r>
              <a:rPr lang="ar-SA" dirty="0">
                <a:solidFill>
                  <a:prstClr val="black"/>
                </a:solidFill>
                <a:latin typeface="Times New Roman"/>
                <a:ea typeface="Times New Roman"/>
              </a:rPr>
              <a:t> من ثقل الرواسب الأخرى التي تعلوها, أو قد يتم التماسك والتجمد بواسطة مادة لاصقة أو لاحمة مثل </a:t>
            </a:r>
            <a:r>
              <a:rPr lang="ar-SA" dirty="0" err="1">
                <a:solidFill>
                  <a:prstClr val="black"/>
                </a:solidFill>
                <a:latin typeface="Times New Roman"/>
                <a:ea typeface="Times New Roman"/>
              </a:rPr>
              <a:t>كاربونات</a:t>
            </a:r>
            <a:r>
              <a:rPr lang="ar-SA" dirty="0">
                <a:solidFill>
                  <a:prstClr val="black"/>
                </a:solidFill>
                <a:latin typeface="Times New Roman"/>
                <a:ea typeface="Times New Roman"/>
              </a:rPr>
              <a:t> الكالسيوم أو </a:t>
            </a:r>
            <a:r>
              <a:rPr lang="ar-SA" dirty="0" err="1">
                <a:solidFill>
                  <a:prstClr val="black"/>
                </a:solidFill>
                <a:latin typeface="Times New Roman"/>
                <a:ea typeface="Times New Roman"/>
              </a:rPr>
              <a:t>السيليكا</a:t>
            </a:r>
            <a:r>
              <a:rPr lang="ar-SA" dirty="0">
                <a:solidFill>
                  <a:prstClr val="black"/>
                </a:solidFill>
                <a:latin typeface="Times New Roman"/>
                <a:ea typeface="Times New Roman"/>
              </a:rPr>
              <a:t> أو </a:t>
            </a:r>
            <a:r>
              <a:rPr lang="ar-SA" dirty="0" err="1">
                <a:solidFill>
                  <a:prstClr val="black"/>
                </a:solidFill>
                <a:latin typeface="Times New Roman"/>
                <a:ea typeface="Times New Roman"/>
              </a:rPr>
              <a:t>اكا</a:t>
            </a:r>
            <a:r>
              <a:rPr lang="ar-BH" dirty="0">
                <a:solidFill>
                  <a:prstClr val="black"/>
                </a:solidFill>
                <a:latin typeface="Times New Roman"/>
                <a:ea typeface="Times New Roman"/>
              </a:rPr>
              <a:t>س</a:t>
            </a:r>
            <a:r>
              <a:rPr lang="ar-SA" dirty="0">
                <a:solidFill>
                  <a:prstClr val="black"/>
                </a:solidFill>
                <a:latin typeface="Times New Roman"/>
                <a:ea typeface="Times New Roman"/>
              </a:rPr>
              <a:t>يد الحديد التي قد تتواجد بين هذه الرواسب</a:t>
            </a:r>
            <a:r>
              <a:rPr lang="ar-BH" dirty="0">
                <a:solidFill>
                  <a:prstClr val="black"/>
                </a:solidFill>
                <a:latin typeface="Times New Roman"/>
                <a:ea typeface="Times New Roman"/>
              </a:rPr>
              <a:t>، و</a:t>
            </a:r>
            <a:r>
              <a:rPr lang="ar-SA" dirty="0">
                <a:solidFill>
                  <a:prstClr val="black"/>
                </a:solidFill>
                <a:latin typeface="Times New Roman"/>
                <a:ea typeface="Times New Roman"/>
              </a:rPr>
              <a:t>تتكون الصخور الرسوبية من مواد ذات اصل متعدد وتركيب كيماوي أو معدني متباين وتحت ظروف متنوعة وبيئات مختلفة, وتؤدي مثل هذه الوضعية إلى تعدد أنواع هذه الصخور وتقسم الصخور الرسوبية حسب طريقة تكوينها وظروف نشأتها </a:t>
            </a:r>
            <a:r>
              <a:rPr lang="ar-BH" dirty="0">
                <a:solidFill>
                  <a:prstClr val="black"/>
                </a:solidFill>
                <a:latin typeface="Times New Roman"/>
                <a:ea typeface="Times New Roman"/>
              </a:rPr>
              <a:t> </a:t>
            </a:r>
            <a:endParaRPr lang="ar-IQ" dirty="0"/>
          </a:p>
        </p:txBody>
      </p:sp>
    </p:spTree>
    <p:extLst>
      <p:ext uri="{BB962C8B-B14F-4D97-AF65-F5344CB8AC3E}">
        <p14:creationId xmlns:p14="http://schemas.microsoft.com/office/powerpoint/2010/main" val="1519112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32656"/>
            <a:ext cx="9036496" cy="6186309"/>
          </a:xfrm>
          <a:prstGeom prst="rect">
            <a:avLst/>
          </a:prstGeom>
        </p:spPr>
        <p:txBody>
          <a:bodyPr wrap="square">
            <a:spAutoFit/>
          </a:bodyPr>
          <a:lstStyle/>
          <a:p>
            <a:pPr marL="16510" lvl="0" algn="just"/>
            <a:r>
              <a:rPr lang="ar-BH" b="1" dirty="0">
                <a:solidFill>
                  <a:prstClr val="black"/>
                </a:solidFill>
                <a:latin typeface="Times New Roman"/>
                <a:ea typeface="Times New Roman"/>
              </a:rPr>
              <a:t>ثانياً: </a:t>
            </a:r>
            <a:r>
              <a:rPr lang="ar-SA" b="1" dirty="0">
                <a:solidFill>
                  <a:prstClr val="black"/>
                </a:solidFill>
                <a:latin typeface="Times New Roman"/>
                <a:ea typeface="Times New Roman"/>
              </a:rPr>
              <a:t>الصخور النارية: </a:t>
            </a:r>
            <a:endParaRPr lang="en-US" sz="1400"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     تعتبر الصخور النارية مادة الأصل </a:t>
            </a:r>
            <a:r>
              <a:rPr lang="ar-BH" dirty="0">
                <a:solidFill>
                  <a:prstClr val="black"/>
                </a:solidFill>
                <a:latin typeface="Times New Roman"/>
                <a:ea typeface="Times New Roman"/>
              </a:rPr>
              <a:t>لكل</a:t>
            </a:r>
            <a:r>
              <a:rPr lang="ar-SA" dirty="0">
                <a:solidFill>
                  <a:prstClr val="black"/>
                </a:solidFill>
                <a:latin typeface="Times New Roman"/>
                <a:ea typeface="Times New Roman"/>
              </a:rPr>
              <a:t> أنواع الصخور</a:t>
            </a:r>
            <a:r>
              <a:rPr lang="ar-BH" dirty="0">
                <a:solidFill>
                  <a:prstClr val="black"/>
                </a:solidFill>
                <a:latin typeface="Times New Roman"/>
                <a:ea typeface="Times New Roman"/>
              </a:rPr>
              <a:t>، و</a:t>
            </a:r>
            <a:r>
              <a:rPr lang="ar-SA" dirty="0">
                <a:solidFill>
                  <a:prstClr val="black"/>
                </a:solidFill>
                <a:latin typeface="Times New Roman"/>
                <a:ea typeface="Times New Roman"/>
              </a:rPr>
              <a:t>تنتج هذه الصخور من </a:t>
            </a:r>
            <a:r>
              <a:rPr lang="ar-BH" dirty="0">
                <a:solidFill>
                  <a:prstClr val="black"/>
                </a:solidFill>
                <a:latin typeface="Times New Roman"/>
                <a:ea typeface="Times New Roman"/>
              </a:rPr>
              <a:t>تبرد</a:t>
            </a:r>
            <a:r>
              <a:rPr lang="ar-SA" dirty="0">
                <a:solidFill>
                  <a:prstClr val="black"/>
                </a:solidFill>
                <a:latin typeface="Times New Roman"/>
                <a:ea typeface="Times New Roman"/>
              </a:rPr>
              <a:t> المواد المصهورة فإذا ما بردت مادة الصهير على سطح الأرض فإنها تشكل جسما سطحيا أما إذا توغلت هذه المادة من خلال صخور أخرى ثم بردت في داخل القشرة الأرضية فان</a:t>
            </a:r>
            <a:r>
              <a:rPr lang="ar-BH" dirty="0">
                <a:solidFill>
                  <a:prstClr val="black"/>
                </a:solidFill>
                <a:latin typeface="Times New Roman"/>
                <a:ea typeface="Times New Roman"/>
              </a:rPr>
              <a:t>ه</a:t>
            </a:r>
            <a:r>
              <a:rPr lang="ar-SA" dirty="0">
                <a:solidFill>
                  <a:prstClr val="black"/>
                </a:solidFill>
                <a:latin typeface="Times New Roman"/>
                <a:ea typeface="Times New Roman"/>
              </a:rPr>
              <a:t>ا تكون جسما صخريا داخليا. تتباين الصخور النارية بشكل واضح من حيث تركيبها المعدني والكيماوي والنسيج وطريقة تواجدها في الطبيعة فالصخور النارية الداخلية لا يمكن رويتها إلا بعد أن تعمل عوامل التعرية على إزالة الصخور الواقعة فوقها, ويؤثر تركيب الصخر ونسيج</a:t>
            </a:r>
            <a:r>
              <a:rPr lang="ar-BH" dirty="0">
                <a:solidFill>
                  <a:prstClr val="black"/>
                </a:solidFill>
                <a:latin typeface="Times New Roman"/>
                <a:ea typeface="Times New Roman"/>
              </a:rPr>
              <a:t>ه</a:t>
            </a:r>
            <a:r>
              <a:rPr lang="ar-SA" dirty="0">
                <a:solidFill>
                  <a:prstClr val="black"/>
                </a:solidFill>
                <a:latin typeface="Times New Roman"/>
                <a:ea typeface="Times New Roman"/>
              </a:rPr>
              <a:t> وبنيت</a:t>
            </a:r>
            <a:r>
              <a:rPr lang="ar-BH" dirty="0">
                <a:solidFill>
                  <a:prstClr val="black"/>
                </a:solidFill>
                <a:latin typeface="Times New Roman"/>
                <a:ea typeface="Times New Roman"/>
              </a:rPr>
              <a:t>ه</a:t>
            </a:r>
            <a:r>
              <a:rPr lang="ar-SA" dirty="0">
                <a:solidFill>
                  <a:prstClr val="black"/>
                </a:solidFill>
                <a:latin typeface="Times New Roman"/>
                <a:ea typeface="Times New Roman"/>
              </a:rPr>
              <a:t> وشكل</a:t>
            </a:r>
            <a:r>
              <a:rPr lang="ar-BH" dirty="0">
                <a:solidFill>
                  <a:prstClr val="black"/>
                </a:solidFill>
                <a:latin typeface="Times New Roman"/>
                <a:ea typeface="Times New Roman"/>
              </a:rPr>
              <a:t>ه</a:t>
            </a:r>
            <a:r>
              <a:rPr lang="ar-SA" dirty="0">
                <a:solidFill>
                  <a:prstClr val="black"/>
                </a:solidFill>
                <a:latin typeface="Times New Roman"/>
                <a:ea typeface="Times New Roman"/>
              </a:rPr>
              <a:t> في الأشكال ال</a:t>
            </a:r>
            <a:r>
              <a:rPr lang="ar-BH" dirty="0">
                <a:solidFill>
                  <a:prstClr val="black"/>
                </a:solidFill>
                <a:latin typeface="Times New Roman"/>
                <a:ea typeface="Times New Roman"/>
              </a:rPr>
              <a:t>ت</a:t>
            </a:r>
            <a:r>
              <a:rPr lang="ar-SA" dirty="0" err="1">
                <a:solidFill>
                  <a:prstClr val="black"/>
                </a:solidFill>
                <a:latin typeface="Times New Roman"/>
                <a:ea typeface="Times New Roman"/>
              </a:rPr>
              <a:t>حاتية</a:t>
            </a:r>
            <a:r>
              <a:rPr lang="ar-SA" dirty="0">
                <a:solidFill>
                  <a:prstClr val="black"/>
                </a:solidFill>
                <a:latin typeface="Times New Roman"/>
                <a:ea typeface="Times New Roman"/>
              </a:rPr>
              <a:t> التي ت</a:t>
            </a:r>
            <a:r>
              <a:rPr lang="ar-BH" dirty="0">
                <a:solidFill>
                  <a:prstClr val="black"/>
                </a:solidFill>
                <a:latin typeface="Times New Roman"/>
                <a:ea typeface="Times New Roman"/>
              </a:rPr>
              <a:t>تك</a:t>
            </a:r>
            <a:r>
              <a:rPr lang="ar-SA" dirty="0" err="1">
                <a:solidFill>
                  <a:prstClr val="black"/>
                </a:solidFill>
                <a:latin typeface="Times New Roman"/>
                <a:ea typeface="Times New Roman"/>
              </a:rPr>
              <a:t>ون</a:t>
            </a:r>
            <a:r>
              <a:rPr lang="ar-SA" dirty="0">
                <a:solidFill>
                  <a:prstClr val="black"/>
                </a:solidFill>
                <a:latin typeface="Times New Roman"/>
                <a:ea typeface="Times New Roman"/>
              </a:rPr>
              <a:t> فوقه.</a:t>
            </a:r>
            <a:endParaRPr lang="en-US" sz="1400"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     وقد ت</a:t>
            </a:r>
            <a:r>
              <a:rPr lang="ar-BH" dirty="0" err="1">
                <a:solidFill>
                  <a:prstClr val="black"/>
                </a:solidFill>
                <a:latin typeface="Times New Roman"/>
                <a:ea typeface="Times New Roman"/>
              </a:rPr>
              <a:t>ضط</a:t>
            </a:r>
            <a:r>
              <a:rPr lang="ar-SA" dirty="0">
                <a:solidFill>
                  <a:prstClr val="black"/>
                </a:solidFill>
                <a:latin typeface="Times New Roman"/>
                <a:ea typeface="Times New Roman"/>
              </a:rPr>
              <a:t>ر هذه المواد المنصهرة في ظروف معينة إلى الصعود في أعماق قشرة الأرض حيث تتداخل مع الصخور ألمكونة لهذه القشرة وقد تصل أحيانا إلى سطح الأرض. وتتعرض مادة الصهير في كل حالة عن هذه الأحوال إلى فقدان الحرارة فتتجمد وتتبلور إما في باطن الأرض أو على سطحها:  لذلك </a:t>
            </a:r>
            <a:r>
              <a:rPr lang="ar-BH" dirty="0">
                <a:solidFill>
                  <a:prstClr val="black"/>
                </a:solidFill>
                <a:latin typeface="Times New Roman"/>
                <a:ea typeface="Times New Roman"/>
              </a:rPr>
              <a:t>ت</a:t>
            </a:r>
            <a:r>
              <a:rPr lang="ar-SA" dirty="0">
                <a:solidFill>
                  <a:prstClr val="black"/>
                </a:solidFill>
                <a:latin typeface="Times New Roman"/>
                <a:ea typeface="Times New Roman"/>
              </a:rPr>
              <a:t>قسم الصخور النارية حسب طريقة تكوينها إلى</a:t>
            </a:r>
            <a:r>
              <a:rPr lang="ar-BH" dirty="0">
                <a:solidFill>
                  <a:prstClr val="black"/>
                </a:solidFill>
                <a:latin typeface="Times New Roman"/>
                <a:ea typeface="Times New Roman"/>
              </a:rPr>
              <a:t>:</a:t>
            </a:r>
            <a:r>
              <a:rPr lang="ar-SA" dirty="0">
                <a:solidFill>
                  <a:prstClr val="black"/>
                </a:solidFill>
                <a:latin typeface="Times New Roman"/>
                <a:ea typeface="Times New Roman"/>
              </a:rPr>
              <a:t> </a:t>
            </a:r>
            <a:endParaRPr lang="en-US" sz="1400"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1- صخور باطنية </a:t>
            </a:r>
            <a:r>
              <a:rPr lang="ar-BH" dirty="0">
                <a:solidFill>
                  <a:prstClr val="black"/>
                </a:solidFill>
                <a:latin typeface="Times New Roman"/>
                <a:ea typeface="Times New Roman"/>
              </a:rPr>
              <a:t>وتشمل</a:t>
            </a:r>
            <a:r>
              <a:rPr lang="ar-SA" dirty="0">
                <a:solidFill>
                  <a:prstClr val="black"/>
                </a:solidFill>
                <a:latin typeface="Times New Roman"/>
                <a:ea typeface="Times New Roman"/>
              </a:rPr>
              <a:t>:  	 </a:t>
            </a:r>
            <a:endParaRPr lang="en-US" sz="1400"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   أ – صخور جوفية.</a:t>
            </a:r>
            <a:endParaRPr lang="en-US" sz="1400"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   ب- صخور تحت سطحية.</a:t>
            </a:r>
            <a:endParaRPr lang="en-US" sz="1400"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2- صخور سطحية, </a:t>
            </a:r>
            <a:r>
              <a:rPr lang="ar-BH" dirty="0">
                <a:solidFill>
                  <a:prstClr val="black"/>
                </a:solidFill>
                <a:latin typeface="Times New Roman"/>
                <a:ea typeface="Times New Roman"/>
              </a:rPr>
              <a:t>(</a:t>
            </a:r>
            <a:r>
              <a:rPr lang="ar-SA" dirty="0">
                <a:solidFill>
                  <a:prstClr val="black"/>
                </a:solidFill>
                <a:latin typeface="Times New Roman"/>
                <a:ea typeface="Times New Roman"/>
              </a:rPr>
              <a:t>صخور بركانية</a:t>
            </a:r>
            <a:r>
              <a:rPr lang="ar-BH" dirty="0">
                <a:solidFill>
                  <a:prstClr val="black"/>
                </a:solidFill>
                <a:latin typeface="Times New Roman"/>
                <a:ea typeface="Times New Roman"/>
              </a:rPr>
              <a:t>)</a:t>
            </a:r>
            <a:r>
              <a:rPr lang="ar-SA" dirty="0">
                <a:solidFill>
                  <a:prstClr val="black"/>
                </a:solidFill>
                <a:latin typeface="Times New Roman"/>
                <a:ea typeface="Times New Roman"/>
              </a:rPr>
              <a:t>. </a:t>
            </a:r>
            <a:endParaRPr lang="en-US" sz="1400"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 </a:t>
            </a:r>
            <a:endParaRPr lang="en-US" sz="1400"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ويمكن تقسيم الصخور النارية على أساس تركي</a:t>
            </a:r>
            <a:r>
              <a:rPr lang="ar-BH" dirty="0">
                <a:solidFill>
                  <a:prstClr val="black"/>
                </a:solidFill>
                <a:latin typeface="Times New Roman"/>
                <a:ea typeface="Times New Roman"/>
              </a:rPr>
              <a:t>بها ال</a:t>
            </a:r>
            <a:r>
              <a:rPr lang="ar-SA" dirty="0">
                <a:solidFill>
                  <a:prstClr val="black"/>
                </a:solidFill>
                <a:latin typeface="Times New Roman"/>
                <a:ea typeface="Times New Roman"/>
              </a:rPr>
              <a:t>معدني أي حسب مادة </a:t>
            </a:r>
            <a:r>
              <a:rPr lang="ar-SA" dirty="0" err="1">
                <a:solidFill>
                  <a:prstClr val="black"/>
                </a:solidFill>
                <a:latin typeface="Times New Roman"/>
                <a:ea typeface="Times New Roman"/>
              </a:rPr>
              <a:t>السيليكات</a:t>
            </a:r>
            <a:r>
              <a:rPr lang="ar-SA" dirty="0">
                <a:solidFill>
                  <a:prstClr val="black"/>
                </a:solidFill>
                <a:latin typeface="Times New Roman"/>
                <a:ea typeface="Times New Roman"/>
              </a:rPr>
              <a:t> التي يحتويها الصخر إلى:</a:t>
            </a:r>
            <a:endParaRPr lang="en-US" sz="1400"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1- صخور حامضية </a:t>
            </a:r>
            <a:r>
              <a:rPr lang="en-US" dirty="0">
                <a:solidFill>
                  <a:prstClr val="black"/>
                </a:solidFill>
                <a:latin typeface="Times New Roman"/>
                <a:ea typeface="Times New Roman"/>
              </a:rPr>
              <a:t>Acidic Rocks  </a:t>
            </a:r>
            <a:r>
              <a:rPr lang="ar-BH" dirty="0">
                <a:solidFill>
                  <a:prstClr val="black"/>
                </a:solidFill>
                <a:latin typeface="Times New Roman"/>
                <a:ea typeface="Times New Roman"/>
              </a:rPr>
              <a:t>و</a:t>
            </a:r>
            <a:r>
              <a:rPr lang="ar-SA" dirty="0">
                <a:solidFill>
                  <a:prstClr val="black"/>
                </a:solidFill>
                <a:latin typeface="Times New Roman"/>
                <a:ea typeface="Times New Roman"/>
              </a:rPr>
              <a:t>هذه تحتوي على اكثر من 66% من </a:t>
            </a:r>
            <a:r>
              <a:rPr lang="ar-SA" dirty="0" err="1">
                <a:solidFill>
                  <a:prstClr val="black"/>
                </a:solidFill>
                <a:latin typeface="Times New Roman"/>
                <a:ea typeface="Times New Roman"/>
              </a:rPr>
              <a:t>السيليكات</a:t>
            </a:r>
            <a:r>
              <a:rPr lang="ar-SA" dirty="0">
                <a:solidFill>
                  <a:prstClr val="black"/>
                </a:solidFill>
                <a:latin typeface="Times New Roman"/>
                <a:ea typeface="Times New Roman"/>
              </a:rPr>
              <a:t> ونسبة قليلة من الحديد والمغنيسيوم . لذلك يكون لون هذا الصخر فاتحا, ومن أمثلة هذه الصخور </a:t>
            </a:r>
            <a:r>
              <a:rPr lang="ar-SA" dirty="0" err="1">
                <a:solidFill>
                  <a:prstClr val="black"/>
                </a:solidFill>
                <a:latin typeface="Times New Roman"/>
                <a:ea typeface="Times New Roman"/>
              </a:rPr>
              <a:t>الكرانيت</a:t>
            </a:r>
            <a:r>
              <a:rPr lang="ar-SA" dirty="0">
                <a:solidFill>
                  <a:prstClr val="black"/>
                </a:solidFill>
                <a:latin typeface="Times New Roman"/>
                <a:ea typeface="Times New Roman"/>
              </a:rPr>
              <a:t> وصخور </a:t>
            </a:r>
            <a:r>
              <a:rPr lang="ar-SA" dirty="0" err="1">
                <a:solidFill>
                  <a:prstClr val="black"/>
                </a:solidFill>
                <a:latin typeface="Times New Roman"/>
                <a:ea typeface="Times New Roman"/>
              </a:rPr>
              <a:t>ابلايت</a:t>
            </a:r>
            <a:r>
              <a:rPr lang="ar-SA" dirty="0">
                <a:solidFill>
                  <a:prstClr val="black"/>
                </a:solidFill>
                <a:latin typeface="Times New Roman"/>
                <a:ea typeface="Times New Roman"/>
              </a:rPr>
              <a:t> وصخور </a:t>
            </a:r>
            <a:r>
              <a:rPr lang="ar-SA" dirty="0" err="1">
                <a:solidFill>
                  <a:prstClr val="black"/>
                </a:solidFill>
                <a:latin typeface="Times New Roman"/>
                <a:ea typeface="Times New Roman"/>
              </a:rPr>
              <a:t>الرايولايت</a:t>
            </a:r>
            <a:r>
              <a:rPr lang="ar-SA" dirty="0">
                <a:solidFill>
                  <a:prstClr val="black"/>
                </a:solidFill>
                <a:latin typeface="Times New Roman"/>
                <a:ea typeface="Times New Roman"/>
              </a:rPr>
              <a:t>.</a:t>
            </a:r>
            <a:endParaRPr lang="en-US" sz="1400"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2- صخور متوسطة </a:t>
            </a:r>
            <a:r>
              <a:rPr lang="en-US" dirty="0">
                <a:solidFill>
                  <a:prstClr val="black"/>
                </a:solidFill>
                <a:latin typeface="Times New Roman"/>
                <a:ea typeface="Times New Roman"/>
              </a:rPr>
              <a:t>Intermediate Rocks</a:t>
            </a:r>
            <a:r>
              <a:rPr lang="ar-SA" dirty="0">
                <a:solidFill>
                  <a:prstClr val="black"/>
                </a:solidFill>
                <a:latin typeface="Times New Roman"/>
                <a:ea typeface="Times New Roman"/>
              </a:rPr>
              <a:t> تتواجد </a:t>
            </a:r>
            <a:r>
              <a:rPr lang="ar-SA" dirty="0" err="1">
                <a:solidFill>
                  <a:prstClr val="black"/>
                </a:solidFill>
                <a:latin typeface="Times New Roman"/>
                <a:ea typeface="Times New Roman"/>
              </a:rPr>
              <a:t>السيليكات</a:t>
            </a:r>
            <a:r>
              <a:rPr lang="ar-SA" dirty="0">
                <a:solidFill>
                  <a:prstClr val="black"/>
                </a:solidFill>
                <a:latin typeface="Times New Roman"/>
                <a:ea typeface="Times New Roman"/>
              </a:rPr>
              <a:t> في هذه الصخور بنسبة تتراوح بين </a:t>
            </a:r>
            <a:r>
              <a:rPr lang="ar-BH" dirty="0">
                <a:solidFill>
                  <a:prstClr val="black"/>
                </a:solidFill>
                <a:latin typeface="Times New Roman"/>
                <a:ea typeface="Times New Roman"/>
              </a:rPr>
              <a:t>52 </a:t>
            </a:r>
            <a:r>
              <a:rPr lang="ar-SA" dirty="0">
                <a:solidFill>
                  <a:prstClr val="black"/>
                </a:solidFill>
                <a:latin typeface="Times New Roman"/>
                <a:ea typeface="Times New Roman"/>
              </a:rPr>
              <a:t>% </a:t>
            </a:r>
            <a:r>
              <a:rPr lang="ar-BH" dirty="0">
                <a:solidFill>
                  <a:prstClr val="black"/>
                </a:solidFill>
                <a:latin typeface="Times New Roman"/>
                <a:ea typeface="Times New Roman"/>
              </a:rPr>
              <a:t>إلى 65 </a:t>
            </a:r>
            <a:r>
              <a:rPr lang="ar-SA" dirty="0">
                <a:solidFill>
                  <a:prstClr val="black"/>
                </a:solidFill>
                <a:latin typeface="Times New Roman"/>
                <a:ea typeface="Times New Roman"/>
              </a:rPr>
              <a:t>% في حين تزداد فيها نسبة الحديد والمغنيسيوم. يكون لونها متوسطا ولكنه اشد دكنة من الصخور الحامضية, ومن أمثلة هذه الصخور صخور </a:t>
            </a:r>
            <a:r>
              <a:rPr lang="ar-SA" dirty="0" err="1">
                <a:solidFill>
                  <a:prstClr val="black"/>
                </a:solidFill>
                <a:latin typeface="Times New Roman"/>
                <a:ea typeface="Times New Roman"/>
              </a:rPr>
              <a:t>الدايورايت</a:t>
            </a:r>
            <a:r>
              <a:rPr lang="ar-SA" dirty="0">
                <a:solidFill>
                  <a:prstClr val="black"/>
                </a:solidFill>
                <a:latin typeface="Times New Roman"/>
                <a:ea typeface="Times New Roman"/>
              </a:rPr>
              <a:t> وصخور </a:t>
            </a:r>
            <a:r>
              <a:rPr lang="ar-SA" dirty="0" err="1">
                <a:solidFill>
                  <a:prstClr val="black"/>
                </a:solidFill>
                <a:latin typeface="Times New Roman"/>
                <a:ea typeface="Times New Roman"/>
              </a:rPr>
              <a:t>انديزايت</a:t>
            </a:r>
            <a:r>
              <a:rPr lang="ar-SA" dirty="0">
                <a:solidFill>
                  <a:prstClr val="black"/>
                </a:solidFill>
                <a:latin typeface="Times New Roman"/>
                <a:ea typeface="Times New Roman"/>
              </a:rPr>
              <a:t> وصخور </a:t>
            </a:r>
            <a:r>
              <a:rPr lang="ar-SA" dirty="0" err="1">
                <a:solidFill>
                  <a:prstClr val="black"/>
                </a:solidFill>
                <a:latin typeface="Times New Roman"/>
                <a:ea typeface="Times New Roman"/>
              </a:rPr>
              <a:t>تراكايت</a:t>
            </a:r>
            <a:r>
              <a:rPr lang="ar-SA" dirty="0">
                <a:solidFill>
                  <a:prstClr val="black"/>
                </a:solidFill>
                <a:latin typeface="Times New Roman"/>
                <a:ea typeface="Times New Roman"/>
              </a:rPr>
              <a:t>.</a:t>
            </a:r>
            <a:endParaRPr lang="en-US" sz="1400" dirty="0">
              <a:solidFill>
                <a:prstClr val="black"/>
              </a:solidFill>
              <a:latin typeface="Times New Roman"/>
              <a:ea typeface="Times New Roman"/>
            </a:endParaRPr>
          </a:p>
          <a:p>
            <a:pPr lvl="0"/>
            <a:r>
              <a:rPr lang="ar-SA" dirty="0">
                <a:solidFill>
                  <a:prstClr val="black"/>
                </a:solidFill>
                <a:ea typeface="Times New Roman"/>
                <a:cs typeface="Times New Roman"/>
              </a:rPr>
              <a:t>3- صخ</a:t>
            </a:r>
            <a:r>
              <a:rPr lang="ar-BH" dirty="0">
                <a:solidFill>
                  <a:prstClr val="black"/>
                </a:solidFill>
                <a:ea typeface="Times New Roman"/>
                <a:cs typeface="Times New Roman"/>
              </a:rPr>
              <a:t>ور</a:t>
            </a:r>
            <a:r>
              <a:rPr lang="ar-SA" dirty="0">
                <a:solidFill>
                  <a:prstClr val="black"/>
                </a:solidFill>
                <a:ea typeface="Times New Roman"/>
                <a:cs typeface="Times New Roman"/>
              </a:rPr>
              <a:t> قاعدية </a:t>
            </a:r>
            <a:r>
              <a:rPr lang="en-US" dirty="0">
                <a:solidFill>
                  <a:prstClr val="black"/>
                </a:solidFill>
                <a:latin typeface="Times New Roman"/>
                <a:ea typeface="Times New Roman"/>
              </a:rPr>
              <a:t>Basic Rocks</a:t>
            </a:r>
            <a:r>
              <a:rPr lang="en-US" sz="1400" dirty="0">
                <a:solidFill>
                  <a:prstClr val="black"/>
                </a:solidFill>
                <a:latin typeface="Times New Roman"/>
                <a:ea typeface="Times New Roman"/>
              </a:rPr>
              <a:t>    </a:t>
            </a:r>
            <a:r>
              <a:rPr lang="ar-SA" dirty="0">
                <a:solidFill>
                  <a:prstClr val="black"/>
                </a:solidFill>
                <a:ea typeface="Times New Roman"/>
                <a:cs typeface="Times New Roman"/>
              </a:rPr>
              <a:t>وتتراوح نسبة </a:t>
            </a:r>
            <a:r>
              <a:rPr lang="ar-SA" dirty="0" err="1">
                <a:solidFill>
                  <a:prstClr val="black"/>
                </a:solidFill>
                <a:ea typeface="Times New Roman"/>
                <a:cs typeface="Times New Roman"/>
              </a:rPr>
              <a:t>السيليكات</a:t>
            </a:r>
            <a:r>
              <a:rPr lang="ar-SA" dirty="0">
                <a:solidFill>
                  <a:prstClr val="black"/>
                </a:solidFill>
                <a:ea typeface="Times New Roman"/>
                <a:cs typeface="Times New Roman"/>
              </a:rPr>
              <a:t> في هذه الصخور بين    </a:t>
            </a:r>
            <a:r>
              <a:rPr lang="ar-BH" dirty="0">
                <a:solidFill>
                  <a:prstClr val="black"/>
                </a:solidFill>
                <a:ea typeface="Times New Roman"/>
                <a:cs typeface="Times New Roman"/>
              </a:rPr>
              <a:t>45 </a:t>
            </a:r>
            <a:r>
              <a:rPr lang="ar-SA" dirty="0">
                <a:solidFill>
                  <a:prstClr val="black"/>
                </a:solidFill>
                <a:ea typeface="Times New Roman"/>
                <a:cs typeface="Times New Roman"/>
              </a:rPr>
              <a:t>% </a:t>
            </a:r>
            <a:r>
              <a:rPr lang="ar-BH" dirty="0">
                <a:solidFill>
                  <a:prstClr val="black"/>
                </a:solidFill>
                <a:ea typeface="Times New Roman"/>
                <a:cs typeface="Times New Roman"/>
              </a:rPr>
              <a:t>إلى 52 </a:t>
            </a:r>
            <a:r>
              <a:rPr lang="ar-SA" dirty="0">
                <a:solidFill>
                  <a:prstClr val="black"/>
                </a:solidFill>
                <a:ea typeface="Times New Roman"/>
                <a:cs typeface="Times New Roman"/>
              </a:rPr>
              <a:t>% وتكثر فيها نسبة الحديد والمعادن </a:t>
            </a:r>
            <a:r>
              <a:rPr lang="ar-SA" dirty="0" err="1">
                <a:solidFill>
                  <a:prstClr val="black"/>
                </a:solidFill>
                <a:ea typeface="Times New Roman"/>
                <a:cs typeface="Times New Roman"/>
              </a:rPr>
              <a:t>المغنيسية</a:t>
            </a:r>
            <a:r>
              <a:rPr lang="ar-SA" dirty="0">
                <a:solidFill>
                  <a:prstClr val="black"/>
                </a:solidFill>
                <a:ea typeface="Times New Roman"/>
                <a:cs typeface="Times New Roman"/>
              </a:rPr>
              <a:t> ويكون لونها في العادة قاتما يميل إلى السواد ومن أمثلة هذه الصخور صخر </a:t>
            </a:r>
            <a:r>
              <a:rPr lang="ar-SA" dirty="0" err="1">
                <a:solidFill>
                  <a:prstClr val="black"/>
                </a:solidFill>
                <a:ea typeface="Times New Roman"/>
                <a:cs typeface="Times New Roman"/>
              </a:rPr>
              <a:t>الجابرو</a:t>
            </a:r>
            <a:r>
              <a:rPr lang="ar-SA" dirty="0">
                <a:solidFill>
                  <a:prstClr val="black"/>
                </a:solidFill>
                <a:ea typeface="Times New Roman"/>
                <a:cs typeface="Times New Roman"/>
              </a:rPr>
              <a:t> والبازلت.</a:t>
            </a:r>
            <a:endParaRPr lang="ar-IQ" dirty="0">
              <a:solidFill>
                <a:prstClr val="black"/>
              </a:solidFill>
            </a:endParaRPr>
          </a:p>
        </p:txBody>
      </p:sp>
    </p:spTree>
    <p:extLst>
      <p:ext uri="{BB962C8B-B14F-4D97-AF65-F5344CB8AC3E}">
        <p14:creationId xmlns:p14="http://schemas.microsoft.com/office/powerpoint/2010/main" val="7211683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249</Words>
  <Application>Microsoft Office PowerPoint</Application>
  <PresentationFormat>عرض على الشاشة (3:4)‏</PresentationFormat>
  <Paragraphs>28</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الصخور ومظاهر ضعفها</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الصخور ومظاهر ضعفها</dc:title>
  <dc:creator>DR.Ahmed Saker 2o1O</dc:creator>
  <cp:lastModifiedBy>DR.Ahmed Saker 2o1O</cp:lastModifiedBy>
  <cp:revision>1</cp:revision>
  <dcterms:created xsi:type="dcterms:W3CDTF">2018-12-18T17:48:33Z</dcterms:created>
  <dcterms:modified xsi:type="dcterms:W3CDTF">2018-12-18T17:54:09Z</dcterms:modified>
</cp:coreProperties>
</file>