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9" d="100"/>
          <a:sy n="49" d="100"/>
        </p:scale>
        <p:origin x="-66"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D68E53D-7795-4030-9311-5EEA4243644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3343447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D68E53D-7795-4030-9311-5EEA4243644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211982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D68E53D-7795-4030-9311-5EEA4243644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570155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D68E53D-7795-4030-9311-5EEA4243644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194769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D68E53D-7795-4030-9311-5EEA4243644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725603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D68E53D-7795-4030-9311-5EEA4243644A}"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2600723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D68E53D-7795-4030-9311-5EEA4243644A}"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659060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D68E53D-7795-4030-9311-5EEA4243644A}"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364246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68E53D-7795-4030-9311-5EEA4243644A}"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3408811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68E53D-7795-4030-9311-5EEA4243644A}"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785901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68E53D-7795-4030-9311-5EEA4243644A}"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43CF42-2FF8-4943-B459-5EC908355EA4}" type="slidenum">
              <a:rPr lang="ar-IQ" smtClean="0"/>
              <a:t>‹#›</a:t>
            </a:fld>
            <a:endParaRPr lang="ar-IQ"/>
          </a:p>
        </p:txBody>
      </p:sp>
    </p:spTree>
    <p:extLst>
      <p:ext uri="{BB962C8B-B14F-4D97-AF65-F5344CB8AC3E}">
        <p14:creationId xmlns:p14="http://schemas.microsoft.com/office/powerpoint/2010/main" val="194096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68E53D-7795-4030-9311-5EEA4243644A}"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743CF42-2FF8-4943-B459-5EC908355EA4}" type="slidenum">
              <a:rPr lang="ar-IQ" smtClean="0"/>
              <a:t>‹#›</a:t>
            </a:fld>
            <a:endParaRPr lang="ar-IQ"/>
          </a:p>
        </p:txBody>
      </p:sp>
    </p:spTree>
    <p:extLst>
      <p:ext uri="{BB962C8B-B14F-4D97-AF65-F5344CB8AC3E}">
        <p14:creationId xmlns:p14="http://schemas.microsoft.com/office/powerpoint/2010/main" val="4037103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864095"/>
          </a:xfrm>
        </p:spPr>
        <p:txBody>
          <a:bodyPr>
            <a:normAutofit/>
          </a:bodyPr>
          <a:lstStyle/>
          <a:p>
            <a:r>
              <a:rPr lang="ar-IQ" sz="3200" dirty="0" smtClean="0"/>
              <a:t>العوامل والعمليات الجيومورفولوجيا</a:t>
            </a:r>
            <a:endParaRPr lang="ar-IQ" sz="3200" dirty="0"/>
          </a:p>
        </p:txBody>
      </p:sp>
      <p:sp>
        <p:nvSpPr>
          <p:cNvPr id="3" name="عنوان فرعي 2"/>
          <p:cNvSpPr>
            <a:spLocks noGrp="1"/>
          </p:cNvSpPr>
          <p:nvPr>
            <p:ph type="subTitle" idx="1"/>
          </p:nvPr>
        </p:nvSpPr>
        <p:spPr>
          <a:xfrm>
            <a:off x="1475656" y="1268760"/>
            <a:ext cx="6400800" cy="1752600"/>
          </a:xfrm>
        </p:spPr>
        <p:txBody>
          <a:bodyPr>
            <a:noAutofit/>
          </a:bodyPr>
          <a:lstStyle/>
          <a:p>
            <a:pPr marL="16510" lvl="0" algn="just">
              <a:spcBef>
                <a:spcPts val="0"/>
              </a:spcBef>
            </a:pPr>
            <a:r>
              <a:rPr lang="ar-SA" sz="1600" dirty="0">
                <a:solidFill>
                  <a:prstClr val="black"/>
                </a:solidFill>
                <a:latin typeface="Times New Roman"/>
                <a:ea typeface="Times New Roman"/>
              </a:rPr>
              <a:t> كما ذكرنا فان العملية الجيومورفولوجيا </a:t>
            </a:r>
            <a:r>
              <a:rPr lang="en-US" sz="1600" dirty="0">
                <a:solidFill>
                  <a:prstClr val="black"/>
                </a:solidFill>
                <a:latin typeface="Times New Roman"/>
                <a:ea typeface="Times New Roman"/>
              </a:rPr>
              <a:t>( Geomorphic </a:t>
            </a:r>
            <a:r>
              <a:rPr lang="en-US" sz="1600" dirty="0" err="1">
                <a:solidFill>
                  <a:prstClr val="black"/>
                </a:solidFill>
                <a:latin typeface="Times New Roman"/>
                <a:ea typeface="Times New Roman"/>
              </a:rPr>
              <a:t>Proccess</a:t>
            </a:r>
            <a:r>
              <a:rPr lang="en-US" sz="1600" dirty="0">
                <a:solidFill>
                  <a:prstClr val="black"/>
                </a:solidFill>
                <a:latin typeface="Times New Roman"/>
                <a:ea typeface="Times New Roman"/>
              </a:rPr>
              <a:t> ) </a:t>
            </a:r>
            <a:r>
              <a:rPr lang="ar-SA" sz="1600" dirty="0">
                <a:solidFill>
                  <a:prstClr val="black"/>
                </a:solidFill>
                <a:latin typeface="Times New Roman"/>
                <a:ea typeface="Times New Roman"/>
              </a:rPr>
              <a:t>هي وسيلة التأثير على صخور الأرض وما يتكون عليها من أشكال وتشمل كل عملية التغيرات الفيزيائية والكيميائية التي يكون لها دور في تغير وإزالة أو تكوين أشكال الأرض.</a:t>
            </a:r>
            <a:endParaRPr lang="en-US" sz="1600" dirty="0">
              <a:solidFill>
                <a:prstClr val="black"/>
              </a:solidFill>
              <a:latin typeface="Times New Roman"/>
              <a:ea typeface="Times New Roman"/>
            </a:endParaRPr>
          </a:p>
          <a:p>
            <a:pPr marL="16510" lvl="0" algn="just">
              <a:spcBef>
                <a:spcPts val="0"/>
              </a:spcBef>
            </a:pPr>
            <a:r>
              <a:rPr lang="ar-SA" sz="1600" dirty="0">
                <a:solidFill>
                  <a:prstClr val="black"/>
                </a:solidFill>
                <a:latin typeface="Times New Roman"/>
                <a:ea typeface="Times New Roman"/>
              </a:rPr>
              <a:t>      أما العامل </a:t>
            </a:r>
            <a:r>
              <a:rPr lang="ar-SA" sz="1600" dirty="0" err="1">
                <a:solidFill>
                  <a:prstClr val="black"/>
                </a:solidFill>
                <a:latin typeface="Times New Roman"/>
                <a:ea typeface="Times New Roman"/>
              </a:rPr>
              <a:t>الجيومورفولوجي</a:t>
            </a:r>
            <a:r>
              <a:rPr lang="ar-SA" sz="1600" dirty="0">
                <a:solidFill>
                  <a:prstClr val="black"/>
                </a:solidFill>
                <a:latin typeface="Times New Roman"/>
                <a:ea typeface="Times New Roman"/>
              </a:rPr>
              <a:t> </a:t>
            </a:r>
            <a:r>
              <a:rPr lang="en-US" sz="1600" dirty="0">
                <a:solidFill>
                  <a:prstClr val="black"/>
                </a:solidFill>
                <a:latin typeface="Times New Roman"/>
                <a:ea typeface="Times New Roman"/>
              </a:rPr>
              <a:t>( Agent ) </a:t>
            </a:r>
            <a:r>
              <a:rPr lang="ar-SA" sz="1600" dirty="0">
                <a:solidFill>
                  <a:prstClr val="black"/>
                </a:solidFill>
                <a:latin typeface="Times New Roman"/>
                <a:ea typeface="Times New Roman"/>
              </a:rPr>
              <a:t>فهو الذي تصبح العملية مؤثرة بموجبها فانه وهو يعني أي وسيط طبيعي قادر على نحت ونقل وترسيب المادة التي تتكون منها قشرة الأرض والصخور على اختلاف أنواعها, وبناء على ذلك فان المياه الجارية والباطنية والأمواج والتيارات هي عوامل </a:t>
            </a:r>
            <a:r>
              <a:rPr lang="ar-SA" sz="1600" dirty="0" err="1">
                <a:solidFill>
                  <a:prstClr val="black"/>
                </a:solidFill>
                <a:latin typeface="Times New Roman"/>
                <a:ea typeface="Times New Roman"/>
              </a:rPr>
              <a:t>جيومورفولوجية</a:t>
            </a:r>
            <a:r>
              <a:rPr lang="ar-SA" sz="1600" dirty="0">
                <a:solidFill>
                  <a:prstClr val="black"/>
                </a:solidFill>
                <a:latin typeface="Times New Roman"/>
                <a:ea typeface="Times New Roman"/>
              </a:rPr>
              <a:t>, وأحيانا تسمى بالعوامل المتحركة لأنها تقوم بتحريك المواد وتنقلها وترسبها في مكان أخر. والذي يوجه هذه العوامل هو الجاذبية الأرضية ولكن الجاذبية لا تعتبر عامل </a:t>
            </a:r>
            <a:r>
              <a:rPr lang="ar-SA" sz="1600" dirty="0" err="1">
                <a:solidFill>
                  <a:prstClr val="black"/>
                </a:solidFill>
                <a:latin typeface="Times New Roman"/>
                <a:ea typeface="Times New Roman"/>
              </a:rPr>
              <a:t>جيومورفولوجي</a:t>
            </a:r>
            <a:r>
              <a:rPr lang="ar-SA" sz="1600" dirty="0">
                <a:solidFill>
                  <a:prstClr val="black"/>
                </a:solidFill>
                <a:latin typeface="Times New Roman"/>
                <a:ea typeface="Times New Roman"/>
              </a:rPr>
              <a:t> ( وقد تسمى هذه العوامل أيضا بالعوامل الظاهرية ) ويمكن تلخيص مجمل العمليات </a:t>
            </a:r>
            <a:r>
              <a:rPr lang="ar-SA" sz="1600" dirty="0" err="1">
                <a:solidFill>
                  <a:prstClr val="black"/>
                </a:solidFill>
                <a:latin typeface="Times New Roman"/>
                <a:ea typeface="Times New Roman"/>
              </a:rPr>
              <a:t>الجيومورفولوجية</a:t>
            </a:r>
            <a:r>
              <a:rPr lang="ar-SA" sz="1600" dirty="0">
                <a:solidFill>
                  <a:prstClr val="black"/>
                </a:solidFill>
                <a:latin typeface="Times New Roman"/>
                <a:ea typeface="Times New Roman"/>
              </a:rPr>
              <a:t> التي تحدث في القشرة الأرضية على الوجه التالي:</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التجوية </a:t>
            </a:r>
            <a:r>
              <a:rPr lang="en-US" sz="1600" dirty="0">
                <a:solidFill>
                  <a:prstClr val="black"/>
                </a:solidFill>
                <a:latin typeface="Times New Roman"/>
                <a:ea typeface="Times New Roman"/>
              </a:rPr>
              <a:t>Weathering </a:t>
            </a: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الانهيال </a:t>
            </a:r>
            <a:r>
              <a:rPr lang="en-US" sz="1600" dirty="0">
                <a:solidFill>
                  <a:prstClr val="black"/>
                </a:solidFill>
                <a:latin typeface="Times New Roman"/>
                <a:ea typeface="Times New Roman"/>
              </a:rPr>
              <a:t>Mass Wasting</a:t>
            </a: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التسوية </a:t>
            </a:r>
            <a:r>
              <a:rPr lang="en-US" sz="1600" dirty="0">
                <a:solidFill>
                  <a:prstClr val="black"/>
                </a:solidFill>
                <a:latin typeface="Times New Roman"/>
                <a:ea typeface="Times New Roman"/>
              </a:rPr>
              <a:t>Gradation</a:t>
            </a:r>
            <a:r>
              <a:rPr lang="ar-SA" sz="1600" dirty="0">
                <a:solidFill>
                  <a:prstClr val="black"/>
                </a:solidFill>
                <a:latin typeface="Times New Roman"/>
                <a:ea typeface="Times New Roman"/>
              </a:rPr>
              <a:t> </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النحت (الهدم) </a:t>
            </a:r>
            <a:r>
              <a:rPr lang="en-US" sz="1600" dirty="0">
                <a:solidFill>
                  <a:prstClr val="black"/>
                </a:solidFill>
                <a:latin typeface="Times New Roman"/>
                <a:ea typeface="Times New Roman"/>
              </a:rPr>
              <a:t>Degradation</a:t>
            </a: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التعرية (الانجراف) </a:t>
            </a:r>
            <a:r>
              <a:rPr lang="en-US" sz="1600" dirty="0">
                <a:solidFill>
                  <a:prstClr val="black"/>
                </a:solidFill>
                <a:latin typeface="Times New Roman"/>
                <a:ea typeface="Times New Roman"/>
              </a:rPr>
              <a:t>Erosion</a:t>
            </a:r>
            <a:r>
              <a:rPr lang="ar-SA" sz="1600" dirty="0">
                <a:solidFill>
                  <a:prstClr val="black"/>
                </a:solidFill>
                <a:latin typeface="Times New Roman"/>
                <a:ea typeface="Times New Roman"/>
              </a:rPr>
              <a:t> وتشمل المياه الجارية + المياه الباطنية + الأمواج والتيارات البحرية والمد والأمواج البحرية العظمى + الرياح + الثلاجات.</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حركات القشرة الأرضية </a:t>
            </a:r>
            <a:r>
              <a:rPr lang="en-US" sz="1600" dirty="0" err="1">
                <a:solidFill>
                  <a:prstClr val="black"/>
                </a:solidFill>
                <a:latin typeface="Times New Roman"/>
                <a:ea typeface="Times New Roman"/>
              </a:rPr>
              <a:t>Diastrophisim</a:t>
            </a:r>
            <a:r>
              <a:rPr lang="ar-SA" sz="1600" dirty="0">
                <a:solidFill>
                  <a:prstClr val="black"/>
                </a:solidFill>
                <a:latin typeface="Times New Roman"/>
                <a:ea typeface="Times New Roman"/>
              </a:rPr>
              <a:t> ( الانزياح والزحف )</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النشاط البركاني </a:t>
            </a:r>
            <a:r>
              <a:rPr lang="en-US" sz="1600" dirty="0" err="1">
                <a:solidFill>
                  <a:prstClr val="black"/>
                </a:solidFill>
                <a:latin typeface="Times New Roman"/>
                <a:ea typeface="Times New Roman"/>
              </a:rPr>
              <a:t>Vulcanism</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البناء </a:t>
            </a:r>
            <a:r>
              <a:rPr lang="en-US" sz="1600" dirty="0">
                <a:solidFill>
                  <a:prstClr val="black"/>
                </a:solidFill>
                <a:latin typeface="Times New Roman"/>
                <a:ea typeface="Times New Roman"/>
              </a:rPr>
              <a:t>Aggradation</a:t>
            </a:r>
            <a:r>
              <a:rPr lang="ar-SA" sz="1600" dirty="0">
                <a:solidFill>
                  <a:prstClr val="black"/>
                </a:solidFill>
                <a:latin typeface="Times New Roman"/>
                <a:ea typeface="Times New Roman"/>
              </a:rPr>
              <a:t> وتشمل المياه الجارية + المياه الباطنية + الأمواج والتيارات والمد والأمواج البحرية العظمى والرياح والثلاجات وكل الكائنات العضوية بما فيها الإنسان, والعمليات الباطنية.</a:t>
            </a:r>
            <a:endParaRPr lang="en-US" sz="1600" dirty="0">
              <a:solidFill>
                <a:prstClr val="black"/>
              </a:solidFill>
              <a:latin typeface="Times New Roman"/>
              <a:ea typeface="Times New Roman"/>
            </a:endParaRPr>
          </a:p>
          <a:p>
            <a:pPr marL="342900" lvl="0" indent="-342900" algn="just">
              <a:spcBef>
                <a:spcPts val="0"/>
              </a:spcBef>
              <a:buFont typeface="+mj-lt"/>
              <a:buAutoNum type="arabicPeriod"/>
              <a:tabLst>
                <a:tab pos="245110" algn="l"/>
              </a:tabLst>
            </a:pPr>
            <a:r>
              <a:rPr lang="ar-SA" sz="1600" dirty="0">
                <a:solidFill>
                  <a:prstClr val="black"/>
                </a:solidFill>
                <a:latin typeface="Times New Roman"/>
                <a:ea typeface="Times New Roman"/>
              </a:rPr>
              <a:t>العمليات التي تنش</a:t>
            </a:r>
            <a:r>
              <a:rPr lang="ar-BH" sz="1600" dirty="0">
                <a:solidFill>
                  <a:prstClr val="black"/>
                </a:solidFill>
                <a:latin typeface="Times New Roman"/>
                <a:ea typeface="Times New Roman"/>
              </a:rPr>
              <a:t>أ</a:t>
            </a:r>
            <a:r>
              <a:rPr lang="ar-SA" sz="1600" dirty="0">
                <a:solidFill>
                  <a:prstClr val="black"/>
                </a:solidFill>
                <a:latin typeface="Times New Roman"/>
                <a:ea typeface="Times New Roman"/>
              </a:rPr>
              <a:t> خارج الغلاف الغازي </a:t>
            </a:r>
            <a:r>
              <a:rPr lang="en-US" sz="1600" dirty="0">
                <a:solidFill>
                  <a:prstClr val="black"/>
                </a:solidFill>
                <a:latin typeface="Times New Roman"/>
                <a:ea typeface="Times New Roman"/>
              </a:rPr>
              <a:t>Extraterrestrial</a:t>
            </a:r>
            <a:r>
              <a:rPr lang="ar-SA" sz="1600" dirty="0">
                <a:solidFill>
                  <a:prstClr val="black"/>
                </a:solidFill>
                <a:latin typeface="Times New Roman"/>
                <a:ea typeface="Times New Roman"/>
              </a:rPr>
              <a:t> مثل سقوط الشهب والنيازك.</a:t>
            </a:r>
            <a:endParaRPr lang="ar-IQ" sz="1600" dirty="0"/>
          </a:p>
        </p:txBody>
      </p:sp>
    </p:spTree>
    <p:extLst>
      <p:ext uri="{BB962C8B-B14F-4D97-AF65-F5344CB8AC3E}">
        <p14:creationId xmlns:p14="http://schemas.microsoft.com/office/powerpoint/2010/main" val="44683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87025"/>
            <a:ext cx="9144000" cy="6370975"/>
          </a:xfrm>
          <a:prstGeom prst="rect">
            <a:avLst/>
          </a:prstGeom>
        </p:spPr>
        <p:txBody>
          <a:bodyPr wrap="square">
            <a:spAutoFit/>
          </a:bodyPr>
          <a:lstStyle/>
          <a:p>
            <a:pPr marL="16510" lvl="0" algn="just"/>
            <a:r>
              <a:rPr lang="ar-SA" sz="1200" b="1" dirty="0">
                <a:solidFill>
                  <a:prstClr val="black"/>
                </a:solidFill>
                <a:latin typeface="Times New Roman"/>
                <a:ea typeface="Times New Roman"/>
              </a:rPr>
              <a:t>الأساسية في توجيه العمليات الجيومورفولوجيا:</a:t>
            </a:r>
            <a:endParaRPr lang="en-US" sz="1200" dirty="0">
              <a:solidFill>
                <a:prstClr val="black"/>
              </a:solidFill>
              <a:latin typeface="Times New Roman"/>
              <a:ea typeface="Times New Roman"/>
            </a:endParaRPr>
          </a:p>
          <a:p>
            <a:pPr marL="16510" lvl="0" algn="just"/>
            <a:r>
              <a:rPr lang="ar-SA" sz="1200" dirty="0">
                <a:solidFill>
                  <a:prstClr val="black"/>
                </a:solidFill>
                <a:latin typeface="Times New Roman"/>
                <a:ea typeface="Times New Roman"/>
              </a:rPr>
              <a:t>     حدد العالم </a:t>
            </a:r>
            <a:r>
              <a:rPr lang="ar-SA" sz="1200" dirty="0" err="1">
                <a:solidFill>
                  <a:prstClr val="black"/>
                </a:solidFill>
                <a:latin typeface="Times New Roman"/>
                <a:ea typeface="Times New Roman"/>
              </a:rPr>
              <a:t>الجيومورفولوجي</a:t>
            </a:r>
            <a:r>
              <a:rPr lang="ar-SA" sz="1200" dirty="0">
                <a:solidFill>
                  <a:prstClr val="black"/>
                </a:solidFill>
                <a:latin typeface="Times New Roman"/>
                <a:ea typeface="Times New Roman"/>
              </a:rPr>
              <a:t> </a:t>
            </a:r>
            <a:r>
              <a:rPr lang="ar-SA" sz="1200" dirty="0" err="1">
                <a:solidFill>
                  <a:prstClr val="black"/>
                </a:solidFill>
                <a:latin typeface="Times New Roman"/>
                <a:ea typeface="Times New Roman"/>
              </a:rPr>
              <a:t>ثورنمبري</a:t>
            </a:r>
            <a:r>
              <a:rPr lang="ar-SA" sz="1200" dirty="0">
                <a:solidFill>
                  <a:prstClr val="black"/>
                </a:solidFill>
                <a:latin typeface="Times New Roman"/>
                <a:ea typeface="Times New Roman"/>
              </a:rPr>
              <a:t> </a:t>
            </a:r>
            <a:r>
              <a:rPr lang="en-US" sz="1200" dirty="0">
                <a:solidFill>
                  <a:prstClr val="black"/>
                </a:solidFill>
                <a:latin typeface="Times New Roman"/>
                <a:ea typeface="Times New Roman"/>
              </a:rPr>
              <a:t>(</a:t>
            </a:r>
            <a:r>
              <a:rPr lang="en-US" sz="1200" dirty="0" err="1">
                <a:solidFill>
                  <a:prstClr val="black"/>
                </a:solidFill>
                <a:latin typeface="Times New Roman"/>
                <a:ea typeface="Times New Roman"/>
              </a:rPr>
              <a:t>Thornnmbry</a:t>
            </a:r>
            <a:r>
              <a:rPr lang="en-US" sz="1200" dirty="0">
                <a:solidFill>
                  <a:prstClr val="black"/>
                </a:solidFill>
                <a:latin typeface="Times New Roman"/>
                <a:ea typeface="Times New Roman"/>
              </a:rPr>
              <a:t>)</a:t>
            </a:r>
            <a:r>
              <a:rPr lang="ar-SA" sz="1200" dirty="0">
                <a:solidFill>
                  <a:prstClr val="black"/>
                </a:solidFill>
                <a:latin typeface="Times New Roman"/>
                <a:ea typeface="Times New Roman"/>
              </a:rPr>
              <a:t> العملية الجيومورفولوجيا والتي تبدأ وتحدث وتكتمل بفعل عوامل </a:t>
            </a:r>
            <a:r>
              <a:rPr lang="ar-SA" sz="1200" dirty="0" err="1">
                <a:solidFill>
                  <a:prstClr val="black"/>
                </a:solidFill>
                <a:latin typeface="Times New Roman"/>
                <a:ea typeface="Times New Roman"/>
              </a:rPr>
              <a:t>جيومورفولوجية</a:t>
            </a:r>
            <a:r>
              <a:rPr lang="ar-SA" sz="1200" dirty="0">
                <a:solidFill>
                  <a:prstClr val="black"/>
                </a:solidFill>
                <a:latin typeface="Times New Roman"/>
                <a:ea typeface="Times New Roman"/>
              </a:rPr>
              <a:t> معينة تؤدي إلى تغيير أشكال سطح الأرض من حيث التغير ضمن مدى زمني جيولوجي معين, حددها بأنها تسير على صورة الأفكار التسعة التالية:</a:t>
            </a:r>
            <a:endParaRPr lang="en-US" sz="1200" dirty="0">
              <a:solidFill>
                <a:prstClr val="black"/>
              </a:solidFill>
              <a:latin typeface="Times New Roman"/>
              <a:ea typeface="Times New Roman"/>
            </a:endParaRPr>
          </a:p>
          <a:p>
            <a:pPr marL="342900" lvl="0" indent="-342900" algn="just">
              <a:buFont typeface="+mj-lt"/>
              <a:buAutoNum type="arabicPeriod"/>
              <a:tabLst>
                <a:tab pos="245110" algn="l"/>
              </a:tabLst>
            </a:pPr>
            <a:r>
              <a:rPr lang="ar-SA" sz="1200" dirty="0">
                <a:solidFill>
                  <a:prstClr val="black"/>
                </a:solidFill>
                <a:latin typeface="Times New Roman"/>
                <a:ea typeface="Times New Roman"/>
              </a:rPr>
              <a:t>( إن بعض العمليات والقوانين الطبيعية التي تعمل ألان هي نفسها قد عملت خلال الأزمنة والعصور الجيولوجية, إلا انه ليس من الضروري أن يكون عملها بنفس الشدة الحالية دائما ), حيث أن أي وادي لا يوجد شك بأنه يشق مجراه حاليا مثل ما كان يشقه في الزمن الماضي, وان الاختلاف فقط هو في الشدة والذي قد يكون سببه التغيرات المناخية على سطح الأرض.</a:t>
            </a:r>
            <a:endParaRPr lang="en-US" sz="1200" dirty="0">
              <a:solidFill>
                <a:prstClr val="black"/>
              </a:solidFill>
              <a:latin typeface="Times New Roman"/>
              <a:ea typeface="Times New Roman"/>
            </a:endParaRPr>
          </a:p>
          <a:p>
            <a:pPr marL="342900" lvl="0" indent="-342900" algn="just">
              <a:buFont typeface="+mj-lt"/>
              <a:buAutoNum type="arabicPeriod"/>
              <a:tabLst>
                <a:tab pos="245110" algn="l"/>
              </a:tabLst>
            </a:pPr>
            <a:r>
              <a:rPr lang="ar-SA" sz="1200" dirty="0">
                <a:solidFill>
                  <a:prstClr val="black"/>
                </a:solidFill>
                <a:latin typeface="Times New Roman"/>
                <a:ea typeface="Times New Roman"/>
              </a:rPr>
              <a:t>( ترتبط تضاريس سطح الأرض إلى حد كبير مع اختلاف سرعة العمليات الجيومورفولوجيا )</a:t>
            </a:r>
            <a:r>
              <a:rPr lang="ar-BH" sz="1200" dirty="0">
                <a:solidFill>
                  <a:prstClr val="black"/>
                </a:solidFill>
                <a:latin typeface="Times New Roman"/>
                <a:ea typeface="Times New Roman"/>
              </a:rPr>
              <a:t>،</a:t>
            </a:r>
            <a:r>
              <a:rPr lang="ar-SA" sz="1200" dirty="0">
                <a:solidFill>
                  <a:prstClr val="black"/>
                </a:solidFill>
                <a:latin typeface="Times New Roman"/>
                <a:ea typeface="Times New Roman"/>
              </a:rPr>
              <a:t> أن أحد أسباب تباين مقدار نحت سطح الأرض هو تباين طبيعة الصخور المكونة لها, مثلا الصخر الجيري اسهل من الجرانيت, والمناطق المرتفعة قاعدتها صلبة والمنخفضة كالسهول صخورها لينة. أي أن درجة مقاومة الصخر هي التي تؤدي إلى تباين النحت, ولكن يبقى اختلاف عناصر الحرارة أو الرطوبة والغطاء النباتي السبب الرئيسي في اختلاف شدة العمليات الجيومورفولوجيا من فترة لأخرى, وهذا معناه وجود الاختلاف من مكان لأخر حتى على نطاق ضيق.</a:t>
            </a:r>
            <a:endParaRPr lang="en-US" sz="1200" dirty="0">
              <a:solidFill>
                <a:prstClr val="black"/>
              </a:solidFill>
              <a:latin typeface="Times New Roman"/>
              <a:ea typeface="Times New Roman"/>
            </a:endParaRPr>
          </a:p>
          <a:p>
            <a:pPr marL="342900" lvl="0" indent="-342900" algn="just">
              <a:buFont typeface="+mj-lt"/>
              <a:buAutoNum type="arabicPeriod"/>
              <a:tabLst>
                <a:tab pos="245110" algn="l"/>
              </a:tabLst>
            </a:pPr>
            <a:r>
              <a:rPr lang="ar-SA" sz="1200" dirty="0">
                <a:solidFill>
                  <a:prstClr val="black"/>
                </a:solidFill>
                <a:latin typeface="Times New Roman"/>
                <a:ea typeface="Times New Roman"/>
              </a:rPr>
              <a:t>( تترك العمليات الجيومورفولوجيا آثارها الواضحة على أشكال اليابسة وتقوم كل عملية </a:t>
            </a:r>
            <a:r>
              <a:rPr lang="ar-SA" sz="1200" dirty="0" err="1">
                <a:solidFill>
                  <a:prstClr val="black"/>
                </a:solidFill>
                <a:latin typeface="Times New Roman"/>
                <a:ea typeface="Times New Roman"/>
              </a:rPr>
              <a:t>جيومورفولوجية</a:t>
            </a:r>
            <a:r>
              <a:rPr lang="ar-SA" sz="1200" dirty="0">
                <a:solidFill>
                  <a:prstClr val="black"/>
                </a:solidFill>
                <a:latin typeface="Times New Roman"/>
                <a:ea typeface="Times New Roman"/>
              </a:rPr>
              <a:t> بتطوير أشكال اليابس الخاصة بها ), ولذا لكل مظهر من مظاهر الأرض صفات مميزة تعود إلى طبيعة العملية التي أظهرت هذا الشكل. فالسهول أشكال كونتها الأنهار. ولكون كل عملية جيومورفولوجيا تعمل على انفراد في تكوين معالم أرضية متميزة فانه بالإمكان تصنيف أشكال اليابسة على أساس نشأتها. ولذا يصبح تفسير وجود شكل معين سهل على المتخصصين في هذا العلم, وحتى انه يمكنهم توقع وجود أشكال أخرى بناء على علاقة ونشأة هذه الأشكال, حيث مثلا تعود معظم مظاهر الأرض إلى تغيرات مناخية حدثت في زمن </a:t>
            </a:r>
            <a:r>
              <a:rPr lang="ar-SA" sz="1200" dirty="0" err="1">
                <a:solidFill>
                  <a:prstClr val="black"/>
                </a:solidFill>
                <a:latin typeface="Times New Roman"/>
                <a:ea typeface="Times New Roman"/>
              </a:rPr>
              <a:t>البلايستوسين</a:t>
            </a:r>
            <a:r>
              <a:rPr lang="ar-SA" sz="1200" dirty="0">
                <a:solidFill>
                  <a:prstClr val="black"/>
                </a:solidFill>
                <a:latin typeface="Times New Roman"/>
                <a:ea typeface="Times New Roman"/>
              </a:rPr>
              <a:t>.</a:t>
            </a:r>
            <a:endParaRPr lang="en-US" sz="1200" dirty="0">
              <a:solidFill>
                <a:prstClr val="black"/>
              </a:solidFill>
              <a:latin typeface="Times New Roman"/>
              <a:ea typeface="Times New Roman"/>
            </a:endParaRPr>
          </a:p>
          <a:p>
            <a:pPr marL="342900" lvl="0" indent="-342900" algn="just">
              <a:buFont typeface="+mj-lt"/>
              <a:buAutoNum type="arabicPeriod"/>
              <a:tabLst>
                <a:tab pos="245110" algn="l"/>
              </a:tabLst>
            </a:pPr>
            <a:r>
              <a:rPr lang="ar-SA" sz="1200" dirty="0">
                <a:solidFill>
                  <a:prstClr val="black"/>
                </a:solidFill>
                <a:latin typeface="Times New Roman"/>
                <a:ea typeface="Times New Roman"/>
              </a:rPr>
              <a:t>( يظهر تعاقب منظم الأشكال اليابس عندما تعمل عوامل تعرية مختلفة على سطح الأرض ), أي انه يوجد تطور متعاقب ومنتظم لأشكال الأرض حسب اعتقاد المتخصصين, ورغم أن يفز هو الذي وضع فكرة مرور الأشكال الأرضية بمراحل الشباب والنضج والشيخوخة والتي سميت بالدورة الجيومورفولوجيا, إلا أن هذا لا يعني وجود دورة حقيقية في الطبيعة, ولكن يبقى وجود تطور منظم ومتعاقب وليس من الضروري وجود تماثل في مراحل وخصائص طبوغرافية كل إقليم. كما يختلف الزمن, حيث أن وجود منطقتين متشابهتين في مراحل تطورهما لا يعني انهما استغرقتا نفس الفترة الزمنية. ومن هنا لا بد من تتبع دورات تطور كل إقليم أو شكل على انفراد للوصول إلي تطوره الحقيقي.</a:t>
            </a:r>
            <a:endParaRPr lang="en-US" sz="1200" dirty="0">
              <a:solidFill>
                <a:prstClr val="black"/>
              </a:solidFill>
              <a:latin typeface="Times New Roman"/>
              <a:ea typeface="Times New Roman"/>
            </a:endParaRPr>
          </a:p>
          <a:p>
            <a:pPr marL="16510" lvl="0" algn="just"/>
            <a:r>
              <a:rPr lang="ar-SA" sz="1200" dirty="0">
                <a:solidFill>
                  <a:prstClr val="black"/>
                </a:solidFill>
                <a:latin typeface="Times New Roman"/>
                <a:ea typeface="Times New Roman"/>
              </a:rPr>
              <a:t>أ- البسيط: وهي الأشكال التي تكونت بفعل عملية ( دورة ) جيومورفولوجيا تطغى على عمليات أخرى سابقة أن وجدت. </a:t>
            </a:r>
            <a:endParaRPr lang="en-US" sz="1200" dirty="0">
              <a:solidFill>
                <a:prstClr val="black"/>
              </a:solidFill>
              <a:latin typeface="Times New Roman"/>
              <a:ea typeface="Times New Roman"/>
            </a:endParaRPr>
          </a:p>
          <a:p>
            <a:pPr lvl="0" algn="just"/>
            <a:r>
              <a:rPr lang="ar-SA" sz="1200" dirty="0">
                <a:solidFill>
                  <a:prstClr val="black"/>
                </a:solidFill>
                <a:latin typeface="Times New Roman"/>
                <a:ea typeface="Times New Roman"/>
              </a:rPr>
              <a:t>ب- المركب: تتعرض إلى دورتين ( عمليتين ) أو اكثر, ومعظم </a:t>
            </a:r>
            <a:r>
              <a:rPr lang="ar-BH" sz="1200" dirty="0">
                <a:solidFill>
                  <a:prstClr val="black"/>
                </a:solidFill>
                <a:latin typeface="Times New Roman"/>
                <a:ea typeface="Times New Roman"/>
              </a:rPr>
              <a:t>ال</a:t>
            </a:r>
            <a:r>
              <a:rPr lang="ar-SA" sz="1200" dirty="0">
                <a:solidFill>
                  <a:prstClr val="black"/>
                </a:solidFill>
                <a:latin typeface="Times New Roman"/>
                <a:ea typeface="Times New Roman"/>
              </a:rPr>
              <a:t>أشكال مركبة </a:t>
            </a:r>
            <a:endParaRPr lang="en-US" sz="1200" dirty="0">
              <a:solidFill>
                <a:prstClr val="black"/>
              </a:solidFill>
              <a:latin typeface="Times New Roman"/>
              <a:ea typeface="Times New Roman"/>
            </a:endParaRPr>
          </a:p>
          <a:p>
            <a:pPr lvl="0" algn="just"/>
            <a:r>
              <a:rPr lang="ar-SA" sz="1200" dirty="0">
                <a:solidFill>
                  <a:prstClr val="black"/>
                </a:solidFill>
                <a:latin typeface="Times New Roman"/>
                <a:ea typeface="Times New Roman"/>
              </a:rPr>
              <a:t>ج- أشكال تنتج عن دورة واحدة: تظهر على الأشكال أثار هذه الدورة </a:t>
            </a:r>
            <a:endParaRPr lang="en-US" sz="1200" dirty="0">
              <a:solidFill>
                <a:prstClr val="black"/>
              </a:solidFill>
              <a:latin typeface="Times New Roman"/>
              <a:ea typeface="Times New Roman"/>
            </a:endParaRPr>
          </a:p>
          <a:p>
            <a:pPr lvl="0" algn="just"/>
            <a:r>
              <a:rPr lang="ar-SA" sz="1200" dirty="0">
                <a:solidFill>
                  <a:prstClr val="black"/>
                </a:solidFill>
                <a:latin typeface="Times New Roman"/>
                <a:ea typeface="Times New Roman"/>
              </a:rPr>
              <a:t>د- أشكال تنتج عن دورات متعددة: تحمل أثار هذه الدورات.</a:t>
            </a:r>
            <a:endParaRPr lang="en-US" sz="1200" dirty="0">
              <a:solidFill>
                <a:prstClr val="black"/>
              </a:solidFill>
              <a:latin typeface="Times New Roman"/>
              <a:ea typeface="Times New Roman"/>
            </a:endParaRPr>
          </a:p>
          <a:p>
            <a:pPr lvl="0" algn="just"/>
            <a:r>
              <a:rPr lang="ar-SA" sz="1200" dirty="0">
                <a:solidFill>
                  <a:prstClr val="black"/>
                </a:solidFill>
                <a:latin typeface="Times New Roman"/>
                <a:ea typeface="Times New Roman"/>
              </a:rPr>
              <a:t>هـ- مجاميع الأشكال المنكشفة: أي تطور الشكل بوجود ظروف مناخية واحدة وما صاحبها من تباين في العمليات الجيومورفولوجيا السائدة, كما ان هذا النوع من الأشكال تكون خلال فترات جيولوجية سابقة ونطمر تحت كتل من الصخور وعاد وظهر بعد زوال ما كان يغطيها من صخور.</a:t>
            </a:r>
            <a:endParaRPr lang="en-US" sz="1200" dirty="0">
              <a:solidFill>
                <a:prstClr val="black"/>
              </a:solidFill>
              <a:latin typeface="Times New Roman"/>
              <a:ea typeface="Times New Roman"/>
            </a:endParaRPr>
          </a:p>
          <a:p>
            <a:pPr marL="16510" lvl="0" algn="just"/>
            <a:r>
              <a:rPr lang="ar-SA" sz="1200" dirty="0">
                <a:solidFill>
                  <a:prstClr val="black"/>
                </a:solidFill>
                <a:latin typeface="Times New Roman"/>
                <a:ea typeface="Times New Roman"/>
              </a:rPr>
              <a:t>6-( إن قليلا من طبوغرافية الأرض اقدم من الزمن الجيولوجي الثالث في تاريخ تواجدها ولا يتجاوز قدم غالبيتها عصر </a:t>
            </a:r>
            <a:r>
              <a:rPr lang="ar-SA" sz="1200" dirty="0" err="1">
                <a:solidFill>
                  <a:prstClr val="black"/>
                </a:solidFill>
                <a:latin typeface="Times New Roman"/>
                <a:ea typeface="Times New Roman"/>
              </a:rPr>
              <a:t>البلايستوسين</a:t>
            </a:r>
            <a:r>
              <a:rPr lang="ar-SA" sz="1200" dirty="0">
                <a:solidFill>
                  <a:prstClr val="black"/>
                </a:solidFill>
                <a:latin typeface="Times New Roman"/>
                <a:ea typeface="Times New Roman"/>
              </a:rPr>
              <a:t> ), ولقد قدر أشلي ( </a:t>
            </a:r>
            <a:r>
              <a:rPr lang="en-US" sz="1200" dirty="0" err="1">
                <a:solidFill>
                  <a:prstClr val="black"/>
                </a:solidFill>
                <a:latin typeface="Times New Roman"/>
                <a:ea typeface="Times New Roman"/>
              </a:rPr>
              <a:t>Ashly</a:t>
            </a:r>
            <a:r>
              <a:rPr lang="en-US" sz="1200" dirty="0">
                <a:solidFill>
                  <a:prstClr val="black"/>
                </a:solidFill>
                <a:latin typeface="Times New Roman"/>
                <a:ea typeface="Times New Roman"/>
              </a:rPr>
              <a:t> </a:t>
            </a:r>
            <a:r>
              <a:rPr lang="ar-SA" sz="1200" dirty="0">
                <a:solidFill>
                  <a:prstClr val="black"/>
                </a:solidFill>
                <a:latin typeface="Times New Roman"/>
                <a:ea typeface="Times New Roman"/>
              </a:rPr>
              <a:t>) بان 90% من سطح اليابس في الوقت الحاضر تكون بعد الزمن الثالث و</a:t>
            </a:r>
            <a:r>
              <a:rPr lang="ar-BH" sz="1200" dirty="0">
                <a:solidFill>
                  <a:prstClr val="black"/>
                </a:solidFill>
                <a:latin typeface="Times New Roman"/>
                <a:ea typeface="Times New Roman"/>
              </a:rPr>
              <a:t>إ</a:t>
            </a:r>
            <a:r>
              <a:rPr lang="ar-SA" sz="1200" dirty="0">
                <a:solidFill>
                  <a:prstClr val="black"/>
                </a:solidFill>
                <a:latin typeface="Times New Roman"/>
                <a:ea typeface="Times New Roman"/>
              </a:rPr>
              <a:t>ن 99 % من هذه الأشكال تطور بعد عصر الميوسين. وليس بالضرورة أن تكون هذه التقديرات صحيحة إلا أنها تبقى فكرة مقبولة لدى المتخصصين.</a:t>
            </a:r>
            <a:endParaRPr lang="en-US" sz="1200" dirty="0">
              <a:solidFill>
                <a:prstClr val="black"/>
              </a:solidFill>
              <a:latin typeface="Times New Roman"/>
              <a:ea typeface="Times New Roman"/>
            </a:endParaRPr>
          </a:p>
          <a:p>
            <a:pPr marL="16510" lvl="0" algn="just"/>
            <a:r>
              <a:rPr lang="ar-SA" sz="1200" dirty="0">
                <a:solidFill>
                  <a:prstClr val="black"/>
                </a:solidFill>
                <a:latin typeface="Times New Roman"/>
                <a:ea typeface="Times New Roman"/>
              </a:rPr>
              <a:t>7-( لا يمكن تفسير المعالم التضاريسية تفسيرا صحيحا دون أن تقدر التغيرات المناخية والجيولوجية المتعددة التي حدثت خلال </a:t>
            </a:r>
            <a:r>
              <a:rPr lang="ar-SA" sz="1200" dirty="0" err="1">
                <a:solidFill>
                  <a:prstClr val="black"/>
                </a:solidFill>
                <a:latin typeface="Times New Roman"/>
                <a:ea typeface="Times New Roman"/>
              </a:rPr>
              <a:t>البلايستوسين</a:t>
            </a:r>
            <a:r>
              <a:rPr lang="ar-SA" sz="1200" dirty="0">
                <a:solidFill>
                  <a:prstClr val="black"/>
                </a:solidFill>
                <a:latin typeface="Times New Roman"/>
                <a:ea typeface="Times New Roman"/>
              </a:rPr>
              <a:t> تقديرا كاملا ), حيث أن معظم المظاهر الطبوغرافية في العالم نشأت في فترة حديثة وان التغيرات المناخية والجيولوجية التي حدثت في </a:t>
            </a:r>
            <a:r>
              <a:rPr lang="ar-SA" sz="1200" dirty="0" err="1">
                <a:solidFill>
                  <a:prstClr val="black"/>
                </a:solidFill>
                <a:latin typeface="Times New Roman"/>
                <a:ea typeface="Times New Roman"/>
              </a:rPr>
              <a:t>البلايستوسين</a:t>
            </a:r>
            <a:r>
              <a:rPr lang="ar-SA" sz="1200" dirty="0">
                <a:solidFill>
                  <a:prstClr val="black"/>
                </a:solidFill>
                <a:latin typeface="Times New Roman"/>
                <a:ea typeface="Times New Roman"/>
              </a:rPr>
              <a:t> تركت أثارا واضحة على الوضع الطبوغرافي الحالي لان </a:t>
            </a:r>
            <a:r>
              <a:rPr lang="ar-SA" sz="1200" dirty="0" err="1">
                <a:solidFill>
                  <a:prstClr val="black"/>
                </a:solidFill>
                <a:latin typeface="Times New Roman"/>
                <a:ea typeface="Times New Roman"/>
              </a:rPr>
              <a:t>البلايس</a:t>
            </a:r>
            <a:r>
              <a:rPr lang="ar-BH" sz="1200" dirty="0">
                <a:solidFill>
                  <a:prstClr val="black"/>
                </a:solidFill>
                <a:latin typeface="Times New Roman"/>
                <a:ea typeface="Times New Roman"/>
              </a:rPr>
              <a:t>ت</a:t>
            </a:r>
            <a:r>
              <a:rPr lang="ar-SA" sz="1200" dirty="0">
                <a:solidFill>
                  <a:prstClr val="black"/>
                </a:solidFill>
                <a:latin typeface="Times New Roman"/>
                <a:ea typeface="Times New Roman"/>
              </a:rPr>
              <a:t>وسين تميز بوجود فترات مطرية وبغزارة شديدة. </a:t>
            </a:r>
            <a:endParaRPr lang="en-US" sz="1200" dirty="0">
              <a:solidFill>
                <a:prstClr val="black"/>
              </a:solidFill>
              <a:latin typeface="Times New Roman"/>
              <a:ea typeface="Times New Roman"/>
            </a:endParaRPr>
          </a:p>
          <a:p>
            <a:pPr marL="342900" lvl="0" indent="-342900" algn="just">
              <a:buFont typeface="+mj-lt"/>
              <a:buAutoNum type="arabicPeriod"/>
              <a:tabLst>
                <a:tab pos="245110" algn="l"/>
              </a:tabLst>
            </a:pPr>
            <a:r>
              <a:rPr lang="ar-SA" sz="1200" dirty="0">
                <a:solidFill>
                  <a:prstClr val="black"/>
                </a:solidFill>
                <a:latin typeface="Times New Roman"/>
                <a:ea typeface="Times New Roman"/>
              </a:rPr>
              <a:t> ( أن التطور </a:t>
            </a:r>
            <a:r>
              <a:rPr lang="ar-SA" sz="1200" dirty="0" err="1">
                <a:solidFill>
                  <a:prstClr val="black"/>
                </a:solidFill>
                <a:latin typeface="Times New Roman"/>
                <a:ea typeface="Times New Roman"/>
              </a:rPr>
              <a:t>الجيومورفولوجي</a:t>
            </a:r>
            <a:r>
              <a:rPr lang="ar-SA" sz="1200" dirty="0">
                <a:solidFill>
                  <a:prstClr val="black"/>
                </a:solidFill>
                <a:latin typeface="Times New Roman"/>
                <a:ea typeface="Times New Roman"/>
              </a:rPr>
              <a:t> المعقد اكثر شيوعيا من بسيطة – أي التطور البسيط منه ), حيث أن التوضيح البسيط لإشكال سطح الأرض قد لا يكون صحيحا. ولهذا وجدت التناقضات بسبب الاعتماد على الإيضاح البسيط, حيث انه عندما نتعمق في تفسير أشكال الأرض نجد أن التطور قد يكون نتيجة لعملية جيومورفولوجيا واحدة وبناء على ذلك صنف </a:t>
            </a:r>
            <a:r>
              <a:rPr lang="ar-SA" sz="1200" dirty="0" err="1">
                <a:solidFill>
                  <a:prstClr val="black"/>
                </a:solidFill>
                <a:latin typeface="Times New Roman"/>
                <a:ea typeface="Times New Roman"/>
              </a:rPr>
              <a:t>هوربرج</a:t>
            </a:r>
            <a:r>
              <a:rPr lang="ar-SA" sz="1200" dirty="0">
                <a:solidFill>
                  <a:prstClr val="black"/>
                </a:solidFill>
                <a:latin typeface="Times New Roman"/>
                <a:ea typeface="Times New Roman"/>
              </a:rPr>
              <a:t> عام 1952 أشكال اليابسة في خمسة مجموعات كما يلي:</a:t>
            </a:r>
            <a:endParaRPr lang="en-US" sz="1200" dirty="0">
              <a:solidFill>
                <a:prstClr val="black"/>
              </a:solidFill>
              <a:latin typeface="Times New Roman"/>
              <a:ea typeface="Times New Roman"/>
            </a:endParaRPr>
          </a:p>
          <a:p>
            <a:pPr marL="16510" lvl="0" algn="just"/>
            <a:r>
              <a:rPr lang="ar-SA" sz="1200" dirty="0">
                <a:solidFill>
                  <a:prstClr val="black"/>
                </a:solidFill>
                <a:latin typeface="Times New Roman"/>
                <a:ea typeface="Times New Roman"/>
              </a:rPr>
              <a:t>8-( أن تقدير مناخات العالم حق قدرها أمرا ضروريا لفهم الأهمية المتباينة لمختلف العمليات الجيومورفولوجيا فهما صحيحا ). </a:t>
            </a:r>
            <a:endParaRPr lang="ar-IQ" sz="1200" dirty="0"/>
          </a:p>
        </p:txBody>
      </p:sp>
    </p:spTree>
    <p:extLst>
      <p:ext uri="{BB962C8B-B14F-4D97-AF65-F5344CB8AC3E}">
        <p14:creationId xmlns:p14="http://schemas.microsoft.com/office/powerpoint/2010/main" val="100337574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974</Words>
  <Application>Microsoft Office PowerPoint</Application>
  <PresentationFormat>عرض على الشاشة (3:4)‏</PresentationFormat>
  <Paragraphs>27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العوامل والعمليات الجيومورفولوجيا</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العوامل والعمليات الجيومورفولوجيا</dc:title>
  <dc:creator>DR.Ahmed Saker 2o1O</dc:creator>
  <cp:lastModifiedBy>DR.Ahmed Saker 2o1O</cp:lastModifiedBy>
  <cp:revision>1</cp:revision>
  <dcterms:created xsi:type="dcterms:W3CDTF">2018-12-18T17:40:04Z</dcterms:created>
  <dcterms:modified xsi:type="dcterms:W3CDTF">2018-12-18T17:46:05Z</dcterms:modified>
</cp:coreProperties>
</file>