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8" r:id="rId3"/>
    <p:sldId id="259" r:id="rId4"/>
    <p:sldId id="260" r:id="rId5"/>
    <p:sldId id="257"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aximized" horzBarState="maximized">
    <p:restoredLeft sz="65441" autoAdjust="0"/>
    <p:restoredTop sz="86323" autoAdjust="0"/>
  </p:normalViewPr>
  <p:slideViewPr>
    <p:cSldViewPr>
      <p:cViewPr varScale="1">
        <p:scale>
          <a:sx n="74" d="100"/>
          <a:sy n="74" d="100"/>
        </p:scale>
        <p:origin x="-1902"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FC1ACFF1-47EE-411B-926F-221AFDE90B64}"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DADCDB4-7D6D-43C1-BDD0-D7B5313850D7}" type="slidenum">
              <a:rPr lang="ar-IQ" smtClean="0"/>
              <a:t>‹#›</a:t>
            </a:fld>
            <a:endParaRPr lang="ar-IQ"/>
          </a:p>
        </p:txBody>
      </p:sp>
    </p:spTree>
    <p:extLst>
      <p:ext uri="{BB962C8B-B14F-4D97-AF65-F5344CB8AC3E}">
        <p14:creationId xmlns:p14="http://schemas.microsoft.com/office/powerpoint/2010/main" val="1194739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C1ACFF1-47EE-411B-926F-221AFDE90B64}"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DADCDB4-7D6D-43C1-BDD0-D7B5313850D7}" type="slidenum">
              <a:rPr lang="ar-IQ" smtClean="0"/>
              <a:t>‹#›</a:t>
            </a:fld>
            <a:endParaRPr lang="ar-IQ"/>
          </a:p>
        </p:txBody>
      </p:sp>
    </p:spTree>
    <p:extLst>
      <p:ext uri="{BB962C8B-B14F-4D97-AF65-F5344CB8AC3E}">
        <p14:creationId xmlns:p14="http://schemas.microsoft.com/office/powerpoint/2010/main" val="2385683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C1ACFF1-47EE-411B-926F-221AFDE90B64}"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DADCDB4-7D6D-43C1-BDD0-D7B5313850D7}" type="slidenum">
              <a:rPr lang="ar-IQ" smtClean="0"/>
              <a:t>‹#›</a:t>
            </a:fld>
            <a:endParaRPr lang="ar-IQ"/>
          </a:p>
        </p:txBody>
      </p:sp>
    </p:spTree>
    <p:extLst>
      <p:ext uri="{BB962C8B-B14F-4D97-AF65-F5344CB8AC3E}">
        <p14:creationId xmlns:p14="http://schemas.microsoft.com/office/powerpoint/2010/main" val="2225955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C1ACFF1-47EE-411B-926F-221AFDE90B64}"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DADCDB4-7D6D-43C1-BDD0-D7B5313850D7}" type="slidenum">
              <a:rPr lang="ar-IQ" smtClean="0"/>
              <a:t>‹#›</a:t>
            </a:fld>
            <a:endParaRPr lang="ar-IQ"/>
          </a:p>
        </p:txBody>
      </p:sp>
    </p:spTree>
    <p:extLst>
      <p:ext uri="{BB962C8B-B14F-4D97-AF65-F5344CB8AC3E}">
        <p14:creationId xmlns:p14="http://schemas.microsoft.com/office/powerpoint/2010/main" val="2719120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C1ACFF1-47EE-411B-926F-221AFDE90B64}"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DADCDB4-7D6D-43C1-BDD0-D7B5313850D7}" type="slidenum">
              <a:rPr lang="ar-IQ" smtClean="0"/>
              <a:t>‹#›</a:t>
            </a:fld>
            <a:endParaRPr lang="ar-IQ"/>
          </a:p>
        </p:txBody>
      </p:sp>
    </p:spTree>
    <p:extLst>
      <p:ext uri="{BB962C8B-B14F-4D97-AF65-F5344CB8AC3E}">
        <p14:creationId xmlns:p14="http://schemas.microsoft.com/office/powerpoint/2010/main" val="2822551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FC1ACFF1-47EE-411B-926F-221AFDE90B64}"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DADCDB4-7D6D-43C1-BDD0-D7B5313850D7}" type="slidenum">
              <a:rPr lang="ar-IQ" smtClean="0"/>
              <a:t>‹#›</a:t>
            </a:fld>
            <a:endParaRPr lang="ar-IQ"/>
          </a:p>
        </p:txBody>
      </p:sp>
    </p:spTree>
    <p:extLst>
      <p:ext uri="{BB962C8B-B14F-4D97-AF65-F5344CB8AC3E}">
        <p14:creationId xmlns:p14="http://schemas.microsoft.com/office/powerpoint/2010/main" val="936531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FC1ACFF1-47EE-411B-926F-221AFDE90B64}" type="datetimeFigureOut">
              <a:rPr lang="ar-IQ" smtClean="0"/>
              <a:t>10/04/1440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CDADCDB4-7D6D-43C1-BDD0-D7B5313850D7}" type="slidenum">
              <a:rPr lang="ar-IQ" smtClean="0"/>
              <a:t>‹#›</a:t>
            </a:fld>
            <a:endParaRPr lang="ar-IQ"/>
          </a:p>
        </p:txBody>
      </p:sp>
    </p:spTree>
    <p:extLst>
      <p:ext uri="{BB962C8B-B14F-4D97-AF65-F5344CB8AC3E}">
        <p14:creationId xmlns:p14="http://schemas.microsoft.com/office/powerpoint/2010/main" val="3433604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FC1ACFF1-47EE-411B-926F-221AFDE90B64}" type="datetimeFigureOut">
              <a:rPr lang="ar-IQ" smtClean="0"/>
              <a:t>10/04/1440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CDADCDB4-7D6D-43C1-BDD0-D7B5313850D7}" type="slidenum">
              <a:rPr lang="ar-IQ" smtClean="0"/>
              <a:t>‹#›</a:t>
            </a:fld>
            <a:endParaRPr lang="ar-IQ"/>
          </a:p>
        </p:txBody>
      </p:sp>
    </p:spTree>
    <p:extLst>
      <p:ext uri="{BB962C8B-B14F-4D97-AF65-F5344CB8AC3E}">
        <p14:creationId xmlns:p14="http://schemas.microsoft.com/office/powerpoint/2010/main" val="1298742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C1ACFF1-47EE-411B-926F-221AFDE90B64}" type="datetimeFigureOut">
              <a:rPr lang="ar-IQ" smtClean="0"/>
              <a:t>10/04/1440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CDADCDB4-7D6D-43C1-BDD0-D7B5313850D7}" type="slidenum">
              <a:rPr lang="ar-IQ" smtClean="0"/>
              <a:t>‹#›</a:t>
            </a:fld>
            <a:endParaRPr lang="ar-IQ"/>
          </a:p>
        </p:txBody>
      </p:sp>
    </p:spTree>
    <p:extLst>
      <p:ext uri="{BB962C8B-B14F-4D97-AF65-F5344CB8AC3E}">
        <p14:creationId xmlns:p14="http://schemas.microsoft.com/office/powerpoint/2010/main" val="3002491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C1ACFF1-47EE-411B-926F-221AFDE90B64}"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DADCDB4-7D6D-43C1-BDD0-D7B5313850D7}" type="slidenum">
              <a:rPr lang="ar-IQ" smtClean="0"/>
              <a:t>‹#›</a:t>
            </a:fld>
            <a:endParaRPr lang="ar-IQ"/>
          </a:p>
        </p:txBody>
      </p:sp>
    </p:spTree>
    <p:extLst>
      <p:ext uri="{BB962C8B-B14F-4D97-AF65-F5344CB8AC3E}">
        <p14:creationId xmlns:p14="http://schemas.microsoft.com/office/powerpoint/2010/main" val="4182390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C1ACFF1-47EE-411B-926F-221AFDE90B64}"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DADCDB4-7D6D-43C1-BDD0-D7B5313850D7}" type="slidenum">
              <a:rPr lang="ar-IQ" smtClean="0"/>
              <a:t>‹#›</a:t>
            </a:fld>
            <a:endParaRPr lang="ar-IQ"/>
          </a:p>
        </p:txBody>
      </p:sp>
    </p:spTree>
    <p:extLst>
      <p:ext uri="{BB962C8B-B14F-4D97-AF65-F5344CB8AC3E}">
        <p14:creationId xmlns:p14="http://schemas.microsoft.com/office/powerpoint/2010/main" val="536133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C1ACFF1-47EE-411B-926F-221AFDE90B64}" type="datetimeFigureOut">
              <a:rPr lang="ar-IQ" smtClean="0"/>
              <a:t>10/04/1440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DADCDB4-7D6D-43C1-BDD0-D7B5313850D7}" type="slidenum">
              <a:rPr lang="ar-IQ" smtClean="0"/>
              <a:t>‹#›</a:t>
            </a:fld>
            <a:endParaRPr lang="ar-IQ"/>
          </a:p>
        </p:txBody>
      </p:sp>
    </p:spTree>
    <p:extLst>
      <p:ext uri="{BB962C8B-B14F-4D97-AF65-F5344CB8AC3E}">
        <p14:creationId xmlns:p14="http://schemas.microsoft.com/office/powerpoint/2010/main" val="4212655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الجيومورفولوجيا</a:t>
            </a:r>
            <a:endParaRPr lang="ar-IQ" dirty="0"/>
          </a:p>
        </p:txBody>
      </p:sp>
      <p:sp>
        <p:nvSpPr>
          <p:cNvPr id="3" name="عنوان فرعي 2"/>
          <p:cNvSpPr>
            <a:spLocks noGrp="1"/>
          </p:cNvSpPr>
          <p:nvPr>
            <p:ph type="subTitle" idx="1"/>
          </p:nvPr>
        </p:nvSpPr>
        <p:spPr/>
        <p:txBody>
          <a:bodyPr/>
          <a:lstStyle/>
          <a:p>
            <a:r>
              <a:rPr lang="ar-IQ" dirty="0" smtClean="0"/>
              <a:t>مدرس المادة</a:t>
            </a:r>
          </a:p>
          <a:p>
            <a:r>
              <a:rPr lang="ar-IQ" dirty="0" smtClean="0"/>
              <a:t>د. ماجد حميد محسن</a:t>
            </a:r>
            <a:endParaRPr lang="ar-IQ" dirty="0"/>
          </a:p>
        </p:txBody>
      </p:sp>
    </p:spTree>
    <p:extLst>
      <p:ext uri="{BB962C8B-B14F-4D97-AF65-F5344CB8AC3E}">
        <p14:creationId xmlns:p14="http://schemas.microsoft.com/office/powerpoint/2010/main" val="1447221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54546" y="180698"/>
            <a:ext cx="8928992" cy="6601807"/>
          </a:xfrm>
          <a:prstGeom prst="rect">
            <a:avLst/>
          </a:prstGeom>
        </p:spPr>
        <p:txBody>
          <a:bodyPr wrap="square">
            <a:spAutoFit/>
          </a:bodyPr>
          <a:lstStyle/>
          <a:p>
            <a:pPr lvl="0" algn="ctr"/>
            <a:r>
              <a:rPr lang="en-US" sz="1100" dirty="0">
                <a:solidFill>
                  <a:prstClr val="black"/>
                </a:solidFill>
                <a:latin typeface="Times New Roman"/>
                <a:ea typeface="Times New Roman"/>
              </a:rPr>
              <a:t> </a:t>
            </a:r>
            <a:endParaRPr lang="en-US" sz="1100" b="1" dirty="0">
              <a:solidFill>
                <a:prstClr val="black"/>
              </a:solidFill>
              <a:latin typeface="Times New Roman"/>
              <a:ea typeface="Times New Roman"/>
            </a:endParaRPr>
          </a:p>
          <a:p>
            <a:pPr lvl="0" algn="just"/>
            <a:r>
              <a:rPr lang="ar-SA" sz="1000" b="1" u="sng" dirty="0">
                <a:solidFill>
                  <a:prstClr val="black"/>
                </a:solidFill>
                <a:latin typeface="Times New Roman"/>
                <a:ea typeface="Times New Roman"/>
              </a:rPr>
              <a:t>مقدمة عامة:</a:t>
            </a:r>
            <a:endParaRPr lang="en-US" sz="1000" dirty="0">
              <a:solidFill>
                <a:prstClr val="black"/>
              </a:solidFill>
              <a:latin typeface="Times New Roman"/>
              <a:ea typeface="Times New Roman"/>
            </a:endParaRPr>
          </a:p>
          <a:p>
            <a:pPr lvl="0" algn="just"/>
            <a:r>
              <a:rPr lang="ar-SA" sz="1000" dirty="0">
                <a:solidFill>
                  <a:prstClr val="black"/>
                </a:solidFill>
                <a:latin typeface="Times New Roman"/>
                <a:ea typeface="Times New Roman"/>
              </a:rPr>
              <a:t> </a:t>
            </a:r>
            <a:endParaRPr lang="en-US" sz="1000" dirty="0">
              <a:solidFill>
                <a:prstClr val="black"/>
              </a:solidFill>
              <a:latin typeface="Times New Roman"/>
              <a:ea typeface="Times New Roman"/>
            </a:endParaRPr>
          </a:p>
          <a:p>
            <a:pPr lvl="0" indent="457200" algn="just"/>
            <a:r>
              <a:rPr lang="ar-SA" sz="1000" dirty="0">
                <a:solidFill>
                  <a:prstClr val="black"/>
                </a:solidFill>
                <a:latin typeface="Times New Roman"/>
                <a:ea typeface="Times New Roman"/>
              </a:rPr>
              <a:t>قبل أن نعرف هذا العلم نعود إلى اصل الكلمة حيث أن كلمة جيومورفولوجيا </a:t>
            </a:r>
            <a:r>
              <a:rPr lang="en-US" sz="1000" dirty="0">
                <a:solidFill>
                  <a:prstClr val="black"/>
                </a:solidFill>
                <a:latin typeface="Times New Roman"/>
                <a:ea typeface="Times New Roman"/>
              </a:rPr>
              <a:t>Geomorphology </a:t>
            </a:r>
            <a:r>
              <a:rPr lang="ar-SA" sz="1000" dirty="0">
                <a:solidFill>
                  <a:prstClr val="black"/>
                </a:solidFill>
                <a:latin typeface="Times New Roman"/>
                <a:ea typeface="Times New Roman"/>
              </a:rPr>
              <a:t> تتكون من ثلاثة مقاطع يونانية تعني حرفيا علم أشكال سطح الأرض</a:t>
            </a:r>
            <a:r>
              <a:rPr lang="ar-BH" sz="1000" dirty="0">
                <a:solidFill>
                  <a:prstClr val="black"/>
                </a:solidFill>
                <a:latin typeface="Times New Roman"/>
                <a:ea typeface="Times New Roman"/>
              </a:rPr>
              <a:t> وهي: </a:t>
            </a:r>
            <a:endParaRPr lang="en-US" sz="1000" dirty="0">
              <a:solidFill>
                <a:prstClr val="black"/>
              </a:solidFill>
              <a:latin typeface="Times New Roman"/>
              <a:ea typeface="Times New Roman"/>
            </a:endParaRPr>
          </a:p>
          <a:p>
            <a:pPr lvl="0" indent="457200" algn="just"/>
            <a:r>
              <a:rPr lang="ar-BH" sz="1000" dirty="0">
                <a:solidFill>
                  <a:prstClr val="black"/>
                </a:solidFill>
                <a:latin typeface="Times New Roman"/>
                <a:ea typeface="Times New Roman"/>
              </a:rPr>
              <a:t> </a:t>
            </a:r>
            <a:r>
              <a:rPr lang="en-US" sz="1000" dirty="0">
                <a:solidFill>
                  <a:prstClr val="black"/>
                </a:solidFill>
                <a:latin typeface="Times New Roman"/>
                <a:ea typeface="Times New Roman"/>
              </a:rPr>
              <a:t>Geo </a:t>
            </a:r>
            <a:r>
              <a:rPr lang="ar-SA" sz="1000" dirty="0">
                <a:solidFill>
                  <a:prstClr val="black"/>
                </a:solidFill>
                <a:latin typeface="Times New Roman"/>
                <a:ea typeface="Times New Roman"/>
              </a:rPr>
              <a:t> وتعني ارض, </a:t>
            </a:r>
            <a:endParaRPr lang="en-US" sz="1000" dirty="0">
              <a:solidFill>
                <a:prstClr val="black"/>
              </a:solidFill>
              <a:latin typeface="Times New Roman"/>
              <a:ea typeface="Times New Roman"/>
            </a:endParaRPr>
          </a:p>
          <a:p>
            <a:pPr lvl="0" indent="457200" algn="just"/>
            <a:r>
              <a:rPr lang="ar-SA" sz="1000" dirty="0">
                <a:solidFill>
                  <a:prstClr val="black"/>
                </a:solidFill>
                <a:latin typeface="Times New Roman"/>
                <a:ea typeface="Times New Roman"/>
              </a:rPr>
              <a:t>و</a:t>
            </a:r>
            <a:r>
              <a:rPr lang="en-US" sz="1000" dirty="0" err="1">
                <a:solidFill>
                  <a:prstClr val="black"/>
                </a:solidFill>
                <a:latin typeface="Times New Roman"/>
                <a:ea typeface="Times New Roman"/>
              </a:rPr>
              <a:t>Morpho</a:t>
            </a:r>
            <a:r>
              <a:rPr lang="en-US" sz="1000" dirty="0">
                <a:solidFill>
                  <a:prstClr val="black"/>
                </a:solidFill>
                <a:latin typeface="Times New Roman"/>
                <a:ea typeface="Times New Roman"/>
              </a:rPr>
              <a:t> </a:t>
            </a:r>
            <a:r>
              <a:rPr lang="ar-SA" sz="1000" dirty="0">
                <a:solidFill>
                  <a:prstClr val="black"/>
                </a:solidFill>
                <a:latin typeface="Times New Roman"/>
                <a:ea typeface="Times New Roman"/>
              </a:rPr>
              <a:t> وتعني شكل, </a:t>
            </a:r>
            <a:endParaRPr lang="en-US" sz="1000" dirty="0">
              <a:solidFill>
                <a:prstClr val="black"/>
              </a:solidFill>
              <a:latin typeface="Times New Roman"/>
              <a:ea typeface="Times New Roman"/>
            </a:endParaRPr>
          </a:p>
          <a:p>
            <a:pPr lvl="0" indent="457200" algn="just"/>
            <a:r>
              <a:rPr lang="ar-SA" sz="1000" dirty="0">
                <a:solidFill>
                  <a:prstClr val="black"/>
                </a:solidFill>
                <a:latin typeface="Times New Roman"/>
                <a:ea typeface="Times New Roman"/>
              </a:rPr>
              <a:t>و</a:t>
            </a:r>
            <a:r>
              <a:rPr lang="en-US" sz="1000" dirty="0">
                <a:solidFill>
                  <a:prstClr val="black"/>
                </a:solidFill>
                <a:latin typeface="Times New Roman"/>
                <a:ea typeface="Times New Roman"/>
              </a:rPr>
              <a:t>Logy </a:t>
            </a:r>
            <a:r>
              <a:rPr lang="ar-SA" sz="1000" dirty="0">
                <a:solidFill>
                  <a:prstClr val="black"/>
                </a:solidFill>
                <a:latin typeface="Times New Roman"/>
                <a:ea typeface="Times New Roman"/>
              </a:rPr>
              <a:t> وتعني علم. </a:t>
            </a:r>
            <a:endParaRPr lang="en-US" sz="1000" dirty="0">
              <a:solidFill>
                <a:prstClr val="black"/>
              </a:solidFill>
              <a:latin typeface="Times New Roman"/>
              <a:ea typeface="Times New Roman"/>
            </a:endParaRPr>
          </a:p>
          <a:p>
            <a:pPr lvl="0" indent="457200" algn="just"/>
            <a:r>
              <a:rPr lang="ar-BH" sz="1000" dirty="0">
                <a:solidFill>
                  <a:prstClr val="black"/>
                </a:solidFill>
                <a:latin typeface="Times New Roman"/>
                <a:ea typeface="Times New Roman"/>
              </a:rPr>
              <a:t> </a:t>
            </a:r>
            <a:endParaRPr lang="en-US" sz="1000" dirty="0">
              <a:solidFill>
                <a:prstClr val="black"/>
              </a:solidFill>
              <a:latin typeface="Times New Roman"/>
              <a:ea typeface="Times New Roman"/>
            </a:endParaRPr>
          </a:p>
          <a:p>
            <a:pPr lvl="0" indent="457200" algn="just"/>
            <a:r>
              <a:rPr lang="ar-SA" sz="1000" dirty="0">
                <a:solidFill>
                  <a:prstClr val="black"/>
                </a:solidFill>
                <a:latin typeface="Times New Roman"/>
                <a:ea typeface="Times New Roman"/>
              </a:rPr>
              <a:t>وهذا المصطلح أمريكي ادخل لأول مرة من قبل مدرسة جغرافيا في أمريكا في أواخر القرن التاسع عشر وحتى أن هذا المصطلح هو الأقرب مع أن باحثين جغرافيين آخرين يفضلون كلمة </a:t>
            </a:r>
            <a:r>
              <a:rPr lang="en-US" sz="1000" dirty="0">
                <a:solidFill>
                  <a:prstClr val="black"/>
                </a:solidFill>
                <a:latin typeface="Times New Roman"/>
                <a:ea typeface="Times New Roman"/>
              </a:rPr>
              <a:t>Land forms </a:t>
            </a:r>
            <a:r>
              <a:rPr lang="ar-SA" sz="1000" dirty="0">
                <a:solidFill>
                  <a:prstClr val="black"/>
                </a:solidFill>
                <a:latin typeface="Times New Roman"/>
                <a:ea typeface="Times New Roman"/>
              </a:rPr>
              <a:t> ( أشكال الأرض ) , لان جيومورفولوجيا ربما تكون اقرب إلى الجيولوجيا .</a:t>
            </a:r>
            <a:endParaRPr lang="en-US" sz="1000" dirty="0">
              <a:solidFill>
                <a:prstClr val="black"/>
              </a:solidFill>
              <a:latin typeface="Times New Roman"/>
              <a:ea typeface="Times New Roman"/>
            </a:endParaRPr>
          </a:p>
          <a:p>
            <a:pPr lvl="0" indent="457200" algn="just"/>
            <a:r>
              <a:rPr lang="ar-SA" sz="1000" dirty="0">
                <a:solidFill>
                  <a:prstClr val="black"/>
                </a:solidFill>
                <a:latin typeface="Times New Roman"/>
                <a:ea typeface="Times New Roman"/>
              </a:rPr>
              <a:t>و</a:t>
            </a:r>
            <a:r>
              <a:rPr lang="ar-BH" sz="1000" dirty="0">
                <a:solidFill>
                  <a:prstClr val="black"/>
                </a:solidFill>
                <a:latin typeface="Times New Roman"/>
                <a:ea typeface="Times New Roman"/>
              </a:rPr>
              <a:t>ل</a:t>
            </a:r>
            <a:r>
              <a:rPr lang="ar-SA" sz="1000" dirty="0">
                <a:solidFill>
                  <a:prstClr val="black"/>
                </a:solidFill>
                <a:latin typeface="Times New Roman"/>
                <a:ea typeface="Times New Roman"/>
              </a:rPr>
              <a:t>لتأكد من سعة انتشار التعريف الأول بين الباحثين نستعرض ما قدم من تعاريف كبار علماء الجغرافيا والجيولوجيا مثل</a:t>
            </a:r>
            <a:r>
              <a:rPr lang="ar-BH" sz="1000" dirty="0">
                <a:solidFill>
                  <a:prstClr val="black"/>
                </a:solidFill>
                <a:latin typeface="Times New Roman"/>
                <a:ea typeface="Times New Roman"/>
              </a:rPr>
              <a:t>:</a:t>
            </a:r>
            <a:endParaRPr lang="en-US" sz="1000" dirty="0">
              <a:solidFill>
                <a:prstClr val="black"/>
              </a:solidFill>
              <a:latin typeface="Times New Roman"/>
              <a:ea typeface="Times New Roman"/>
            </a:endParaRPr>
          </a:p>
          <a:p>
            <a:pPr lvl="0" indent="457200" algn="just"/>
            <a:r>
              <a:rPr lang="ar-SA" sz="1000" dirty="0">
                <a:solidFill>
                  <a:prstClr val="black"/>
                </a:solidFill>
                <a:latin typeface="Times New Roman"/>
                <a:ea typeface="Times New Roman"/>
              </a:rPr>
              <a:t> بنك </a:t>
            </a:r>
            <a:r>
              <a:rPr lang="en-US" sz="1000" dirty="0" err="1">
                <a:solidFill>
                  <a:prstClr val="black"/>
                </a:solidFill>
                <a:latin typeface="Times New Roman"/>
                <a:ea typeface="Times New Roman"/>
              </a:rPr>
              <a:t>Penck</a:t>
            </a:r>
            <a:r>
              <a:rPr lang="en-US" sz="1000" dirty="0">
                <a:solidFill>
                  <a:prstClr val="black"/>
                </a:solidFill>
                <a:latin typeface="Times New Roman"/>
                <a:ea typeface="Times New Roman"/>
              </a:rPr>
              <a:t> </a:t>
            </a:r>
            <a:r>
              <a:rPr lang="ar-SA" sz="1000" dirty="0">
                <a:solidFill>
                  <a:prstClr val="black"/>
                </a:solidFill>
                <a:latin typeface="Times New Roman"/>
                <a:ea typeface="Times New Roman"/>
              </a:rPr>
              <a:t> , الذي وصفة بأنه  يدرس أشكال الأرض من حيث النشأة والمظهر</a:t>
            </a:r>
            <a:r>
              <a:rPr lang="ar-BH" sz="1000" dirty="0">
                <a:solidFill>
                  <a:prstClr val="black"/>
                </a:solidFill>
                <a:latin typeface="Times New Roman"/>
                <a:ea typeface="Times New Roman"/>
              </a:rPr>
              <a:t>. </a:t>
            </a:r>
            <a:endParaRPr lang="en-US" sz="1000" dirty="0">
              <a:solidFill>
                <a:prstClr val="black"/>
              </a:solidFill>
              <a:latin typeface="Times New Roman"/>
              <a:ea typeface="Times New Roman"/>
            </a:endParaRPr>
          </a:p>
          <a:p>
            <a:pPr lvl="0" indent="457200" algn="just"/>
            <a:r>
              <a:rPr lang="ar-SA" sz="1000" dirty="0">
                <a:solidFill>
                  <a:prstClr val="black"/>
                </a:solidFill>
                <a:latin typeface="Times New Roman"/>
                <a:ea typeface="Times New Roman"/>
              </a:rPr>
              <a:t>في حين أن فيلبسون </a:t>
            </a:r>
            <a:r>
              <a:rPr lang="en-US" sz="1000" dirty="0" err="1">
                <a:solidFill>
                  <a:prstClr val="black"/>
                </a:solidFill>
                <a:latin typeface="Times New Roman"/>
                <a:ea typeface="Times New Roman"/>
              </a:rPr>
              <a:t>Philipson</a:t>
            </a:r>
            <a:r>
              <a:rPr lang="en-US" sz="1000" dirty="0">
                <a:solidFill>
                  <a:prstClr val="black"/>
                </a:solidFill>
                <a:latin typeface="Times New Roman"/>
                <a:ea typeface="Times New Roman"/>
              </a:rPr>
              <a:t>   </a:t>
            </a:r>
            <a:r>
              <a:rPr lang="ar-SA" sz="1000" dirty="0">
                <a:solidFill>
                  <a:prstClr val="black"/>
                </a:solidFill>
                <a:latin typeface="Times New Roman"/>
                <a:ea typeface="Times New Roman"/>
              </a:rPr>
              <a:t>قال انه دراسة سطح قشرة الأرض الصلبة</a:t>
            </a:r>
            <a:r>
              <a:rPr lang="ar-BH" sz="1000" dirty="0">
                <a:solidFill>
                  <a:prstClr val="black"/>
                </a:solidFill>
                <a:latin typeface="Times New Roman"/>
                <a:ea typeface="Times New Roman"/>
              </a:rPr>
              <a:t>.</a:t>
            </a:r>
            <a:endParaRPr lang="en-US" sz="1000" dirty="0">
              <a:solidFill>
                <a:prstClr val="black"/>
              </a:solidFill>
              <a:latin typeface="Times New Roman"/>
              <a:ea typeface="Times New Roman"/>
            </a:endParaRPr>
          </a:p>
          <a:p>
            <a:pPr lvl="0" indent="457200" algn="just"/>
            <a:r>
              <a:rPr lang="ar-SA" sz="1000" dirty="0">
                <a:solidFill>
                  <a:prstClr val="black"/>
                </a:solidFill>
                <a:latin typeface="Times New Roman"/>
                <a:ea typeface="Times New Roman"/>
              </a:rPr>
              <a:t>ووصفة زول</a:t>
            </a:r>
            <a:r>
              <a:rPr lang="ar-BH" sz="1000" dirty="0">
                <a:solidFill>
                  <a:prstClr val="black"/>
                </a:solidFill>
                <a:latin typeface="Times New Roman"/>
                <a:ea typeface="Times New Roman"/>
              </a:rPr>
              <a:t>ش </a:t>
            </a:r>
            <a:r>
              <a:rPr lang="ar-SA" sz="1000" dirty="0">
                <a:solidFill>
                  <a:prstClr val="black"/>
                </a:solidFill>
                <a:latin typeface="Times New Roman"/>
                <a:ea typeface="Times New Roman"/>
              </a:rPr>
              <a:t>بأنه علم أشكال الأرض من حيث دراسة مظهر الأرض الحالي والماضي والمستقبل. </a:t>
            </a:r>
            <a:endParaRPr lang="en-US" sz="1000" dirty="0">
              <a:solidFill>
                <a:prstClr val="black"/>
              </a:solidFill>
              <a:latin typeface="Times New Roman"/>
              <a:ea typeface="Times New Roman"/>
            </a:endParaRPr>
          </a:p>
          <a:p>
            <a:pPr lvl="0" indent="457200" algn="just"/>
            <a:r>
              <a:rPr lang="ar-SA" sz="1000" dirty="0">
                <a:solidFill>
                  <a:prstClr val="black"/>
                </a:solidFill>
                <a:latin typeface="Times New Roman"/>
                <a:ea typeface="Times New Roman"/>
              </a:rPr>
              <a:t>ووضع </a:t>
            </a:r>
            <a:r>
              <a:rPr lang="ar-SA" sz="1000" dirty="0" err="1">
                <a:solidFill>
                  <a:prstClr val="black"/>
                </a:solidFill>
                <a:latin typeface="Times New Roman"/>
                <a:ea typeface="Times New Roman"/>
              </a:rPr>
              <a:t>ريشتهوفين</a:t>
            </a:r>
            <a:r>
              <a:rPr lang="ar-SA" sz="1000" dirty="0">
                <a:solidFill>
                  <a:prstClr val="black"/>
                </a:solidFill>
                <a:latin typeface="Times New Roman"/>
                <a:ea typeface="Times New Roman"/>
              </a:rPr>
              <a:t> تعريف يقول هو العلم الذي يحاول التعرف على الأشكال الأرضية من حيث تمييزها ووصفها وتوزيعها, ثم تجميعها في أقاليم أرضية, أي بشمولية اكثر هو علم أشكال قشرة الأرض والعوامل الطبيعية المنشئة ( المكونة ) لتلك الأشكال, وهنا يهمنا تجنب دور الإنسان وفعله وتأثيره في تشكيل وتعديل الأشكال الأرضية, أي أن هذا العلم هو علم تشكيل أشكال سطح الأرض.</a:t>
            </a:r>
            <a:endParaRPr lang="en-US" sz="1000" dirty="0">
              <a:solidFill>
                <a:prstClr val="black"/>
              </a:solidFill>
              <a:latin typeface="Times New Roman"/>
              <a:ea typeface="Times New Roman"/>
            </a:endParaRPr>
          </a:p>
          <a:p>
            <a:pPr lvl="0" indent="457200" algn="just"/>
            <a:r>
              <a:rPr lang="ar-SA" sz="1000" dirty="0">
                <a:solidFill>
                  <a:prstClr val="black"/>
                </a:solidFill>
                <a:latin typeface="Times New Roman"/>
                <a:ea typeface="Times New Roman"/>
              </a:rPr>
              <a:t>وبناء على ما ذكره الباحثين </a:t>
            </a:r>
            <a:r>
              <a:rPr lang="ar-SA" sz="1000" dirty="0" err="1">
                <a:solidFill>
                  <a:prstClr val="black"/>
                </a:solidFill>
                <a:latin typeface="Times New Roman"/>
                <a:ea typeface="Times New Roman"/>
              </a:rPr>
              <a:t>اعلاة</a:t>
            </a:r>
            <a:r>
              <a:rPr lang="ar-SA" sz="1000" dirty="0">
                <a:solidFill>
                  <a:prstClr val="black"/>
                </a:solidFill>
                <a:latin typeface="Times New Roman"/>
                <a:ea typeface="Times New Roman"/>
              </a:rPr>
              <a:t> ومن خلال التطور لعلم الجيومورفولوجيا حديثا, </a:t>
            </a:r>
            <a:r>
              <a:rPr lang="ar-BH" sz="1000" dirty="0">
                <a:solidFill>
                  <a:prstClr val="black"/>
                </a:solidFill>
                <a:latin typeface="Times New Roman"/>
                <a:ea typeface="Times New Roman"/>
              </a:rPr>
              <a:t>ن</a:t>
            </a:r>
            <a:r>
              <a:rPr lang="ar-SA" sz="1000" dirty="0">
                <a:solidFill>
                  <a:prstClr val="black"/>
                </a:solidFill>
                <a:latin typeface="Times New Roman"/>
                <a:ea typeface="Times New Roman"/>
              </a:rPr>
              <a:t>ستطيع وضع تعريف شامل لهذا العلم, على انه هو ذلك العلم الذي يقوم</a:t>
            </a:r>
            <a:r>
              <a:rPr lang="ar-BH" sz="1000" dirty="0">
                <a:solidFill>
                  <a:prstClr val="black"/>
                </a:solidFill>
                <a:latin typeface="Times New Roman"/>
                <a:ea typeface="Times New Roman"/>
              </a:rPr>
              <a:t> :</a:t>
            </a:r>
            <a:endParaRPr lang="en-US" sz="1000" dirty="0">
              <a:solidFill>
                <a:prstClr val="black"/>
              </a:solidFill>
              <a:latin typeface="Times New Roman"/>
              <a:ea typeface="Times New Roman"/>
            </a:endParaRPr>
          </a:p>
          <a:p>
            <a:pPr lvl="0" indent="457200" algn="just"/>
            <a:r>
              <a:rPr lang="ar-SA" sz="1000" dirty="0">
                <a:solidFill>
                  <a:prstClr val="black"/>
                </a:solidFill>
                <a:latin typeface="Times New Roman"/>
                <a:ea typeface="Times New Roman"/>
              </a:rPr>
              <a:t> بوصف م</a:t>
            </a:r>
            <a:r>
              <a:rPr lang="ar-BH" sz="1000" dirty="0">
                <a:solidFill>
                  <a:prstClr val="black"/>
                </a:solidFill>
                <a:latin typeface="Times New Roman"/>
                <a:ea typeface="Times New Roman"/>
              </a:rPr>
              <a:t>ظ</a:t>
            </a:r>
            <a:r>
              <a:rPr lang="ar-SA" sz="1000" dirty="0">
                <a:solidFill>
                  <a:prstClr val="black"/>
                </a:solidFill>
                <a:latin typeface="Times New Roman"/>
                <a:ea typeface="Times New Roman"/>
              </a:rPr>
              <a:t>اهر وأشكال سطح الأرض من حيث الارتفاع والانخفاض</a:t>
            </a:r>
            <a:endParaRPr lang="en-US" sz="1000" dirty="0">
              <a:solidFill>
                <a:prstClr val="black"/>
              </a:solidFill>
              <a:latin typeface="Times New Roman"/>
              <a:ea typeface="Times New Roman"/>
            </a:endParaRPr>
          </a:p>
          <a:p>
            <a:pPr lvl="0" indent="457200" algn="just"/>
            <a:r>
              <a:rPr lang="ar-SA" sz="1000" dirty="0">
                <a:solidFill>
                  <a:prstClr val="black"/>
                </a:solidFill>
                <a:latin typeface="Times New Roman"/>
                <a:ea typeface="Times New Roman"/>
              </a:rPr>
              <a:t> والأصل والنشأة </a:t>
            </a:r>
            <a:endParaRPr lang="en-US" sz="1000" dirty="0">
              <a:solidFill>
                <a:prstClr val="black"/>
              </a:solidFill>
              <a:latin typeface="Times New Roman"/>
              <a:ea typeface="Times New Roman"/>
            </a:endParaRPr>
          </a:p>
          <a:p>
            <a:pPr lvl="0" indent="457200" algn="just"/>
            <a:r>
              <a:rPr lang="ar-SA" sz="1000" dirty="0">
                <a:solidFill>
                  <a:prstClr val="black"/>
                </a:solidFill>
                <a:latin typeface="Times New Roman"/>
                <a:ea typeface="Times New Roman"/>
              </a:rPr>
              <a:t>والت</a:t>
            </a:r>
            <a:r>
              <a:rPr lang="ar-BH" sz="1000" dirty="0">
                <a:solidFill>
                  <a:prstClr val="black"/>
                </a:solidFill>
                <a:latin typeface="Times New Roman"/>
                <a:ea typeface="Times New Roman"/>
              </a:rPr>
              <a:t>ك</a:t>
            </a:r>
            <a:r>
              <a:rPr lang="ar-SA" sz="1000" dirty="0">
                <a:solidFill>
                  <a:prstClr val="black"/>
                </a:solidFill>
                <a:latin typeface="Times New Roman"/>
                <a:ea typeface="Times New Roman"/>
              </a:rPr>
              <a:t>وين الجيولوجي, </a:t>
            </a:r>
            <a:endParaRPr lang="en-US" sz="1000" dirty="0">
              <a:solidFill>
                <a:prstClr val="black"/>
              </a:solidFill>
              <a:latin typeface="Times New Roman"/>
              <a:ea typeface="Times New Roman"/>
            </a:endParaRPr>
          </a:p>
          <a:p>
            <a:pPr lvl="0" indent="457200" algn="just"/>
            <a:r>
              <a:rPr lang="ar-SA" sz="1000" dirty="0">
                <a:solidFill>
                  <a:prstClr val="black"/>
                </a:solidFill>
                <a:latin typeface="Times New Roman"/>
                <a:ea typeface="Times New Roman"/>
              </a:rPr>
              <a:t>ودراسة العمليات </a:t>
            </a:r>
            <a:r>
              <a:rPr lang="ar-SA" sz="1000" dirty="0" err="1">
                <a:solidFill>
                  <a:prstClr val="black"/>
                </a:solidFill>
                <a:latin typeface="Times New Roman"/>
                <a:ea typeface="Times New Roman"/>
              </a:rPr>
              <a:t>الجيومورفولوجية</a:t>
            </a:r>
            <a:r>
              <a:rPr lang="ar-SA" sz="1000" dirty="0">
                <a:solidFill>
                  <a:prstClr val="black"/>
                </a:solidFill>
                <a:latin typeface="Times New Roman"/>
                <a:ea typeface="Times New Roman"/>
              </a:rPr>
              <a:t> التي أسهمت في صياغة وتشكيل أشكال الأرض مثل الانجراف والتعرية والتجوية</a:t>
            </a:r>
            <a:endParaRPr lang="en-US" sz="1000" dirty="0">
              <a:solidFill>
                <a:prstClr val="black"/>
              </a:solidFill>
              <a:latin typeface="Times New Roman"/>
              <a:ea typeface="Times New Roman"/>
            </a:endParaRPr>
          </a:p>
          <a:p>
            <a:pPr lvl="0" indent="457200" algn="just"/>
            <a:r>
              <a:rPr lang="ar-BH" sz="1000" dirty="0">
                <a:solidFill>
                  <a:prstClr val="black"/>
                </a:solidFill>
                <a:latin typeface="Times New Roman"/>
                <a:ea typeface="Times New Roman"/>
              </a:rPr>
              <a:t> </a:t>
            </a:r>
            <a:endParaRPr lang="en-US" sz="1000" dirty="0">
              <a:solidFill>
                <a:prstClr val="black"/>
              </a:solidFill>
              <a:latin typeface="Times New Roman"/>
              <a:ea typeface="Times New Roman"/>
            </a:endParaRPr>
          </a:p>
          <a:p>
            <a:pPr lvl="0" indent="457200" algn="just"/>
            <a:r>
              <a:rPr lang="ar-SA" sz="1000" dirty="0">
                <a:solidFill>
                  <a:prstClr val="black"/>
                </a:solidFill>
                <a:latin typeface="Times New Roman"/>
                <a:ea typeface="Times New Roman"/>
              </a:rPr>
              <a:t> واستخدام المعايير والمقاييس المختلفة بدقة, لقياس العمليات </a:t>
            </a:r>
            <a:r>
              <a:rPr lang="ar-SA" sz="1000" dirty="0" err="1">
                <a:solidFill>
                  <a:prstClr val="black"/>
                </a:solidFill>
                <a:latin typeface="Times New Roman"/>
                <a:ea typeface="Times New Roman"/>
              </a:rPr>
              <a:t>الجيومورفولوجية</a:t>
            </a:r>
            <a:r>
              <a:rPr lang="ar-SA" sz="1000" dirty="0">
                <a:solidFill>
                  <a:prstClr val="black"/>
                </a:solidFill>
                <a:latin typeface="Times New Roman"/>
                <a:ea typeface="Times New Roman"/>
              </a:rPr>
              <a:t> ومسح م</a:t>
            </a:r>
            <a:r>
              <a:rPr lang="ar-BH" sz="1000" dirty="0">
                <a:solidFill>
                  <a:prstClr val="black"/>
                </a:solidFill>
                <a:latin typeface="Times New Roman"/>
                <a:ea typeface="Times New Roman"/>
              </a:rPr>
              <a:t>ظ</a:t>
            </a:r>
            <a:r>
              <a:rPr lang="ar-SA" sz="1000" dirty="0">
                <a:solidFill>
                  <a:prstClr val="black"/>
                </a:solidFill>
                <a:latin typeface="Times New Roman"/>
                <a:ea typeface="Times New Roman"/>
              </a:rPr>
              <a:t>اهر الأرض للاستفادة منها في التنقيب عن الثروات المعدنية والطبيعية ومعالجة الأخطار الطبيعية المتعددة.</a:t>
            </a:r>
            <a:endParaRPr lang="en-US" sz="1000" dirty="0">
              <a:solidFill>
                <a:prstClr val="black"/>
              </a:solidFill>
              <a:latin typeface="Times New Roman"/>
              <a:ea typeface="Times New Roman"/>
            </a:endParaRPr>
          </a:p>
          <a:p>
            <a:pPr lvl="0" algn="just"/>
            <a:r>
              <a:rPr lang="ar-SA" sz="1000" dirty="0">
                <a:solidFill>
                  <a:prstClr val="black"/>
                </a:solidFill>
                <a:latin typeface="Times New Roman"/>
                <a:ea typeface="Times New Roman"/>
              </a:rPr>
              <a:t>         وبذلك </a:t>
            </a:r>
            <a:r>
              <a:rPr lang="ar-SA" sz="1000" dirty="0" err="1">
                <a:solidFill>
                  <a:prstClr val="black"/>
                </a:solidFill>
                <a:latin typeface="Times New Roman"/>
                <a:ea typeface="Times New Roman"/>
              </a:rPr>
              <a:t>فالجيومورفولوجيا</a:t>
            </a:r>
            <a:r>
              <a:rPr lang="ar-SA" sz="1000" dirty="0">
                <a:solidFill>
                  <a:prstClr val="black"/>
                </a:solidFill>
                <a:latin typeface="Times New Roman"/>
                <a:ea typeface="Times New Roman"/>
              </a:rPr>
              <a:t> ليست مجرد فرع من فروع الجغرافيا بل هي الفرع الأساسي لعلم الجغرافيا, حيث أن جميع الأحداث والظواهر الأخرى على سطح الأرض تتصل اتصال مباشر بسطح الأرض والذي يوضح هذه الظواهر هو البحث في الجيومورفولوجيا, فمثلا رغم وجود الغلاف الجوي والذي يحكمه قوانين خاصة إلا أن عناصره وظواهره المناخية مثل الحرارة والرياح والأمطار تتصل اتصال وثيق بالظواهر </a:t>
            </a:r>
            <a:r>
              <a:rPr lang="ar-SA" sz="1000" dirty="0" err="1">
                <a:solidFill>
                  <a:prstClr val="black"/>
                </a:solidFill>
                <a:latin typeface="Times New Roman"/>
                <a:ea typeface="Times New Roman"/>
              </a:rPr>
              <a:t>الجيومورفولوجية</a:t>
            </a:r>
            <a:r>
              <a:rPr lang="ar-SA" sz="1000" dirty="0">
                <a:solidFill>
                  <a:prstClr val="black"/>
                </a:solidFill>
                <a:latin typeface="Times New Roman"/>
                <a:ea typeface="Times New Roman"/>
              </a:rPr>
              <a:t>, وكذلك النبات والحيوان يتأثر وهكذا. ومن هنا </a:t>
            </a:r>
            <a:r>
              <a:rPr lang="ar-SA" sz="1000" dirty="0" err="1">
                <a:solidFill>
                  <a:prstClr val="black"/>
                </a:solidFill>
                <a:latin typeface="Times New Roman"/>
                <a:ea typeface="Times New Roman"/>
              </a:rPr>
              <a:t>فالجيومورفولوجيا</a:t>
            </a:r>
            <a:r>
              <a:rPr lang="ar-SA" sz="1000" dirty="0">
                <a:solidFill>
                  <a:prstClr val="black"/>
                </a:solidFill>
                <a:latin typeface="Times New Roman"/>
                <a:ea typeface="Times New Roman"/>
              </a:rPr>
              <a:t> كما قال العالم بنك هي جوهر الجغرافيا وروحها, لان الجيومورفولوجيا تدرس المجالات الطبيعية الثلاث للكرة الأرضية: وهي اليابس والغلاف الغازي والمحيطات. وبذلك تدرس الجيومورفولوجيا جميع معالم سطح الأرض, كبيرها وصغيرها من محيطات وقارات إلى جبال وتلال وأحواض ووديان وسواحل وغيرها. والهدف من ذلك هو التعرف على صيغها وظروف نشأتها والعوامل التي اشتركت في تشكيلها وتتبع مراحل تطورها. </a:t>
            </a:r>
            <a:endParaRPr lang="en-US" sz="1000" dirty="0">
              <a:solidFill>
                <a:prstClr val="black"/>
              </a:solidFill>
              <a:latin typeface="Times New Roman"/>
              <a:ea typeface="Times New Roman"/>
            </a:endParaRPr>
          </a:p>
          <a:p>
            <a:pPr lvl="0" algn="just"/>
            <a:r>
              <a:rPr lang="ar-BH" sz="1000" dirty="0">
                <a:solidFill>
                  <a:prstClr val="black"/>
                </a:solidFill>
                <a:latin typeface="Times New Roman"/>
                <a:ea typeface="Times New Roman"/>
              </a:rPr>
              <a:t>	</a:t>
            </a:r>
            <a:r>
              <a:rPr lang="ar-SA" sz="1000" dirty="0">
                <a:solidFill>
                  <a:prstClr val="black"/>
                </a:solidFill>
                <a:latin typeface="Times New Roman"/>
                <a:ea typeface="Times New Roman"/>
              </a:rPr>
              <a:t>وبهذا المعنى فان هذا العلم مبني على مجموعه هائلة من الحقائق, وهو علم حدي بين الجغرافيا والجيولوجيا, حتى أن تطور الجيومورفولوجيا جاء مع تطور الجيولوجيا, وان اكبر الجغرافيين الذين تخصصوا ودرسوا هذا العلم في أميركا وقدموا له الكثير هم متخصصين في الجيولوجيا, وخاصة العالم ويليام موريس </a:t>
            </a:r>
            <a:r>
              <a:rPr lang="ar-SA" sz="1000" dirty="0" err="1">
                <a:solidFill>
                  <a:prstClr val="black"/>
                </a:solidFill>
                <a:latin typeface="Times New Roman"/>
                <a:ea typeface="Times New Roman"/>
              </a:rPr>
              <a:t>ديفز</a:t>
            </a:r>
            <a:r>
              <a:rPr lang="ar-SA" sz="1000" dirty="0">
                <a:solidFill>
                  <a:prstClr val="black"/>
                </a:solidFill>
                <a:latin typeface="Times New Roman"/>
                <a:ea typeface="Times New Roman"/>
              </a:rPr>
              <a:t> </a:t>
            </a:r>
            <a:r>
              <a:rPr lang="en-US" sz="1000" dirty="0">
                <a:solidFill>
                  <a:prstClr val="black"/>
                </a:solidFill>
                <a:latin typeface="Times New Roman"/>
                <a:ea typeface="Times New Roman"/>
              </a:rPr>
              <a:t>(W.M Davis) </a:t>
            </a:r>
            <a:r>
              <a:rPr lang="ar-SA" sz="1000" dirty="0">
                <a:solidFill>
                  <a:prstClr val="black"/>
                </a:solidFill>
                <a:latin typeface="Times New Roman"/>
                <a:ea typeface="Times New Roman"/>
              </a:rPr>
              <a:t>وسوف نرى فيما بعد ما يعرف بالمدرسة </a:t>
            </a:r>
            <a:r>
              <a:rPr lang="ar-SA" sz="1000" dirty="0" err="1">
                <a:solidFill>
                  <a:prstClr val="black"/>
                </a:solidFill>
                <a:latin typeface="Times New Roman"/>
                <a:ea typeface="Times New Roman"/>
              </a:rPr>
              <a:t>الديفيزيه</a:t>
            </a:r>
            <a:r>
              <a:rPr lang="ar-SA" sz="1000" dirty="0">
                <a:solidFill>
                  <a:prstClr val="black"/>
                </a:solidFill>
                <a:latin typeface="Times New Roman"/>
                <a:ea typeface="Times New Roman"/>
              </a:rPr>
              <a:t> نسبه إلى هذا العالم في دراسة تطور أشكال سطح الأرض .</a:t>
            </a:r>
            <a:endParaRPr lang="en-US" sz="1000" dirty="0">
              <a:solidFill>
                <a:prstClr val="black"/>
              </a:solidFill>
              <a:latin typeface="Times New Roman"/>
              <a:ea typeface="Times New Roman"/>
            </a:endParaRPr>
          </a:p>
          <a:p>
            <a:pPr lvl="0" algn="just"/>
            <a:r>
              <a:rPr lang="ar-BH" sz="1000" dirty="0">
                <a:solidFill>
                  <a:prstClr val="black"/>
                </a:solidFill>
                <a:latin typeface="Times New Roman"/>
                <a:ea typeface="Times New Roman"/>
              </a:rPr>
              <a:t>	</a:t>
            </a:r>
            <a:r>
              <a:rPr lang="ar-SA" sz="1000" dirty="0">
                <a:solidFill>
                  <a:prstClr val="black"/>
                </a:solidFill>
                <a:latin typeface="Times New Roman"/>
                <a:ea typeface="Times New Roman"/>
              </a:rPr>
              <a:t>ويهتم علم الجيومورفولوجيا بنشأة وتطور الأشكال </a:t>
            </a:r>
            <a:r>
              <a:rPr lang="ar-SA" sz="1000" dirty="0" err="1">
                <a:solidFill>
                  <a:prstClr val="black"/>
                </a:solidFill>
                <a:latin typeface="Times New Roman"/>
                <a:ea typeface="Times New Roman"/>
              </a:rPr>
              <a:t>ألارضية</a:t>
            </a:r>
            <a:r>
              <a:rPr lang="ar-SA" sz="1000" dirty="0">
                <a:solidFill>
                  <a:prstClr val="black"/>
                </a:solidFill>
                <a:latin typeface="Times New Roman"/>
                <a:ea typeface="Times New Roman"/>
              </a:rPr>
              <a:t>, أي بالبعد الزمني المتمثل في الرد على أسئلة تبدأ بـــ ( متى وكيف ) والتوزيع المكاني بكلمتي ( أين ولماذا ) ، حيث يتكون سطح الأرض في أي مكان من صور شتى ومختلفة, ولو تتبعنا </a:t>
            </a:r>
            <a:r>
              <a:rPr lang="ar-BH" sz="1000" dirty="0">
                <a:solidFill>
                  <a:prstClr val="black"/>
                </a:solidFill>
                <a:latin typeface="Times New Roman"/>
                <a:ea typeface="Times New Roman"/>
              </a:rPr>
              <a:t>ساحل الخليج </a:t>
            </a:r>
            <a:r>
              <a:rPr lang="ar-SA" sz="1000" dirty="0">
                <a:solidFill>
                  <a:prstClr val="black"/>
                </a:solidFill>
                <a:latin typeface="Times New Roman"/>
                <a:ea typeface="Times New Roman"/>
              </a:rPr>
              <a:t>ركوبا بالطائرة من الشمال إلى الجنوب نرى ظ</a:t>
            </a:r>
            <a:r>
              <a:rPr lang="ar-BH" sz="1000" dirty="0">
                <a:solidFill>
                  <a:prstClr val="black"/>
                </a:solidFill>
                <a:latin typeface="Times New Roman"/>
                <a:ea typeface="Times New Roman"/>
              </a:rPr>
              <a:t>واهر ارضية </a:t>
            </a:r>
            <a:r>
              <a:rPr lang="ar-SA" sz="1000" dirty="0">
                <a:solidFill>
                  <a:prstClr val="black"/>
                </a:solidFill>
                <a:latin typeface="Times New Roman"/>
                <a:ea typeface="Times New Roman"/>
              </a:rPr>
              <a:t>مختلفة, </a:t>
            </a:r>
            <a:r>
              <a:rPr lang="ar-BH" sz="1000" dirty="0">
                <a:solidFill>
                  <a:prstClr val="black"/>
                </a:solidFill>
                <a:latin typeface="Times New Roman"/>
                <a:ea typeface="Times New Roman"/>
              </a:rPr>
              <a:t>وعمل</a:t>
            </a:r>
            <a:r>
              <a:rPr lang="ar-SA" sz="1000" dirty="0">
                <a:solidFill>
                  <a:prstClr val="black"/>
                </a:solidFill>
                <a:latin typeface="Times New Roman"/>
                <a:ea typeface="Times New Roman"/>
              </a:rPr>
              <a:t> على تطوير</a:t>
            </a:r>
            <a:r>
              <a:rPr lang="ar-BH" sz="1000" dirty="0">
                <a:solidFill>
                  <a:prstClr val="black"/>
                </a:solidFill>
                <a:latin typeface="Times New Roman"/>
                <a:ea typeface="Times New Roman"/>
              </a:rPr>
              <a:t> هذه الظواهر </a:t>
            </a:r>
            <a:r>
              <a:rPr lang="ar-SA" sz="1000" dirty="0">
                <a:solidFill>
                  <a:prstClr val="black"/>
                </a:solidFill>
                <a:latin typeface="Times New Roman"/>
                <a:ea typeface="Times New Roman"/>
              </a:rPr>
              <a:t>عوامل وعمليات</a:t>
            </a:r>
            <a:r>
              <a:rPr lang="ar-BH" sz="1000" dirty="0">
                <a:solidFill>
                  <a:prstClr val="black"/>
                </a:solidFill>
                <a:latin typeface="Times New Roman"/>
                <a:ea typeface="Times New Roman"/>
              </a:rPr>
              <a:t> </a:t>
            </a:r>
            <a:r>
              <a:rPr lang="ar-BH" sz="1000" dirty="0" err="1">
                <a:solidFill>
                  <a:prstClr val="black"/>
                </a:solidFill>
                <a:latin typeface="Times New Roman"/>
                <a:ea typeface="Times New Roman"/>
              </a:rPr>
              <a:t>جيومورفولوجية</a:t>
            </a:r>
            <a:r>
              <a:rPr lang="ar-BH" sz="1000" dirty="0">
                <a:solidFill>
                  <a:prstClr val="black"/>
                </a:solidFill>
                <a:latin typeface="Times New Roman"/>
                <a:ea typeface="Times New Roman"/>
              </a:rPr>
              <a:t> </a:t>
            </a:r>
            <a:r>
              <a:rPr lang="ar-SA" sz="1000" dirty="0">
                <a:solidFill>
                  <a:prstClr val="black"/>
                </a:solidFill>
                <a:latin typeface="Times New Roman"/>
                <a:ea typeface="Times New Roman"/>
              </a:rPr>
              <a:t>مختلفة</a:t>
            </a:r>
            <a:r>
              <a:rPr lang="ar-BH" sz="1000" dirty="0">
                <a:solidFill>
                  <a:prstClr val="black"/>
                </a:solidFill>
                <a:latin typeface="Times New Roman"/>
                <a:ea typeface="Times New Roman"/>
              </a:rPr>
              <a:t>.</a:t>
            </a:r>
            <a:r>
              <a:rPr lang="ar-SA" sz="1000" dirty="0">
                <a:solidFill>
                  <a:prstClr val="black"/>
                </a:solidFill>
                <a:latin typeface="Times New Roman"/>
                <a:ea typeface="Times New Roman"/>
              </a:rPr>
              <a:t>     </a:t>
            </a:r>
            <a:endParaRPr lang="en-US" sz="1000" dirty="0">
              <a:solidFill>
                <a:prstClr val="black"/>
              </a:solidFill>
              <a:latin typeface="Times New Roman"/>
              <a:ea typeface="Times New Roman"/>
            </a:endParaRPr>
          </a:p>
          <a:p>
            <a:pPr lvl="0" algn="just"/>
            <a:r>
              <a:rPr lang="ar-BH" sz="1000" dirty="0">
                <a:solidFill>
                  <a:prstClr val="black"/>
                </a:solidFill>
                <a:latin typeface="Times New Roman"/>
                <a:ea typeface="Times New Roman"/>
              </a:rPr>
              <a:t> </a:t>
            </a:r>
            <a:r>
              <a:rPr lang="ar-SA" sz="1000" dirty="0">
                <a:solidFill>
                  <a:prstClr val="black"/>
                </a:solidFill>
                <a:latin typeface="Times New Roman"/>
                <a:ea typeface="Times New Roman"/>
              </a:rPr>
              <a:t> العامل</a:t>
            </a:r>
            <a:r>
              <a:rPr lang="ar-BH" sz="1000" dirty="0">
                <a:solidFill>
                  <a:prstClr val="black"/>
                </a:solidFill>
                <a:latin typeface="Times New Roman"/>
                <a:ea typeface="Times New Roman"/>
              </a:rPr>
              <a:t> </a:t>
            </a:r>
            <a:r>
              <a:rPr lang="ar-BH" sz="1000" dirty="0" err="1">
                <a:solidFill>
                  <a:prstClr val="black"/>
                </a:solidFill>
                <a:latin typeface="Times New Roman"/>
                <a:ea typeface="Times New Roman"/>
              </a:rPr>
              <a:t>الجيومورفولوجي</a:t>
            </a:r>
            <a:r>
              <a:rPr lang="ar-BH" sz="1000" dirty="0">
                <a:solidFill>
                  <a:prstClr val="black"/>
                </a:solidFill>
                <a:latin typeface="Times New Roman"/>
                <a:ea typeface="Times New Roman"/>
              </a:rPr>
              <a:t> </a:t>
            </a:r>
            <a:r>
              <a:rPr lang="ar-SA" sz="1000" dirty="0">
                <a:solidFill>
                  <a:prstClr val="black"/>
                </a:solidFill>
                <a:latin typeface="Times New Roman"/>
                <a:ea typeface="Times New Roman"/>
              </a:rPr>
              <a:t>هو الطاقة مثل المطر </a:t>
            </a:r>
            <a:endParaRPr lang="en-US" sz="1000" dirty="0">
              <a:solidFill>
                <a:prstClr val="black"/>
              </a:solidFill>
              <a:latin typeface="Times New Roman"/>
              <a:ea typeface="Times New Roman"/>
            </a:endParaRPr>
          </a:p>
          <a:p>
            <a:pPr lvl="0" algn="just"/>
            <a:r>
              <a:rPr lang="ar-SA" sz="1000" dirty="0">
                <a:solidFill>
                  <a:prstClr val="black"/>
                </a:solidFill>
                <a:latin typeface="Times New Roman"/>
                <a:ea typeface="Times New Roman"/>
              </a:rPr>
              <a:t>والعملية هي الوسيلة مثل الانجراف بمختلف   أشكاله </a:t>
            </a:r>
            <a:endParaRPr lang="en-US" sz="1000" dirty="0">
              <a:solidFill>
                <a:prstClr val="black"/>
              </a:solidFill>
              <a:latin typeface="Times New Roman"/>
              <a:ea typeface="Times New Roman"/>
            </a:endParaRPr>
          </a:p>
          <a:p>
            <a:pPr lvl="0" algn="just"/>
            <a:r>
              <a:rPr lang="ar-SA" sz="1000" dirty="0">
                <a:solidFill>
                  <a:prstClr val="black"/>
                </a:solidFill>
                <a:latin typeface="Times New Roman"/>
                <a:ea typeface="Times New Roman"/>
              </a:rPr>
              <a:t> </a:t>
            </a:r>
            <a:r>
              <a:rPr lang="ar-SA" sz="1000" dirty="0" err="1">
                <a:solidFill>
                  <a:prstClr val="black"/>
                </a:solidFill>
                <a:latin typeface="Times New Roman"/>
                <a:ea typeface="Times New Roman"/>
              </a:rPr>
              <a:t>وكامثله</a:t>
            </a:r>
            <a:r>
              <a:rPr lang="ar-SA" sz="1000" dirty="0">
                <a:solidFill>
                  <a:prstClr val="black"/>
                </a:solidFill>
                <a:latin typeface="Times New Roman"/>
                <a:ea typeface="Times New Roman"/>
              </a:rPr>
              <a:t> على العوامل والعمليات نورد ما يلي: </a:t>
            </a:r>
            <a:endParaRPr lang="en-US" sz="1000" dirty="0">
              <a:solidFill>
                <a:prstClr val="black"/>
              </a:solidFill>
              <a:latin typeface="Times New Roman"/>
              <a:ea typeface="Times New Roman"/>
            </a:endParaRPr>
          </a:p>
          <a:p>
            <a:pPr marL="342900" lvl="0" indent="-342900" algn="just">
              <a:buFont typeface="+mj-lt"/>
              <a:buAutoNum type="arabicPeriod"/>
              <a:tabLst>
                <a:tab pos="466725" algn="l"/>
              </a:tabLst>
            </a:pPr>
            <a:r>
              <a:rPr lang="ar-SA" sz="1000" dirty="0">
                <a:solidFill>
                  <a:prstClr val="black"/>
                </a:solidFill>
                <a:latin typeface="Times New Roman"/>
                <a:ea typeface="Times New Roman"/>
              </a:rPr>
              <a:t>السيل عندما يجري ويجيش على شكل مجاري ( عامل ) يجرف وينقل ويرسب (عمليه ).</a:t>
            </a:r>
            <a:endParaRPr lang="en-US" sz="1000" dirty="0">
              <a:solidFill>
                <a:prstClr val="black"/>
              </a:solidFill>
              <a:latin typeface="Times New Roman"/>
              <a:ea typeface="Times New Roman"/>
            </a:endParaRPr>
          </a:p>
          <a:p>
            <a:pPr marL="342900" lvl="0" indent="-342900" algn="just">
              <a:buFont typeface="+mj-lt"/>
              <a:buAutoNum type="arabicPeriod"/>
              <a:tabLst>
                <a:tab pos="466725" algn="l"/>
              </a:tabLst>
            </a:pPr>
            <a:r>
              <a:rPr lang="ar-SA" sz="1000" dirty="0">
                <a:solidFill>
                  <a:prstClr val="black"/>
                </a:solidFill>
                <a:latin typeface="Times New Roman"/>
                <a:ea typeface="Times New Roman"/>
              </a:rPr>
              <a:t>الرياح ( عامل ) تعمل بدورها على نقل الرمال وتجميعها ( عمليه ). </a:t>
            </a:r>
            <a:endParaRPr lang="en-US" sz="1000" dirty="0">
              <a:solidFill>
                <a:prstClr val="black"/>
              </a:solidFill>
              <a:latin typeface="Times New Roman"/>
              <a:ea typeface="Times New Roman"/>
            </a:endParaRPr>
          </a:p>
          <a:p>
            <a:pPr marL="342900" lvl="0" indent="-342900" algn="just">
              <a:buFont typeface="+mj-lt"/>
              <a:buAutoNum type="arabicPeriod"/>
              <a:tabLst>
                <a:tab pos="466725" algn="l"/>
              </a:tabLst>
            </a:pPr>
            <a:r>
              <a:rPr lang="ar-SA" sz="1000" dirty="0">
                <a:solidFill>
                  <a:prstClr val="black"/>
                </a:solidFill>
                <a:latin typeface="Times New Roman"/>
                <a:ea typeface="Times New Roman"/>
              </a:rPr>
              <a:t>أمواج البحر ( عامل ) تضرب وتنحت السواحل ( عمليه ) وتكون جروف صخرية.</a:t>
            </a:r>
            <a:endParaRPr lang="en-US" sz="1000" dirty="0">
              <a:solidFill>
                <a:prstClr val="black"/>
              </a:solidFill>
              <a:latin typeface="Times New Roman"/>
              <a:ea typeface="Times New Roman"/>
            </a:endParaRPr>
          </a:p>
          <a:p>
            <a:pPr lvl="0" algn="just"/>
            <a:r>
              <a:rPr lang="en-US" sz="1000" dirty="0">
                <a:solidFill>
                  <a:prstClr val="black"/>
                </a:solidFill>
                <a:latin typeface="Times New Roman"/>
                <a:ea typeface="Times New Roman"/>
              </a:rPr>
              <a:t> </a:t>
            </a:r>
          </a:p>
          <a:p>
            <a:pPr lvl="0" algn="just"/>
            <a:r>
              <a:rPr lang="ar-SA" sz="1000" dirty="0">
                <a:solidFill>
                  <a:prstClr val="black"/>
                </a:solidFill>
                <a:latin typeface="Times New Roman"/>
                <a:ea typeface="Times New Roman"/>
              </a:rPr>
              <a:t>وباختصار فانه عند النظر إلى أشكال الأرض والتي تبدوا على شكل حقائق بديهية فأنها لم تكن كذلك قبل فتره من الزمن, حيث انه حتى لو سألنا أحد العامة</a:t>
            </a:r>
            <a:r>
              <a:rPr lang="ar-SA" sz="1100" dirty="0">
                <a:solidFill>
                  <a:prstClr val="black"/>
                </a:solidFill>
                <a:latin typeface="Times New Roman"/>
                <a:ea typeface="Times New Roman"/>
              </a:rPr>
              <a:t> عن سر وجود الجبال مثلا وكيف ومتى </a:t>
            </a:r>
            <a:r>
              <a:rPr lang="ar-SA" sz="1100" dirty="0" err="1">
                <a:solidFill>
                  <a:prstClr val="black"/>
                </a:solidFill>
                <a:latin typeface="Times New Roman"/>
                <a:ea typeface="Times New Roman"/>
              </a:rPr>
              <a:t>نشاءت</a:t>
            </a:r>
            <a:r>
              <a:rPr lang="ar-SA" sz="1100" dirty="0">
                <a:solidFill>
                  <a:prstClr val="black"/>
                </a:solidFill>
                <a:latin typeface="Times New Roman"/>
                <a:ea typeface="Times New Roman"/>
              </a:rPr>
              <a:t> سنرى رد فعل معين, تطور هذا الرد من القدم من الأوهام والخرافات إلى حقائق العلم الذي نحن بصدد دراسته في هذه المادة بالتفصيل. </a:t>
            </a:r>
            <a:endParaRPr lang="en-US" sz="1100" dirty="0">
              <a:solidFill>
                <a:prstClr val="black"/>
              </a:solidFill>
              <a:latin typeface="Times New Roman"/>
              <a:ea typeface="Times New Roman"/>
            </a:endParaRPr>
          </a:p>
        </p:txBody>
      </p:sp>
    </p:spTree>
    <p:extLst>
      <p:ext uri="{BB962C8B-B14F-4D97-AF65-F5344CB8AC3E}">
        <p14:creationId xmlns:p14="http://schemas.microsoft.com/office/powerpoint/2010/main" val="4270590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41668" y="117693"/>
            <a:ext cx="8928992" cy="6740307"/>
          </a:xfrm>
          <a:prstGeom prst="rect">
            <a:avLst/>
          </a:prstGeom>
        </p:spPr>
        <p:txBody>
          <a:bodyPr wrap="square">
            <a:spAutoFit/>
          </a:bodyPr>
          <a:lstStyle/>
          <a:p>
            <a:pPr lvl="0" algn="just"/>
            <a:r>
              <a:rPr lang="ar-SA" sz="1600" b="1" dirty="0">
                <a:solidFill>
                  <a:prstClr val="black"/>
                </a:solidFill>
                <a:latin typeface="Times New Roman"/>
                <a:ea typeface="Times New Roman"/>
              </a:rPr>
              <a:t>تطور علم الجيومورفولوجيا:</a:t>
            </a:r>
            <a:endParaRPr lang="en-US" sz="1600" dirty="0">
              <a:solidFill>
                <a:prstClr val="black"/>
              </a:solidFill>
              <a:latin typeface="Times New Roman"/>
              <a:ea typeface="Times New Roman"/>
            </a:endParaRPr>
          </a:p>
          <a:p>
            <a:pPr lvl="0" algn="just"/>
            <a:r>
              <a:rPr lang="ar-BH" sz="1600" dirty="0">
                <a:solidFill>
                  <a:prstClr val="black"/>
                </a:solidFill>
                <a:latin typeface="Times New Roman"/>
                <a:ea typeface="Times New Roman"/>
              </a:rPr>
              <a:t>	</a:t>
            </a:r>
            <a:r>
              <a:rPr lang="ar-SA" sz="1600" dirty="0">
                <a:solidFill>
                  <a:prstClr val="black"/>
                </a:solidFill>
                <a:latin typeface="Times New Roman"/>
                <a:ea typeface="Times New Roman"/>
              </a:rPr>
              <a:t>ركزت الدراسات القديمة على دراسة الزلازل والبراكين والتغيرات الساحلية والسهول </a:t>
            </a:r>
            <a:r>
              <a:rPr lang="ar-SA" sz="1600" dirty="0" err="1">
                <a:solidFill>
                  <a:prstClr val="black"/>
                </a:solidFill>
                <a:latin typeface="Times New Roman"/>
                <a:ea typeface="Times New Roman"/>
              </a:rPr>
              <a:t>الفيضيه</a:t>
            </a:r>
            <a:r>
              <a:rPr lang="ar-SA" sz="1600" dirty="0">
                <a:solidFill>
                  <a:prstClr val="black"/>
                </a:solidFill>
                <a:latin typeface="Times New Roman"/>
                <a:ea typeface="Times New Roman"/>
              </a:rPr>
              <a:t> والأنهار في دراسة تطور أشكال الأرض, وهكذا بدا التطور في العصور الوسطى والحديثة بأفكار غير مترابطة ووصفيه. وكما ذكرنا أول من طور الجيومورفولوجيا هم المتخصصين بدراسة الجيولوجيا والمياه في القرنيين الثامن عشر والتاسع عشر, وظهرت ما يسمى </a:t>
            </a:r>
            <a:r>
              <a:rPr lang="ar-SA" sz="1600" dirty="0" err="1">
                <a:solidFill>
                  <a:prstClr val="black"/>
                </a:solidFill>
                <a:latin typeface="Times New Roman"/>
                <a:ea typeface="Times New Roman"/>
              </a:rPr>
              <a:t>بالنسقيه</a:t>
            </a:r>
            <a:r>
              <a:rPr lang="ar-SA" sz="1600" dirty="0">
                <a:solidFill>
                  <a:prstClr val="black"/>
                </a:solidFill>
                <a:latin typeface="Times New Roman"/>
                <a:ea typeface="Times New Roman"/>
              </a:rPr>
              <a:t> </a:t>
            </a:r>
            <a:r>
              <a:rPr lang="en-US" sz="1600" dirty="0" err="1">
                <a:solidFill>
                  <a:prstClr val="black"/>
                </a:solidFill>
                <a:latin typeface="Times New Roman"/>
                <a:ea typeface="Times New Roman"/>
              </a:rPr>
              <a:t>Uniformitanism</a:t>
            </a:r>
            <a:r>
              <a:rPr lang="en-US" sz="1600" dirty="0">
                <a:solidFill>
                  <a:prstClr val="black"/>
                </a:solidFill>
                <a:latin typeface="Times New Roman"/>
                <a:ea typeface="Times New Roman"/>
              </a:rPr>
              <a:t> </a:t>
            </a:r>
            <a:r>
              <a:rPr lang="ar-SA" sz="1600" dirty="0">
                <a:solidFill>
                  <a:prstClr val="black"/>
                </a:solidFill>
                <a:latin typeface="Times New Roman"/>
                <a:ea typeface="Times New Roman"/>
              </a:rPr>
              <a:t>والذي وضعها مجموعه من العلماء أهمهم </a:t>
            </a:r>
            <a:r>
              <a:rPr lang="ar-SA" sz="1600" dirty="0" err="1">
                <a:solidFill>
                  <a:prstClr val="black"/>
                </a:solidFill>
                <a:latin typeface="Times New Roman"/>
                <a:ea typeface="Times New Roman"/>
              </a:rPr>
              <a:t>شورلي</a:t>
            </a:r>
            <a:r>
              <a:rPr lang="ar-SA" sz="1600" dirty="0">
                <a:solidFill>
                  <a:prstClr val="black"/>
                </a:solidFill>
                <a:latin typeface="Times New Roman"/>
                <a:ea typeface="Times New Roman"/>
              </a:rPr>
              <a:t> </a:t>
            </a:r>
            <a:r>
              <a:rPr lang="en-US" sz="1600" dirty="0">
                <a:solidFill>
                  <a:prstClr val="black"/>
                </a:solidFill>
                <a:latin typeface="Times New Roman"/>
                <a:ea typeface="Times New Roman"/>
              </a:rPr>
              <a:t>Chorley </a:t>
            </a:r>
            <a:r>
              <a:rPr lang="ar-SA" sz="1600" dirty="0">
                <a:solidFill>
                  <a:prstClr val="black"/>
                </a:solidFill>
                <a:latin typeface="Times New Roman"/>
                <a:ea typeface="Times New Roman"/>
              </a:rPr>
              <a:t>  وتستند هذه الفكرة إلى أن الحاضر في شكل الأرض هو مفتاح الماضي, وان التغيرات التي تعمل في الوقت الحاضر قد عملت أيضا خلال </a:t>
            </a:r>
            <a:r>
              <a:rPr lang="ar-SA" sz="1600" dirty="0" err="1">
                <a:solidFill>
                  <a:prstClr val="black"/>
                </a:solidFill>
                <a:latin typeface="Times New Roman"/>
                <a:ea typeface="Times New Roman"/>
              </a:rPr>
              <a:t>الازمنه</a:t>
            </a:r>
            <a:r>
              <a:rPr lang="ar-SA" sz="1600" dirty="0">
                <a:solidFill>
                  <a:prstClr val="black"/>
                </a:solidFill>
                <a:latin typeface="Times New Roman"/>
                <a:ea typeface="Times New Roman"/>
              </a:rPr>
              <a:t> الجيولوجية, وان التغيرات التي تحدث في أشكال سطح الأرض رغم أنها بطيئة فأنها بالواقع تكون فعاله, فعند توفر الوقت اللازم فان مظاهر سطح الأرض برمتها يمكن أن تنشا وتتلاشى مره ثانيه بواسطة قوى بطيئة العمل إلا أنها </a:t>
            </a:r>
            <a:r>
              <a:rPr lang="ar-SA" sz="1600" dirty="0" err="1">
                <a:solidFill>
                  <a:prstClr val="black"/>
                </a:solidFill>
                <a:latin typeface="Times New Roman"/>
                <a:ea typeface="Times New Roman"/>
              </a:rPr>
              <a:t>مستمره</a:t>
            </a:r>
            <a:r>
              <a:rPr lang="ar-SA" sz="1600" dirty="0">
                <a:solidFill>
                  <a:prstClr val="black"/>
                </a:solidFill>
                <a:latin typeface="Times New Roman"/>
                <a:ea typeface="Times New Roman"/>
              </a:rPr>
              <a:t> في هذا المجال, وهكذا كانت فكرة </a:t>
            </a:r>
            <a:r>
              <a:rPr lang="ar-SA" sz="1600" dirty="0" err="1">
                <a:solidFill>
                  <a:prstClr val="black"/>
                </a:solidFill>
                <a:latin typeface="Times New Roman"/>
                <a:ea typeface="Times New Roman"/>
              </a:rPr>
              <a:t>النسقيه</a:t>
            </a:r>
            <a:r>
              <a:rPr lang="ar-SA" sz="1600" dirty="0">
                <a:solidFill>
                  <a:prstClr val="black"/>
                </a:solidFill>
                <a:latin typeface="Times New Roman"/>
                <a:ea typeface="Times New Roman"/>
              </a:rPr>
              <a:t> تقدما واضحا على حساب الاعتقاد </a:t>
            </a:r>
            <a:r>
              <a:rPr lang="ar-SA" sz="1600" dirty="0" err="1">
                <a:solidFill>
                  <a:prstClr val="black"/>
                </a:solidFill>
                <a:latin typeface="Times New Roman"/>
                <a:ea typeface="Times New Roman"/>
              </a:rPr>
              <a:t>الخاطى</a:t>
            </a:r>
            <a:r>
              <a:rPr lang="ar-SA" sz="1600" dirty="0">
                <a:solidFill>
                  <a:prstClr val="black"/>
                </a:solidFill>
                <a:latin typeface="Times New Roman"/>
                <a:ea typeface="Times New Roman"/>
              </a:rPr>
              <a:t> بالحركات الفجائية </a:t>
            </a:r>
            <a:r>
              <a:rPr lang="en-US" sz="1600" dirty="0">
                <a:solidFill>
                  <a:prstClr val="black"/>
                </a:solidFill>
                <a:latin typeface="Times New Roman"/>
                <a:ea typeface="Times New Roman"/>
              </a:rPr>
              <a:t>Catastrophic </a:t>
            </a:r>
            <a:r>
              <a:rPr lang="ar-SA" sz="1600" dirty="0">
                <a:solidFill>
                  <a:prstClr val="black"/>
                </a:solidFill>
                <a:latin typeface="Times New Roman"/>
                <a:ea typeface="Times New Roman"/>
              </a:rPr>
              <a:t> والتي طغت عليها </a:t>
            </a:r>
            <a:r>
              <a:rPr lang="ar-SA" sz="1600" dirty="0" err="1">
                <a:solidFill>
                  <a:prstClr val="black"/>
                </a:solidFill>
                <a:latin typeface="Times New Roman"/>
                <a:ea typeface="Times New Roman"/>
              </a:rPr>
              <a:t>النسقيه</a:t>
            </a:r>
            <a:r>
              <a:rPr lang="ar-SA" sz="1600" dirty="0">
                <a:solidFill>
                  <a:prstClr val="black"/>
                </a:solidFill>
                <a:latin typeface="Times New Roman"/>
                <a:ea typeface="Times New Roman"/>
              </a:rPr>
              <a:t> , حيث انه من السهل الاعتقاد أن الفيضانات الشديدة التي تحدث بشكل نادر , </a:t>
            </a:r>
            <a:r>
              <a:rPr lang="ar-BH" sz="1600" dirty="0">
                <a:solidFill>
                  <a:prstClr val="black"/>
                </a:solidFill>
                <a:latin typeface="Times New Roman"/>
                <a:ea typeface="Times New Roman"/>
              </a:rPr>
              <a:t>تغير</a:t>
            </a:r>
            <a:r>
              <a:rPr lang="ar-SA" sz="1600" dirty="0">
                <a:solidFill>
                  <a:prstClr val="black"/>
                </a:solidFill>
                <a:latin typeface="Times New Roman"/>
                <a:ea typeface="Times New Roman"/>
              </a:rPr>
              <a:t> في وديان الأنهار اكثر مما </a:t>
            </a:r>
            <a:r>
              <a:rPr lang="ar-BH" sz="1600" dirty="0">
                <a:solidFill>
                  <a:prstClr val="black"/>
                </a:solidFill>
                <a:latin typeface="Times New Roman"/>
                <a:ea typeface="Times New Roman"/>
              </a:rPr>
              <a:t>يغيره</a:t>
            </a:r>
            <a:r>
              <a:rPr lang="ar-SA" sz="1600" dirty="0">
                <a:solidFill>
                  <a:prstClr val="black"/>
                </a:solidFill>
                <a:latin typeface="Times New Roman"/>
                <a:ea typeface="Times New Roman"/>
              </a:rPr>
              <a:t> جريان المياه بشكل اعتيادي في السنوات الواقعة بين فيضانين من هذا النوع .</a:t>
            </a:r>
            <a:endParaRPr lang="en-US" sz="1600" dirty="0">
              <a:solidFill>
                <a:prstClr val="black"/>
              </a:solidFill>
              <a:latin typeface="Times New Roman"/>
              <a:ea typeface="Times New Roman"/>
            </a:endParaRPr>
          </a:p>
          <a:p>
            <a:pPr lvl="0" algn="just"/>
            <a:r>
              <a:rPr lang="ar-SA" sz="1600" dirty="0">
                <a:solidFill>
                  <a:prstClr val="black"/>
                </a:solidFill>
                <a:latin typeface="Times New Roman"/>
                <a:ea typeface="Times New Roman"/>
              </a:rPr>
              <a:t>       ونتج عن دراسات العلماء نظريات هي التي ساهمت في تطور هذا العلم حديثا والتي كان أهمها هو العمل بخطوات تقوم على الملاحظة وتنظيم الملاحظات وتفسيرها واستخلاص النتائج ومقارنتها ببعضها البعض وخاصة العالم </a:t>
            </a:r>
            <a:r>
              <a:rPr lang="ar-SA" sz="1600" dirty="0" err="1">
                <a:solidFill>
                  <a:prstClr val="black"/>
                </a:solidFill>
                <a:latin typeface="Times New Roman"/>
                <a:ea typeface="Times New Roman"/>
              </a:rPr>
              <a:t>ديفز</a:t>
            </a:r>
            <a:r>
              <a:rPr lang="ar-SA" sz="1600" dirty="0">
                <a:solidFill>
                  <a:prstClr val="black"/>
                </a:solidFill>
                <a:latin typeface="Times New Roman"/>
                <a:ea typeface="Times New Roman"/>
              </a:rPr>
              <a:t> ) في دراسة ما يسمى بدورة التعرية على شكل مراحل متتابعة سميت بالدورة العادية     </a:t>
            </a:r>
            <a:r>
              <a:rPr lang="en-US" sz="1600" dirty="0">
                <a:solidFill>
                  <a:prstClr val="black"/>
                </a:solidFill>
                <a:latin typeface="Times New Roman"/>
                <a:ea typeface="Times New Roman"/>
              </a:rPr>
              <a:t>( Normal Cycle ) </a:t>
            </a:r>
            <a:r>
              <a:rPr lang="ar-SA" sz="1600" dirty="0">
                <a:solidFill>
                  <a:prstClr val="black"/>
                </a:solidFill>
                <a:latin typeface="Times New Roman"/>
                <a:ea typeface="Times New Roman"/>
              </a:rPr>
              <a:t>  أو الدورة المائية. وانطلق العالم في تطويره لعلم الجيومورفولوجيا من خلال التأكيد على ثلاثة عوامل يعتمد عليها تكوين المظهر وهي:</a:t>
            </a:r>
            <a:endParaRPr lang="en-US" sz="1600" dirty="0">
              <a:solidFill>
                <a:prstClr val="black"/>
              </a:solidFill>
              <a:latin typeface="Times New Roman"/>
              <a:ea typeface="Times New Roman"/>
            </a:endParaRPr>
          </a:p>
          <a:p>
            <a:pPr lvl="0" algn="just"/>
            <a:r>
              <a:rPr lang="ar-SA" sz="1600" dirty="0">
                <a:solidFill>
                  <a:prstClr val="black"/>
                </a:solidFill>
                <a:latin typeface="Times New Roman"/>
                <a:ea typeface="Times New Roman"/>
              </a:rPr>
              <a:t>أ – البنية </a:t>
            </a:r>
            <a:r>
              <a:rPr lang="en-US" sz="1600" dirty="0">
                <a:solidFill>
                  <a:prstClr val="black"/>
                </a:solidFill>
                <a:latin typeface="Times New Roman"/>
                <a:ea typeface="Times New Roman"/>
              </a:rPr>
              <a:t>Structure</a:t>
            </a:r>
            <a:r>
              <a:rPr lang="ar-SA" sz="1600" dirty="0">
                <a:solidFill>
                  <a:prstClr val="black"/>
                </a:solidFill>
                <a:latin typeface="Times New Roman"/>
                <a:ea typeface="Times New Roman"/>
              </a:rPr>
              <a:t> </a:t>
            </a:r>
            <a:endParaRPr lang="en-US" sz="1600" dirty="0">
              <a:solidFill>
                <a:prstClr val="black"/>
              </a:solidFill>
              <a:latin typeface="Times New Roman"/>
              <a:ea typeface="Times New Roman"/>
            </a:endParaRPr>
          </a:p>
          <a:p>
            <a:pPr lvl="0" algn="just"/>
            <a:r>
              <a:rPr lang="ar-SA" sz="1600" dirty="0">
                <a:solidFill>
                  <a:prstClr val="black"/>
                </a:solidFill>
                <a:latin typeface="Times New Roman"/>
                <a:ea typeface="Times New Roman"/>
              </a:rPr>
              <a:t>ب – العملية </a:t>
            </a:r>
            <a:r>
              <a:rPr lang="en-US" sz="1600" dirty="0">
                <a:solidFill>
                  <a:prstClr val="black"/>
                </a:solidFill>
                <a:latin typeface="Times New Roman"/>
                <a:ea typeface="Times New Roman"/>
              </a:rPr>
              <a:t>process</a:t>
            </a:r>
          </a:p>
          <a:p>
            <a:pPr lvl="0" algn="just"/>
            <a:r>
              <a:rPr lang="ar-SA" sz="1600" dirty="0">
                <a:solidFill>
                  <a:prstClr val="black"/>
                </a:solidFill>
                <a:latin typeface="Times New Roman"/>
                <a:ea typeface="Times New Roman"/>
              </a:rPr>
              <a:t>جـ - الزمن </a:t>
            </a:r>
            <a:r>
              <a:rPr lang="en-US" sz="1600" dirty="0">
                <a:solidFill>
                  <a:prstClr val="black"/>
                </a:solidFill>
                <a:latin typeface="Times New Roman"/>
                <a:ea typeface="Times New Roman"/>
              </a:rPr>
              <a:t>Time      </a:t>
            </a:r>
          </a:p>
          <a:p>
            <a:pPr lvl="0" algn="just"/>
            <a:r>
              <a:rPr lang="ar-SA" sz="1600" dirty="0">
                <a:solidFill>
                  <a:prstClr val="black"/>
                </a:solidFill>
                <a:latin typeface="Times New Roman"/>
                <a:ea typeface="Times New Roman"/>
              </a:rPr>
              <a:t>  </a:t>
            </a:r>
            <a:r>
              <a:rPr lang="ar-SA" sz="1600" dirty="0">
                <a:solidFill>
                  <a:prstClr val="black"/>
                </a:solidFill>
                <a:ea typeface="Times New Roman"/>
                <a:cs typeface="Times New Roman"/>
              </a:rPr>
              <a:t>    وأدت هذه الأمور إلى الوصول لما يسمى بالمعالجة الوراثية للتضاريس ( مثل عمر الكائن الحي مرورا بالشباب والنضج والشيخوخة ), وظهرت عدة مدارس </a:t>
            </a:r>
            <a:r>
              <a:rPr lang="ar-SA" sz="1600" dirty="0" err="1">
                <a:solidFill>
                  <a:prstClr val="black"/>
                </a:solidFill>
                <a:ea typeface="Times New Roman"/>
                <a:cs typeface="Times New Roman"/>
              </a:rPr>
              <a:t>جيومورفولوجية</a:t>
            </a:r>
            <a:r>
              <a:rPr lang="ar-SA" sz="1600" dirty="0">
                <a:solidFill>
                  <a:prstClr val="black"/>
                </a:solidFill>
                <a:ea typeface="Times New Roman"/>
                <a:cs typeface="Times New Roman"/>
              </a:rPr>
              <a:t> يمكن أن نذكر منها مدرسة الأفكار الحركية والمدرسة المناخية ومدرسة الارتباط, ولكن أقوى هذه المدارس هي مدرسة المناخ كأحد أهم العوامل في تحديد المظهر الأرضي. وتشير دراسات </a:t>
            </a:r>
            <a:r>
              <a:rPr lang="ar-SA" sz="1600" dirty="0" err="1">
                <a:solidFill>
                  <a:prstClr val="black"/>
                </a:solidFill>
                <a:ea typeface="Times New Roman"/>
                <a:cs typeface="Times New Roman"/>
              </a:rPr>
              <a:t>ديفيز</a:t>
            </a:r>
            <a:r>
              <a:rPr lang="ar-SA" sz="1600" dirty="0">
                <a:solidFill>
                  <a:prstClr val="black"/>
                </a:solidFill>
                <a:ea typeface="Times New Roman"/>
                <a:cs typeface="Times New Roman"/>
              </a:rPr>
              <a:t> إلى انه بحق من طور الجيومورفولوجيا الحديثة وتمكن من ابتداع مصطلحات علمية ذكية زود بها دراساته, مثل مقارنته </a:t>
            </a:r>
            <a:r>
              <a:rPr lang="ar-SA" sz="1600" dirty="0" err="1">
                <a:solidFill>
                  <a:prstClr val="black"/>
                </a:solidFill>
                <a:ea typeface="Times New Roman"/>
                <a:cs typeface="Times New Roman"/>
              </a:rPr>
              <a:t>للظ</a:t>
            </a:r>
            <a:r>
              <a:rPr lang="ar-BH" sz="1600" dirty="0" err="1">
                <a:solidFill>
                  <a:prstClr val="black"/>
                </a:solidFill>
                <a:ea typeface="Times New Roman"/>
                <a:cs typeface="Times New Roman"/>
              </a:rPr>
              <a:t>وا</a:t>
            </a:r>
            <a:r>
              <a:rPr lang="ar-SA" sz="1600" dirty="0">
                <a:solidFill>
                  <a:prstClr val="black"/>
                </a:solidFill>
                <a:ea typeface="Times New Roman"/>
                <a:cs typeface="Times New Roman"/>
              </a:rPr>
              <a:t>هر التي تحدث في منطقة معينة بمراحل عمر الكائن الحي مثل مرحلة الشباب والنضج والشيخوخة، حيث أن الأشكال الأرضية الشابة هي الموجودة في منطقة تشكلت حديثا, أما الناضجة فهي الأشكال التي وصلت إلى التضاد بين الارتفاع والانخفاض وقد يوجد نضج مبكر أو نضج متأخر, أما الشيخوخة فهي وصول الأشكال إلى مرحلة لا تتلاشى فيها. وهكذا نلاحظ أن التطور سار من مرحلة الوصف أولا ثم الوصف الإيضاحي ( </a:t>
            </a:r>
            <a:r>
              <a:rPr lang="ar-SA" sz="1600" dirty="0" err="1">
                <a:solidFill>
                  <a:prstClr val="black"/>
                </a:solidFill>
                <a:ea typeface="Times New Roman"/>
                <a:cs typeface="Times New Roman"/>
              </a:rPr>
              <a:t>ديفز</a:t>
            </a:r>
            <a:r>
              <a:rPr lang="ar-SA" sz="1600" dirty="0">
                <a:solidFill>
                  <a:prstClr val="black"/>
                </a:solidFill>
                <a:ea typeface="Times New Roman"/>
                <a:cs typeface="Times New Roman"/>
              </a:rPr>
              <a:t> ) والتجريبي عن طريق التحليل </a:t>
            </a:r>
            <a:r>
              <a:rPr lang="ar-SA" sz="1600" dirty="0" err="1">
                <a:solidFill>
                  <a:prstClr val="black"/>
                </a:solidFill>
                <a:ea typeface="Times New Roman"/>
                <a:cs typeface="Times New Roman"/>
              </a:rPr>
              <a:t>المورفومتري</a:t>
            </a:r>
            <a:r>
              <a:rPr lang="ar-SA" sz="1600" dirty="0">
                <a:solidFill>
                  <a:prstClr val="black"/>
                </a:solidFill>
                <a:ea typeface="Times New Roman"/>
                <a:cs typeface="Times New Roman"/>
              </a:rPr>
              <a:t> ( معادلات زوايا الانحدار, والكثافة التصريفية وغيرها ), والمقياس المباشر مثل سرعة المياه في دفع الرواسب, والاختبار والذي يبقى صعب لصعوبة تتبع ظواهر الطبيعة في المختبر لذا يستعمل هذا الأسلوب للأمور البسيطة. أي أن الجيومورفولوجيا انتقلت من الوصف إلى التحليل في تطورها</a:t>
            </a:r>
            <a:r>
              <a:rPr lang="ar-IQ" sz="1600" dirty="0">
                <a:solidFill>
                  <a:prstClr val="black"/>
                </a:solidFill>
                <a:ea typeface="Times New Roman"/>
                <a:cs typeface="Times New Roman"/>
              </a:rPr>
              <a:t>.</a:t>
            </a:r>
            <a:endParaRPr lang="ar-IQ" sz="1600" dirty="0">
              <a:solidFill>
                <a:prstClr val="black"/>
              </a:solidFill>
            </a:endParaRPr>
          </a:p>
        </p:txBody>
      </p:sp>
    </p:spTree>
    <p:extLst>
      <p:ext uri="{BB962C8B-B14F-4D97-AF65-F5344CB8AC3E}">
        <p14:creationId xmlns:p14="http://schemas.microsoft.com/office/powerpoint/2010/main" val="1852641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889844"/>
            <a:ext cx="8568952" cy="5016758"/>
          </a:xfrm>
          <a:prstGeom prst="rect">
            <a:avLst/>
          </a:prstGeom>
        </p:spPr>
        <p:txBody>
          <a:bodyPr wrap="square">
            <a:spAutoFit/>
          </a:bodyPr>
          <a:lstStyle/>
          <a:p>
            <a:pPr lvl="0" algn="just"/>
            <a:r>
              <a:rPr lang="ar-SA" sz="1600" b="1" dirty="0">
                <a:solidFill>
                  <a:prstClr val="black"/>
                </a:solidFill>
                <a:latin typeface="Times New Roman"/>
                <a:ea typeface="Times New Roman"/>
              </a:rPr>
              <a:t>مجال علم الجيومورفولوجيا: </a:t>
            </a:r>
            <a:endParaRPr lang="en-US" sz="1600" dirty="0">
              <a:solidFill>
                <a:prstClr val="black"/>
              </a:solidFill>
              <a:latin typeface="Times New Roman"/>
              <a:ea typeface="Times New Roman"/>
            </a:endParaRPr>
          </a:p>
          <a:p>
            <a:pPr lvl="0" algn="just"/>
            <a:r>
              <a:rPr lang="ar-SA" sz="1600" dirty="0">
                <a:solidFill>
                  <a:prstClr val="black"/>
                </a:solidFill>
                <a:latin typeface="Times New Roman"/>
                <a:ea typeface="Times New Roman"/>
              </a:rPr>
              <a:t>       ذكرنا أن أهم العلم يدرس أشكال وهيئات سطح الأرض, وبذلك فمجاله الأساسي هو دراسة قشرة الأرض والغلاف الصخري وقيعان المحيطات ( أو دراسة ما يسمى بالغلاف الصخري </a:t>
            </a:r>
            <a:r>
              <a:rPr lang="en-US" sz="1600" dirty="0">
                <a:solidFill>
                  <a:prstClr val="black"/>
                </a:solidFill>
                <a:latin typeface="Times New Roman"/>
                <a:ea typeface="Times New Roman"/>
              </a:rPr>
              <a:t>Lithosphere.</a:t>
            </a:r>
            <a:r>
              <a:rPr lang="ar-SA" sz="1600" dirty="0">
                <a:solidFill>
                  <a:prstClr val="black"/>
                </a:solidFill>
                <a:latin typeface="Times New Roman"/>
                <a:ea typeface="Times New Roman"/>
              </a:rPr>
              <a:t> وكلمة </a:t>
            </a:r>
            <a:r>
              <a:rPr lang="en-US" sz="1600" dirty="0" err="1">
                <a:solidFill>
                  <a:prstClr val="black"/>
                </a:solidFill>
                <a:latin typeface="Times New Roman"/>
                <a:ea typeface="Times New Roman"/>
              </a:rPr>
              <a:t>Litho</a:t>
            </a:r>
            <a:r>
              <a:rPr lang="ar-SA" sz="1600" dirty="0">
                <a:solidFill>
                  <a:prstClr val="black"/>
                </a:solidFill>
                <a:latin typeface="Times New Roman"/>
                <a:ea typeface="Times New Roman"/>
              </a:rPr>
              <a:t> كلمة يونانية تعني صخر ونعني بها المواد المشكلة لقشرة الأرض والتي تتكون من مجموعة هائلة من المعادن. وينفرد هذا العلم بهذا المجال بحيث يقدم التصوير والتفسير الكامل لإشكال سطح الأرض للمتخصصين في الدراسات المختلفة عن طريق تطبيقات هذا العلم فيما يعرف </a:t>
            </a:r>
            <a:r>
              <a:rPr lang="ar-SA" sz="1600" dirty="0" err="1">
                <a:solidFill>
                  <a:prstClr val="black"/>
                </a:solidFill>
                <a:latin typeface="Times New Roman"/>
                <a:ea typeface="Times New Roman"/>
              </a:rPr>
              <a:t>بالجيومورفولوجيا</a:t>
            </a:r>
            <a:r>
              <a:rPr lang="ar-SA" sz="1600" dirty="0">
                <a:solidFill>
                  <a:prstClr val="black"/>
                </a:solidFill>
                <a:latin typeface="Times New Roman"/>
                <a:ea typeface="Times New Roman"/>
              </a:rPr>
              <a:t> التطبيقية ( التي تدرس في خطة قسم   الجغرافيا / جامعة مؤته على شكل مادة اختيارية ). وكما قلنا فانه عندما انتقلنا من الوصف إلى التحليل في الجيومورفولوجيا فان نتائج التحليل أصبحت توفر اكثر من التطبيقات لهذا العام وذلك باستخدام المقاييس الدقيقة عن طريق الميدان مباشرة، اذ ان أهم الجوانب التطبيقية </a:t>
            </a:r>
            <a:r>
              <a:rPr lang="ar-SA" sz="1600" dirty="0" err="1">
                <a:solidFill>
                  <a:prstClr val="black"/>
                </a:solidFill>
                <a:latin typeface="Times New Roman"/>
                <a:ea typeface="Times New Roman"/>
              </a:rPr>
              <a:t>للجيومورفولوجية</a:t>
            </a:r>
            <a:r>
              <a:rPr lang="ar-SA" sz="1600" dirty="0">
                <a:solidFill>
                  <a:prstClr val="black"/>
                </a:solidFill>
                <a:latin typeface="Times New Roman"/>
                <a:ea typeface="Times New Roman"/>
              </a:rPr>
              <a:t> ما يلي:</a:t>
            </a:r>
            <a:endParaRPr lang="en-US" sz="1600" dirty="0">
              <a:solidFill>
                <a:prstClr val="black"/>
              </a:solidFill>
              <a:latin typeface="Times New Roman"/>
              <a:ea typeface="Times New Roman"/>
            </a:endParaRPr>
          </a:p>
          <a:p>
            <a:pPr marL="342900" lvl="0" indent="-342900" algn="just">
              <a:buFont typeface="+mj-lt"/>
              <a:buAutoNum type="arabicPeriod"/>
              <a:tabLst>
                <a:tab pos="457200" algn="l"/>
              </a:tabLst>
            </a:pPr>
            <a:r>
              <a:rPr lang="ar-SA" sz="1600" dirty="0">
                <a:solidFill>
                  <a:prstClr val="black"/>
                </a:solidFill>
                <a:latin typeface="Times New Roman"/>
                <a:ea typeface="Times New Roman"/>
              </a:rPr>
              <a:t>الكشف عن الثروات الطبيعية وتطوير المساحات الزراعية والمعادن والغاز والصخور المفيدة.</a:t>
            </a:r>
            <a:endParaRPr lang="en-US" sz="1600" dirty="0">
              <a:solidFill>
                <a:prstClr val="black"/>
              </a:solidFill>
              <a:latin typeface="Times New Roman"/>
              <a:ea typeface="Times New Roman"/>
            </a:endParaRPr>
          </a:p>
          <a:p>
            <a:pPr marL="342900" lvl="0" indent="-342900" algn="just">
              <a:buFont typeface="+mj-lt"/>
              <a:buAutoNum type="arabicPeriod"/>
              <a:tabLst>
                <a:tab pos="457200" algn="l"/>
              </a:tabLst>
            </a:pPr>
            <a:r>
              <a:rPr lang="ar-SA" sz="1600" dirty="0">
                <a:solidFill>
                  <a:prstClr val="black"/>
                </a:solidFill>
                <a:latin typeface="Times New Roman"/>
                <a:ea typeface="Times New Roman"/>
              </a:rPr>
              <a:t>دراسة أحواض الأنهار وبناء الخزانات والسدود المائية وتوليد الطاقة وكشف الموارد المائية السطحية والجوفية وصيانتها.</a:t>
            </a:r>
            <a:endParaRPr lang="en-US" sz="1600" dirty="0">
              <a:solidFill>
                <a:prstClr val="black"/>
              </a:solidFill>
              <a:latin typeface="Times New Roman"/>
              <a:ea typeface="Times New Roman"/>
            </a:endParaRPr>
          </a:p>
          <a:p>
            <a:pPr marL="342900" lvl="0" indent="-342900" algn="just">
              <a:buFont typeface="+mj-lt"/>
              <a:buAutoNum type="arabicPeriod"/>
              <a:tabLst>
                <a:tab pos="457200" algn="l"/>
              </a:tabLst>
            </a:pPr>
            <a:r>
              <a:rPr lang="ar-SA" sz="1600" dirty="0">
                <a:solidFill>
                  <a:prstClr val="black"/>
                </a:solidFill>
                <a:latin typeface="Times New Roman"/>
                <a:ea typeface="Times New Roman"/>
              </a:rPr>
              <a:t>دراسة انجراف وتعرية التربة بالمياه والرياح ومعالجة هذه المشاكل.</a:t>
            </a:r>
            <a:endParaRPr lang="en-US" sz="1600" dirty="0">
              <a:solidFill>
                <a:prstClr val="black"/>
              </a:solidFill>
              <a:latin typeface="Times New Roman"/>
              <a:ea typeface="Times New Roman"/>
            </a:endParaRPr>
          </a:p>
          <a:p>
            <a:pPr marL="342900" lvl="0" indent="-342900" algn="just">
              <a:buFont typeface="+mj-lt"/>
              <a:buAutoNum type="arabicPeriod"/>
              <a:tabLst>
                <a:tab pos="457200" algn="l"/>
              </a:tabLst>
            </a:pPr>
            <a:r>
              <a:rPr lang="ar-SA" sz="1600" dirty="0">
                <a:solidFill>
                  <a:prstClr val="black"/>
                </a:solidFill>
                <a:latin typeface="Times New Roman"/>
                <a:ea typeface="Times New Roman"/>
              </a:rPr>
              <a:t>دراسة الانهيارات والانزلاقات الأرضية والصخرية ككوارث طبيعية ومواجهتها.</a:t>
            </a:r>
            <a:endParaRPr lang="en-US" sz="1600" dirty="0">
              <a:solidFill>
                <a:prstClr val="black"/>
              </a:solidFill>
              <a:latin typeface="Times New Roman"/>
              <a:ea typeface="Times New Roman"/>
            </a:endParaRPr>
          </a:p>
          <a:p>
            <a:pPr marL="342900" lvl="0" indent="-342900" algn="just">
              <a:buFont typeface="+mj-lt"/>
              <a:buAutoNum type="arabicPeriod"/>
              <a:tabLst>
                <a:tab pos="457200" algn="l"/>
              </a:tabLst>
            </a:pPr>
            <a:r>
              <a:rPr lang="ar-SA" sz="1600" dirty="0">
                <a:solidFill>
                  <a:prstClr val="black"/>
                </a:solidFill>
                <a:latin typeface="Times New Roman"/>
                <a:ea typeface="Times New Roman"/>
              </a:rPr>
              <a:t>تتبع تغير مجاري الأنهار والقنوات وأثار هذا التغير.</a:t>
            </a:r>
            <a:endParaRPr lang="en-US" sz="1600" dirty="0">
              <a:solidFill>
                <a:prstClr val="black"/>
              </a:solidFill>
              <a:latin typeface="Times New Roman"/>
              <a:ea typeface="Times New Roman"/>
            </a:endParaRPr>
          </a:p>
          <a:p>
            <a:pPr marL="342900" lvl="0" indent="-342900" algn="just">
              <a:buFont typeface="+mj-lt"/>
              <a:buAutoNum type="arabicPeriod"/>
              <a:tabLst>
                <a:tab pos="457200" algn="l"/>
              </a:tabLst>
            </a:pPr>
            <a:r>
              <a:rPr lang="ar-SA" sz="1600" dirty="0">
                <a:solidFill>
                  <a:prstClr val="black"/>
                </a:solidFill>
                <a:latin typeface="Times New Roman"/>
                <a:ea typeface="Times New Roman"/>
              </a:rPr>
              <a:t>استخدامه في النواحي العسكرية والحروب.</a:t>
            </a:r>
            <a:endParaRPr lang="en-US" sz="1600" dirty="0">
              <a:solidFill>
                <a:prstClr val="black"/>
              </a:solidFill>
              <a:latin typeface="Times New Roman"/>
              <a:ea typeface="Times New Roman"/>
            </a:endParaRPr>
          </a:p>
          <a:p>
            <a:pPr marL="342900" lvl="0" indent="-342900" algn="just">
              <a:buFont typeface="+mj-lt"/>
              <a:buAutoNum type="arabicPeriod"/>
              <a:tabLst>
                <a:tab pos="457200" algn="l"/>
              </a:tabLst>
            </a:pPr>
            <a:r>
              <a:rPr lang="ar-SA" sz="1600" dirty="0">
                <a:solidFill>
                  <a:prstClr val="black"/>
                </a:solidFill>
                <a:latin typeface="Times New Roman"/>
                <a:ea typeface="Times New Roman"/>
              </a:rPr>
              <a:t>دراسة التربة وأعماقها وصلاحيتها للإنتاج الزراعي.</a:t>
            </a:r>
            <a:endParaRPr lang="en-US" sz="1600" dirty="0">
              <a:solidFill>
                <a:prstClr val="black"/>
              </a:solidFill>
              <a:latin typeface="Times New Roman"/>
              <a:ea typeface="Times New Roman"/>
            </a:endParaRPr>
          </a:p>
          <a:p>
            <a:pPr marL="342900" lvl="0" indent="-342900" algn="just">
              <a:buFont typeface="+mj-lt"/>
              <a:buAutoNum type="arabicPeriod"/>
              <a:tabLst>
                <a:tab pos="457200" algn="l"/>
              </a:tabLst>
            </a:pPr>
            <a:r>
              <a:rPr lang="ar-SA" sz="1600" dirty="0">
                <a:solidFill>
                  <a:prstClr val="black"/>
                </a:solidFill>
                <a:latin typeface="Times New Roman"/>
                <a:ea typeface="Times New Roman"/>
              </a:rPr>
              <a:t>دراسة السواحل البحرية والموانئ وأثرها في الملاحة, وعلاقة التيارات البحرية بذلك.</a:t>
            </a:r>
            <a:endParaRPr lang="en-US" sz="1600" dirty="0">
              <a:solidFill>
                <a:prstClr val="black"/>
              </a:solidFill>
              <a:latin typeface="Times New Roman"/>
              <a:ea typeface="Times New Roman"/>
            </a:endParaRPr>
          </a:p>
          <a:p>
            <a:pPr marL="342900" lvl="0" indent="-342900" algn="just">
              <a:buFont typeface="+mj-lt"/>
              <a:buAutoNum type="arabicPeriod"/>
              <a:tabLst>
                <a:tab pos="457200" algn="l"/>
              </a:tabLst>
            </a:pPr>
            <a:r>
              <a:rPr lang="ar-SA" sz="1600" dirty="0">
                <a:solidFill>
                  <a:prstClr val="black"/>
                </a:solidFill>
                <a:latin typeface="Times New Roman"/>
                <a:ea typeface="Times New Roman"/>
              </a:rPr>
              <a:t>استخدامه في عمل الخرائط </a:t>
            </a:r>
            <a:r>
              <a:rPr lang="ar-SA" sz="1600" dirty="0" err="1">
                <a:solidFill>
                  <a:prstClr val="black"/>
                </a:solidFill>
                <a:latin typeface="Times New Roman"/>
                <a:ea typeface="Times New Roman"/>
              </a:rPr>
              <a:t>الجيوموفورلوجية</a:t>
            </a:r>
            <a:r>
              <a:rPr lang="ar-SA" sz="1600" dirty="0">
                <a:solidFill>
                  <a:prstClr val="black"/>
                </a:solidFill>
                <a:latin typeface="Times New Roman"/>
                <a:ea typeface="Times New Roman"/>
              </a:rPr>
              <a:t> لتطبيقها في شتى المجالات.</a:t>
            </a:r>
            <a:endParaRPr lang="en-US" sz="1600" dirty="0">
              <a:solidFill>
                <a:prstClr val="black"/>
              </a:solidFill>
              <a:latin typeface="Times New Roman"/>
              <a:ea typeface="Times New Roman"/>
            </a:endParaRPr>
          </a:p>
          <a:p>
            <a:pPr marL="228600" lvl="0" algn="just"/>
            <a:r>
              <a:rPr lang="ar-SA" sz="1600" dirty="0">
                <a:solidFill>
                  <a:prstClr val="black"/>
                </a:solidFill>
                <a:latin typeface="Times New Roman"/>
                <a:ea typeface="Times New Roman"/>
              </a:rPr>
              <a:t>10- استخدامه في دراسات البناء والطرق والسكك الحديدية.</a:t>
            </a:r>
            <a:endParaRPr lang="en-US" sz="1600" dirty="0">
              <a:solidFill>
                <a:prstClr val="black"/>
              </a:solidFill>
              <a:latin typeface="Times New Roman"/>
              <a:ea typeface="Times New Roman"/>
            </a:endParaRPr>
          </a:p>
          <a:p>
            <a:pPr marL="228600" lvl="0" algn="just"/>
            <a:r>
              <a:rPr lang="ar-SA" sz="1600" dirty="0">
                <a:solidFill>
                  <a:prstClr val="black"/>
                </a:solidFill>
                <a:latin typeface="Times New Roman"/>
                <a:ea typeface="Times New Roman"/>
              </a:rPr>
              <a:t>11- تتبع تطور الأقاليم واستقرارها الجيومورفولوجيا </a:t>
            </a:r>
            <a:endParaRPr lang="en-US" sz="1600" dirty="0">
              <a:solidFill>
                <a:prstClr val="black"/>
              </a:solidFill>
              <a:latin typeface="Times New Roman"/>
              <a:ea typeface="Times New Roman"/>
            </a:endParaRPr>
          </a:p>
          <a:p>
            <a:pPr marL="228600" lvl="0" algn="just"/>
            <a:r>
              <a:rPr lang="ar-SA" sz="1600" dirty="0">
                <a:solidFill>
                  <a:prstClr val="black"/>
                </a:solidFill>
                <a:latin typeface="Times New Roman"/>
                <a:ea typeface="Times New Roman"/>
              </a:rPr>
              <a:t>12- استغلال الصحاري والأراضي الجافة وشبه الجافة وتتبع العواصف الرملية فيها أثرها على نشاط الإنسان. </a:t>
            </a:r>
            <a:endParaRPr lang="en-US" sz="1600" dirty="0">
              <a:solidFill>
                <a:prstClr val="black"/>
              </a:solidFill>
              <a:latin typeface="Times New Roman"/>
              <a:ea typeface="Times New Roman"/>
            </a:endParaRPr>
          </a:p>
        </p:txBody>
      </p:sp>
    </p:spTree>
    <p:extLst>
      <p:ext uri="{BB962C8B-B14F-4D97-AF65-F5344CB8AC3E}">
        <p14:creationId xmlns:p14="http://schemas.microsoft.com/office/powerpoint/2010/main" val="2573819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99877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270</Words>
  <Application>Microsoft Office PowerPoint</Application>
  <PresentationFormat>عرض على الشاشة (3:4)‏</PresentationFormat>
  <Paragraphs>56</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نسق Office</vt:lpstr>
      <vt:lpstr>الجيومورفولوجيا</vt:lpstr>
      <vt:lpstr>عرض تقديمي في PowerPoint</vt:lpstr>
      <vt:lpstr>عرض تقديمي في PowerPoint</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الجيومورفولوجيا</dc:title>
  <dc:creator>DR.Ahmed Saker 2o1O</dc:creator>
  <cp:lastModifiedBy>DR.Ahmed Saker 2o1O</cp:lastModifiedBy>
  <cp:revision>1</cp:revision>
  <dcterms:created xsi:type="dcterms:W3CDTF">2018-12-18T00:03:08Z</dcterms:created>
  <dcterms:modified xsi:type="dcterms:W3CDTF">2018-12-18T00:08:55Z</dcterms:modified>
</cp:coreProperties>
</file>