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notesMasterIdLst>
    <p:notesMasterId r:id="rId12"/>
  </p:notes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66"/>
    <a:srgbClr val="FF0066"/>
    <a:srgbClr val="FFFF99"/>
    <a:srgbClr val="FF3399"/>
    <a:srgbClr val="FF00FF"/>
    <a:srgbClr val="0066FF"/>
    <a:srgbClr val="B90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5" d="100"/>
          <a:sy n="55" d="100"/>
        </p:scale>
        <p:origin x="946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2ECF41E-FE34-45F6-B791-772C58BC2F56}" type="datetimeFigureOut">
              <a:rPr lang="ar-SA" smtClean="0"/>
              <a:t>07/04/1440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D6F4B3A-16A3-426E-A14C-8B8AFEC68E5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96209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F4B3A-16A3-426E-A14C-8B8AFEC68E52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3627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AEC02-B239-48BC-8204-0292123C7EDB}" type="datetime1">
              <a:rPr lang="ar-SA" smtClean="0"/>
              <a:t>07/04/1440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092EFA3-0996-44EC-AB1C-FD761E7C606B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10C20-2BF6-4B31-B11A-044F456E83BB}" type="datetime1">
              <a:rPr lang="ar-SA" smtClean="0"/>
              <a:t>07/04/1440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2EFA3-0996-44EC-AB1C-FD761E7C606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D7A4-84AE-4FCA-8A01-9BA509E88E43}" type="datetime1">
              <a:rPr lang="ar-SA" smtClean="0"/>
              <a:t>07/04/1440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2EFA3-0996-44EC-AB1C-FD761E7C606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25776-BD7B-47DF-84D7-26C012E71932}" type="datetime1">
              <a:rPr lang="ar-SA" smtClean="0"/>
              <a:t>07/04/1440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2EFA3-0996-44EC-AB1C-FD761E7C606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2E01-9F57-40FE-BE4E-F712FE15068A}" type="datetime1">
              <a:rPr lang="ar-SA" smtClean="0"/>
              <a:t>07/04/1440</a:t>
            </a:fld>
            <a:endParaRPr lang="ar-SA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2EFA3-0996-44EC-AB1C-FD761E7C606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C68AF-4375-4CEF-91FE-857E19A82D25}" type="datetime1">
              <a:rPr lang="ar-SA" smtClean="0"/>
              <a:t>07/04/1440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2EFA3-0996-44EC-AB1C-FD761E7C606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E7DEF-6524-4A4C-9AE0-A79A06809C82}" type="datetime1">
              <a:rPr lang="ar-SA" smtClean="0"/>
              <a:t>07/04/1440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2EFA3-0996-44EC-AB1C-FD761E7C606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6DED-493F-439C-A768-D372A91CF4E6}" type="datetime1">
              <a:rPr lang="ar-SA" smtClean="0"/>
              <a:t>07/04/1440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2EFA3-0996-44EC-AB1C-FD761E7C606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EDBB-CE25-4718-B07E-C4021A9BDFAA}" type="datetime1">
              <a:rPr lang="ar-SA" smtClean="0"/>
              <a:t>07/04/1440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2EFA3-0996-44EC-AB1C-FD761E7C606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7A3C9-3970-4D85-A60F-1AC5D0F055A8}" type="datetime1">
              <a:rPr lang="ar-SA" smtClean="0"/>
              <a:t>07/04/1440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2EFA3-0996-44EC-AB1C-FD761E7C606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E6D06-F4FC-4AC2-9DF9-C4558B2C2234}" type="datetime1">
              <a:rPr lang="ar-SA" smtClean="0"/>
              <a:t>07/04/1440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2EFA3-0996-44EC-AB1C-FD761E7C606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AF67818-BA69-4E77-92F3-04FF0F5E36F4}" type="datetime1">
              <a:rPr lang="ar-SA" smtClean="0"/>
              <a:t>07/04/1440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092EFA3-0996-44EC-AB1C-FD761E7C606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defTabSz="914400" rtl="1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67544" y="533573"/>
            <a:ext cx="8208912" cy="5693866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TextBox 6"/>
          <p:cNvSpPr txBox="1"/>
          <p:nvPr/>
        </p:nvSpPr>
        <p:spPr>
          <a:xfrm>
            <a:off x="467544" y="548680"/>
            <a:ext cx="8208912" cy="4231928"/>
          </a:xfrm>
          <a:prstGeom prst="rect">
            <a:avLst/>
          </a:prstGeom>
          <a:noFill/>
          <a:ln w="38100">
            <a:noFill/>
          </a:ln>
          <a:effectLst/>
        </p:spPr>
        <p:txBody>
          <a:bodyPr wrap="square" rtlCol="1">
            <a:spAutoFit/>
          </a:bodyPr>
          <a:lstStyle>
            <a:defPPr>
              <a:defRPr lang="ar-SA"/>
            </a:defPPr>
            <a:lvl1pPr algn="ctr">
              <a:defRPr>
                <a:cs typeface="+mj-cs"/>
              </a:defRPr>
            </a:lvl1pPr>
          </a:lstStyle>
          <a:p>
            <a:endParaRPr lang="ar-SA" dirty="0"/>
          </a:p>
          <a:p>
            <a:pPr algn="r"/>
            <a:r>
              <a:rPr lang="ar-SA" sz="3200" b="1" dirty="0">
                <a:solidFill>
                  <a:srgbClr val="FF3399"/>
                </a:solidFill>
              </a:rPr>
              <a:t>مكوّنات الحاسب </a:t>
            </a:r>
            <a:r>
              <a:rPr lang="ar-SA" sz="3200" b="1" dirty="0" smtClean="0">
                <a:solidFill>
                  <a:srgbClr val="FF3399"/>
                </a:solidFill>
              </a:rPr>
              <a:t>البرمجيّة:</a:t>
            </a:r>
          </a:p>
          <a:p>
            <a:pPr algn="r"/>
            <a:endParaRPr lang="ar-SA" sz="1100" b="1" dirty="0" smtClean="0">
              <a:solidFill>
                <a:srgbClr val="0066FF"/>
              </a:solidFill>
            </a:endParaRPr>
          </a:p>
          <a:p>
            <a:pPr lvl="1" algn="just"/>
            <a:r>
              <a:rPr lang="ar-SA" sz="2800" dirty="0" smtClean="0">
                <a:cs typeface="+mj-cs"/>
              </a:rPr>
              <a:t>هي الجزء الثاني غير الملموس من نظام الحاسب الآلي والذي يصبح الحاسب عديم الفائدة بدونه ، فهي وسيلة الوصل بين الحاسب والمستخدم ، وهو الجزء القابل للتطوير والإنشاء ليسهل على المستخدم المهام التي يرجوها من الحاسب.</a:t>
            </a:r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endParaRPr lang="ar-SA" sz="1200" dirty="0"/>
          </a:p>
          <a:p>
            <a:endParaRPr lang="ar-SA" sz="1200" dirty="0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1568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544" y="533573"/>
            <a:ext cx="8208912" cy="5693866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TextBox 4"/>
          <p:cNvSpPr txBox="1"/>
          <p:nvPr/>
        </p:nvSpPr>
        <p:spPr>
          <a:xfrm>
            <a:off x="467544" y="548680"/>
            <a:ext cx="8208912" cy="3077766"/>
          </a:xfrm>
          <a:prstGeom prst="rect">
            <a:avLst/>
          </a:prstGeom>
          <a:noFill/>
          <a:ln w="38100">
            <a:noFill/>
          </a:ln>
          <a:effectLst/>
        </p:spPr>
        <p:txBody>
          <a:bodyPr wrap="square" rtlCol="1">
            <a:spAutoFit/>
          </a:bodyPr>
          <a:lstStyle>
            <a:defPPr>
              <a:defRPr lang="ar-SA"/>
            </a:defPPr>
            <a:lvl1pPr algn="ctr">
              <a:defRPr>
                <a:cs typeface="+mj-cs"/>
              </a:defRPr>
            </a:lvl1pPr>
          </a:lstStyle>
          <a:p>
            <a:endParaRPr lang="ar-SA" dirty="0"/>
          </a:p>
          <a:p>
            <a:pPr algn="r"/>
            <a:r>
              <a:rPr lang="ar-SA" sz="3200" b="1" dirty="0" smtClean="0">
                <a:solidFill>
                  <a:srgbClr val="FF3399"/>
                </a:solidFill>
              </a:rPr>
              <a:t>مميزات الحاسبات الآلية:</a:t>
            </a:r>
            <a:endParaRPr lang="ar-SA" sz="2400" dirty="0" smtClean="0">
              <a:cs typeface="+mj-cs"/>
            </a:endParaRPr>
          </a:p>
          <a:p>
            <a:pPr marL="1200150" lvl="2" indent="-285750">
              <a:buFont typeface="Arial" pitchFamily="34" charset="0"/>
              <a:buChar char="•"/>
            </a:pPr>
            <a:r>
              <a:rPr lang="ar-SA" sz="2400" dirty="0" smtClean="0">
                <a:solidFill>
                  <a:prstClr val="black"/>
                </a:solidFill>
                <a:cs typeface="Times New Roman"/>
              </a:rPr>
              <a:t>السرعة.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ar-SA" sz="2400" dirty="0" smtClean="0">
                <a:solidFill>
                  <a:prstClr val="black"/>
                </a:solidFill>
                <a:cs typeface="Times New Roman"/>
              </a:rPr>
              <a:t>الدقة.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ar-SA" sz="2400" dirty="0" smtClean="0">
                <a:solidFill>
                  <a:prstClr val="black"/>
                </a:solidFill>
                <a:cs typeface="Times New Roman"/>
              </a:rPr>
              <a:t>إمكانية التخزين العالية.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ar-SA" sz="2400" dirty="0" smtClean="0">
                <a:solidFill>
                  <a:prstClr val="black"/>
                </a:solidFill>
                <a:cs typeface="Times New Roman"/>
              </a:rPr>
              <a:t>الاقتصاد من ناحية التكلفة والوقت.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ar-SA" sz="2400" dirty="0" smtClean="0">
                <a:solidFill>
                  <a:prstClr val="black"/>
                </a:solidFill>
                <a:cs typeface="Times New Roman"/>
              </a:rPr>
              <a:t>الاتصالات الشّبكية ( </a:t>
            </a:r>
            <a:r>
              <a:rPr lang="ar-SA" sz="2400" dirty="0" smtClean="0">
                <a:solidFill>
                  <a:schemeClr val="bg2">
                    <a:lumMod val="50000"/>
                  </a:schemeClr>
                </a:solidFill>
                <a:cs typeface="Times New Roman"/>
              </a:rPr>
              <a:t>الانترنت</a:t>
            </a:r>
            <a:r>
              <a:rPr lang="ar-SA" sz="2400" dirty="0" smtClean="0">
                <a:solidFill>
                  <a:prstClr val="black"/>
                </a:solidFill>
                <a:cs typeface="Times New Roman"/>
              </a:rPr>
              <a:t> ).</a:t>
            </a:r>
            <a:endParaRPr lang="ar-SA" sz="2400" dirty="0" smtClean="0">
              <a:cs typeface="+mj-cs"/>
            </a:endParaRPr>
          </a:p>
          <a:p>
            <a:pPr lvl="2"/>
            <a:endParaRPr lang="ar-SA" sz="1200" dirty="0"/>
          </a:p>
          <a:p>
            <a:endParaRPr lang="ar-SA" sz="1200" dirty="0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712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67544" y="533573"/>
            <a:ext cx="8208912" cy="5693866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TextBox 6"/>
          <p:cNvSpPr txBox="1"/>
          <p:nvPr/>
        </p:nvSpPr>
        <p:spPr>
          <a:xfrm>
            <a:off x="467544" y="548680"/>
            <a:ext cx="8208912" cy="3954929"/>
          </a:xfrm>
          <a:prstGeom prst="rect">
            <a:avLst/>
          </a:prstGeom>
          <a:noFill/>
          <a:ln w="38100">
            <a:noFill/>
          </a:ln>
          <a:effectLst/>
        </p:spPr>
        <p:txBody>
          <a:bodyPr wrap="square" rtlCol="1">
            <a:spAutoFit/>
          </a:bodyPr>
          <a:lstStyle>
            <a:defPPr>
              <a:defRPr lang="ar-SA"/>
            </a:defPPr>
            <a:lvl1pPr algn="ctr">
              <a:defRPr>
                <a:cs typeface="+mj-cs"/>
              </a:defRPr>
            </a:lvl1pPr>
          </a:lstStyle>
          <a:p>
            <a:endParaRPr lang="ar-SA" dirty="0"/>
          </a:p>
          <a:p>
            <a:pPr algn="r"/>
            <a:r>
              <a:rPr lang="ar-SA" sz="3200" b="1" dirty="0">
                <a:solidFill>
                  <a:srgbClr val="FF3399"/>
                </a:solidFill>
              </a:rPr>
              <a:t>مكوّنات الحاسب </a:t>
            </a:r>
            <a:r>
              <a:rPr lang="ar-SA" sz="3200" b="1" dirty="0" smtClean="0">
                <a:solidFill>
                  <a:srgbClr val="FF3399"/>
                </a:solidFill>
              </a:rPr>
              <a:t>البرمجيّة:</a:t>
            </a:r>
            <a:endParaRPr lang="ar-SA" sz="3200" b="1" dirty="0">
              <a:solidFill>
                <a:srgbClr val="FF3399"/>
              </a:solidFill>
            </a:endParaRPr>
          </a:p>
          <a:p>
            <a:pPr algn="r"/>
            <a:endParaRPr lang="ar-SA" sz="1100" dirty="0"/>
          </a:p>
          <a:p>
            <a:pPr marL="914400" lvl="1" indent="-457200">
              <a:buFont typeface="Arial" pitchFamily="34" charset="0"/>
              <a:buChar char="•"/>
            </a:pPr>
            <a:r>
              <a:rPr lang="ar-SA" sz="2800" dirty="0" smtClean="0">
                <a:solidFill>
                  <a:prstClr val="black"/>
                </a:solidFill>
                <a:cs typeface="Times New Roman"/>
              </a:rPr>
              <a:t>نظم التّشغيل.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ar-SA" sz="2800" dirty="0" smtClean="0">
                <a:solidFill>
                  <a:prstClr val="black"/>
                </a:solidFill>
                <a:cs typeface="Times New Roman"/>
              </a:rPr>
              <a:t>البرامج المساعدة / أدوات النظام.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ar-SA" sz="2800" dirty="0" smtClean="0">
                <a:solidFill>
                  <a:prstClr val="black"/>
                </a:solidFill>
                <a:cs typeface="Times New Roman"/>
              </a:rPr>
              <a:t>لغات البرمجة.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ar-SA" sz="2800" dirty="0" smtClean="0">
                <a:solidFill>
                  <a:prstClr val="black"/>
                </a:solidFill>
                <a:cs typeface="Times New Roman"/>
              </a:rPr>
              <a:t>التطبيقات.</a:t>
            </a:r>
            <a:endParaRPr lang="ar-SA" sz="2800" dirty="0">
              <a:solidFill>
                <a:prstClr val="black"/>
              </a:solidFill>
              <a:cs typeface="Times New Roman"/>
            </a:endParaRPr>
          </a:p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endParaRPr lang="ar-SA" sz="1200" dirty="0"/>
          </a:p>
          <a:p>
            <a:endParaRPr lang="ar-SA" sz="1200" dirty="0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4276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544" y="533573"/>
            <a:ext cx="8208912" cy="5693866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TextBox 4"/>
          <p:cNvSpPr txBox="1"/>
          <p:nvPr/>
        </p:nvSpPr>
        <p:spPr>
          <a:xfrm>
            <a:off x="467544" y="548680"/>
            <a:ext cx="8208912" cy="5278368"/>
          </a:xfrm>
          <a:prstGeom prst="rect">
            <a:avLst/>
          </a:prstGeom>
          <a:noFill/>
          <a:ln w="38100">
            <a:noFill/>
          </a:ln>
          <a:effectLst/>
        </p:spPr>
        <p:txBody>
          <a:bodyPr wrap="square" rtlCol="1">
            <a:spAutoFit/>
          </a:bodyPr>
          <a:lstStyle>
            <a:defPPr>
              <a:defRPr lang="ar-SA"/>
            </a:defPPr>
            <a:lvl1pPr algn="ctr">
              <a:defRPr>
                <a:cs typeface="+mj-cs"/>
              </a:defRPr>
            </a:lvl1pPr>
          </a:lstStyle>
          <a:p>
            <a:endParaRPr lang="ar-SA" dirty="0"/>
          </a:p>
          <a:p>
            <a:pPr algn="r"/>
            <a:r>
              <a:rPr lang="ar-SA" sz="3200" b="1" dirty="0">
                <a:solidFill>
                  <a:srgbClr val="FF3399"/>
                </a:solidFill>
              </a:rPr>
              <a:t>مكوّنات الحاسب </a:t>
            </a:r>
            <a:r>
              <a:rPr lang="ar-SA" sz="3200" b="1" dirty="0" smtClean="0">
                <a:solidFill>
                  <a:srgbClr val="FF3399"/>
                </a:solidFill>
              </a:rPr>
              <a:t>البرمجيّة:</a:t>
            </a:r>
          </a:p>
          <a:p>
            <a:pPr algn="r"/>
            <a:endParaRPr lang="ar-SA" sz="1100" b="1" dirty="0" smtClean="0">
              <a:solidFill>
                <a:srgbClr val="0066FF"/>
              </a:solidFill>
            </a:endParaRPr>
          </a:p>
          <a:p>
            <a:pPr lvl="1"/>
            <a:r>
              <a:rPr lang="ar-SA" sz="2800" b="1" dirty="0" smtClean="0">
                <a:solidFill>
                  <a:srgbClr val="993366"/>
                </a:solidFill>
                <a:cs typeface="+mj-cs"/>
              </a:rPr>
              <a:t>نظم التشغيل:</a:t>
            </a:r>
          </a:p>
          <a:p>
            <a:pPr algn="just"/>
            <a:r>
              <a:rPr lang="ar-SA" sz="2800" dirty="0"/>
              <a:t> </a:t>
            </a:r>
            <a:r>
              <a:rPr lang="ar-SA" sz="2800" dirty="0" smtClean="0"/>
              <a:t>	</a:t>
            </a:r>
            <a:r>
              <a:rPr lang="ar-SA" sz="2400" dirty="0" smtClean="0"/>
              <a:t>نظام التشغيل هو البرنامج الرئيسي لأي جهاز حاسب حيث يعتبر حلقة 	الوصل بين المستخدم والمكونات المادية للحاسب. </a:t>
            </a:r>
          </a:p>
          <a:p>
            <a:pPr algn="just"/>
            <a:endParaRPr lang="ar-SA" sz="2400" dirty="0" smtClean="0"/>
          </a:p>
          <a:p>
            <a:pPr algn="r"/>
            <a:r>
              <a:rPr lang="ar-SA" sz="2400" dirty="0"/>
              <a:t>	</a:t>
            </a:r>
            <a:r>
              <a:rPr lang="ar-SA" sz="2800" u="sng" dirty="0">
                <a:solidFill>
                  <a:srgbClr val="993366"/>
                </a:solidFill>
              </a:rPr>
              <a:t>وتنقسم أنواعها من حيث واجهة التخاطب مع الجهاز إلى: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ar-SA" sz="2400" dirty="0" smtClean="0">
                <a:cs typeface="+mj-cs"/>
              </a:rPr>
              <a:t>واجهة مستخدم رسومية.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ar-SA" sz="2400" dirty="0" smtClean="0">
                <a:cs typeface="+mj-cs"/>
              </a:rPr>
              <a:t>واجهة مستخدم غير رسومية.</a:t>
            </a:r>
          </a:p>
          <a:p>
            <a:pPr lvl="2"/>
            <a:r>
              <a:rPr lang="ar-SA" sz="2400" dirty="0" smtClean="0">
                <a:cs typeface="+mj-cs"/>
              </a:rPr>
              <a:t>وتُمكّن عادةً الواجهة التطبيق الرسومية المستخدم من تنفيذ عدّة برمجيات في نفس الوقت في حين أن الواجهة غير الرسومية تنفذ عادةً برنامج واحد في الوقت الواحد.</a:t>
            </a:r>
            <a:endParaRPr lang="ar-SA" sz="1200" dirty="0"/>
          </a:p>
          <a:p>
            <a:endParaRPr lang="ar-SA" sz="1200" dirty="0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475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544" y="533573"/>
            <a:ext cx="8208912" cy="5693866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TextBox 4"/>
          <p:cNvSpPr txBox="1"/>
          <p:nvPr/>
        </p:nvSpPr>
        <p:spPr>
          <a:xfrm>
            <a:off x="467544" y="548680"/>
            <a:ext cx="8208912" cy="3185487"/>
          </a:xfrm>
          <a:prstGeom prst="rect">
            <a:avLst/>
          </a:prstGeom>
          <a:noFill/>
          <a:ln w="38100">
            <a:noFill/>
          </a:ln>
          <a:effectLst/>
        </p:spPr>
        <p:txBody>
          <a:bodyPr wrap="square" rtlCol="1">
            <a:spAutoFit/>
          </a:bodyPr>
          <a:lstStyle>
            <a:defPPr>
              <a:defRPr lang="ar-SA"/>
            </a:defPPr>
            <a:lvl1pPr algn="ctr">
              <a:defRPr>
                <a:cs typeface="+mj-cs"/>
              </a:defRPr>
            </a:lvl1pPr>
          </a:lstStyle>
          <a:p>
            <a:endParaRPr lang="ar-SA" dirty="0"/>
          </a:p>
          <a:p>
            <a:pPr algn="r"/>
            <a:r>
              <a:rPr lang="ar-SA" sz="3200" b="1" dirty="0">
                <a:solidFill>
                  <a:srgbClr val="FF3399"/>
                </a:solidFill>
              </a:rPr>
              <a:t>مكوّنات الحاسب </a:t>
            </a:r>
            <a:r>
              <a:rPr lang="ar-SA" sz="3200" b="1" dirty="0" smtClean="0">
                <a:solidFill>
                  <a:srgbClr val="FF3399"/>
                </a:solidFill>
              </a:rPr>
              <a:t>البرمجيّة:</a:t>
            </a:r>
          </a:p>
          <a:p>
            <a:pPr algn="r"/>
            <a:endParaRPr lang="ar-SA" sz="1100" b="1" dirty="0" smtClean="0">
              <a:solidFill>
                <a:srgbClr val="0066FF"/>
              </a:solidFill>
            </a:endParaRPr>
          </a:p>
          <a:p>
            <a:pPr lvl="1"/>
            <a:r>
              <a:rPr lang="ar-SA" sz="2800" b="1" dirty="0" smtClean="0">
                <a:solidFill>
                  <a:srgbClr val="993366"/>
                </a:solidFill>
                <a:cs typeface="+mj-cs"/>
              </a:rPr>
              <a:t>نظم التشغيل:</a:t>
            </a:r>
            <a:endParaRPr lang="ar-SA" sz="1100" dirty="0" smtClean="0"/>
          </a:p>
          <a:p>
            <a:pPr algn="r"/>
            <a:r>
              <a:rPr lang="ar-SA" sz="2400" dirty="0"/>
              <a:t>	</a:t>
            </a:r>
            <a:r>
              <a:rPr lang="ar-SA" sz="2800" u="sng" dirty="0">
                <a:solidFill>
                  <a:srgbClr val="993366"/>
                </a:solidFill>
              </a:rPr>
              <a:t>وتنقسم أنواعها من حيث </a:t>
            </a:r>
            <a:r>
              <a:rPr lang="ar-SA" sz="2800" u="sng" dirty="0" smtClean="0">
                <a:solidFill>
                  <a:srgbClr val="993366"/>
                </a:solidFill>
              </a:rPr>
              <a:t>غرض الاستخدام إلى</a:t>
            </a:r>
            <a:r>
              <a:rPr lang="ar-SA" sz="2800" u="sng" dirty="0">
                <a:solidFill>
                  <a:srgbClr val="993366"/>
                </a:solidFill>
              </a:rPr>
              <a:t>: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ar-SA" sz="2400" dirty="0" smtClean="0">
                <a:cs typeface="+mj-cs"/>
              </a:rPr>
              <a:t>نظم تشغيل متخصصة بمهام محددة مثل نظم تشغيل الشبكات ونظم تشغيل الأجهزة الطبية والهندسية.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ar-SA" sz="2400" dirty="0" smtClean="0">
                <a:cs typeface="+mj-cs"/>
              </a:rPr>
              <a:t>نظم تشغيل عاديّة وهي المستخدمة في تشغيل الحواسيب الشخصيّة.</a:t>
            </a:r>
            <a:endParaRPr lang="ar-SA" sz="1200" dirty="0" smtClean="0"/>
          </a:p>
          <a:p>
            <a:endParaRPr lang="ar-SA" sz="1200" dirty="0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0994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544" y="533573"/>
            <a:ext cx="8208912" cy="5693866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TextBox 4"/>
          <p:cNvSpPr txBox="1"/>
          <p:nvPr/>
        </p:nvSpPr>
        <p:spPr>
          <a:xfrm>
            <a:off x="467544" y="548680"/>
            <a:ext cx="8208912" cy="5216813"/>
          </a:xfrm>
          <a:prstGeom prst="rect">
            <a:avLst/>
          </a:prstGeom>
          <a:noFill/>
          <a:ln w="38100">
            <a:noFill/>
          </a:ln>
          <a:effectLst/>
        </p:spPr>
        <p:txBody>
          <a:bodyPr wrap="square" rtlCol="1">
            <a:spAutoFit/>
          </a:bodyPr>
          <a:lstStyle>
            <a:defPPr>
              <a:defRPr lang="ar-SA"/>
            </a:defPPr>
            <a:lvl1pPr algn="ctr">
              <a:defRPr>
                <a:cs typeface="+mj-cs"/>
              </a:defRPr>
            </a:lvl1pPr>
          </a:lstStyle>
          <a:p>
            <a:endParaRPr lang="ar-SA" dirty="0"/>
          </a:p>
          <a:p>
            <a:pPr algn="r"/>
            <a:r>
              <a:rPr lang="ar-SA" sz="3200" b="1" dirty="0">
                <a:solidFill>
                  <a:srgbClr val="FF3399"/>
                </a:solidFill>
              </a:rPr>
              <a:t>مكوّنات الحاسب </a:t>
            </a:r>
            <a:r>
              <a:rPr lang="ar-SA" sz="3200" b="1" dirty="0" smtClean="0">
                <a:solidFill>
                  <a:srgbClr val="FF3399"/>
                </a:solidFill>
              </a:rPr>
              <a:t>البرمجيّة:</a:t>
            </a:r>
          </a:p>
          <a:p>
            <a:pPr algn="r"/>
            <a:endParaRPr lang="ar-SA" sz="1100" b="1" dirty="0" smtClean="0">
              <a:solidFill>
                <a:srgbClr val="0066FF"/>
              </a:solidFill>
            </a:endParaRPr>
          </a:p>
          <a:p>
            <a:pPr lvl="1"/>
            <a:r>
              <a:rPr lang="ar-SA" sz="2800" b="1" dirty="0" smtClean="0">
                <a:solidFill>
                  <a:srgbClr val="993366"/>
                </a:solidFill>
                <a:cs typeface="+mj-cs"/>
              </a:rPr>
              <a:t>نظم التشغيل:</a:t>
            </a:r>
            <a:endParaRPr lang="ar-SA" sz="1100" dirty="0" smtClean="0"/>
          </a:p>
          <a:p>
            <a:pPr algn="r"/>
            <a:r>
              <a:rPr lang="ar-SA" sz="2400" dirty="0"/>
              <a:t>	</a:t>
            </a:r>
            <a:r>
              <a:rPr lang="ar-SA" sz="2800" u="sng" dirty="0" smtClean="0">
                <a:solidFill>
                  <a:srgbClr val="993366"/>
                </a:solidFill>
              </a:rPr>
              <a:t>مهام نظم التشغيل:</a:t>
            </a:r>
            <a:endParaRPr lang="ar-SA" sz="2800" u="sng" dirty="0">
              <a:solidFill>
                <a:srgbClr val="993366"/>
              </a:solidFill>
            </a:endParaRPr>
          </a:p>
          <a:p>
            <a:pPr marL="1200150" lvl="2" indent="-285750" algn="just">
              <a:buFont typeface="Arial" pitchFamily="34" charset="0"/>
              <a:buChar char="•"/>
            </a:pPr>
            <a:r>
              <a:rPr lang="ar-SA" sz="2400" dirty="0" smtClean="0">
                <a:cs typeface="+mj-cs"/>
              </a:rPr>
              <a:t>تنفيذ الأوامر الداخلية المخزنة في (ذاكرة القراءة فقط </a:t>
            </a:r>
            <a:r>
              <a:rPr lang="en-US" sz="2400" dirty="0" smtClean="0">
                <a:cs typeface="+mj-cs"/>
              </a:rPr>
              <a:t>ROM</a:t>
            </a:r>
            <a:r>
              <a:rPr lang="ar-SA" sz="2400" dirty="0" smtClean="0">
                <a:cs typeface="+mj-cs"/>
              </a:rPr>
              <a:t>) واستعراض معلومات المكونات المادية للجهاز من بداية التشغيل.</a:t>
            </a:r>
          </a:p>
          <a:p>
            <a:pPr marL="1200150" lvl="2" indent="-285750" algn="just">
              <a:buFont typeface="Arial" pitchFamily="34" charset="0"/>
              <a:buChar char="•"/>
            </a:pPr>
            <a:r>
              <a:rPr lang="ar-SA" sz="2400" dirty="0" smtClean="0">
                <a:cs typeface="+mj-cs"/>
              </a:rPr>
              <a:t>فحص وحدات الإدخال والإخراج الموصولة بالحاسب والتأكد من سلامتها حال تشغيل الحاسب.</a:t>
            </a:r>
          </a:p>
          <a:p>
            <a:pPr marL="1200150" lvl="2" indent="-285750" algn="just">
              <a:buFont typeface="Arial" pitchFamily="34" charset="0"/>
              <a:buChar char="•"/>
            </a:pPr>
            <a:r>
              <a:rPr lang="ar-SA" sz="2400" dirty="0" smtClean="0">
                <a:cs typeface="+mj-cs"/>
              </a:rPr>
              <a:t>إظهار واجهة المستخدم بعد انتهاء تحميل النظام.</a:t>
            </a:r>
          </a:p>
          <a:p>
            <a:pPr marL="1200150" lvl="2" indent="-285750" algn="just">
              <a:buFont typeface="Arial" pitchFamily="34" charset="0"/>
              <a:buChar char="•"/>
            </a:pPr>
            <a:r>
              <a:rPr lang="ar-SA" sz="2400" dirty="0" smtClean="0">
                <a:cs typeface="+mj-cs"/>
              </a:rPr>
              <a:t>استقبال وإدخال الأوامر ومن ثم طلب تنفيذها من قِبَل وحدة المعالجة المركزية ومن ثم إخراج النتائج للمستخدم أو تخزينها.</a:t>
            </a:r>
          </a:p>
          <a:p>
            <a:pPr marL="1200150" lvl="2" indent="-285750" algn="just">
              <a:buFont typeface="Arial" pitchFamily="34" charset="0"/>
              <a:buChar char="•"/>
            </a:pPr>
            <a:r>
              <a:rPr lang="ar-SA" sz="2400" dirty="0" smtClean="0">
                <a:cs typeface="+mj-cs"/>
              </a:rPr>
              <a:t>استكشاف أخطاء الوحدات المادية أو البرمجية أثناء عملية التشغيل.</a:t>
            </a:r>
          </a:p>
          <a:p>
            <a:pPr marL="1200150" lvl="2" indent="-285750">
              <a:buFont typeface="Arial" pitchFamily="34" charset="0"/>
              <a:buChar char="•"/>
            </a:pPr>
            <a:endParaRPr lang="ar-SA" sz="1200" dirty="0" smtClean="0"/>
          </a:p>
          <a:p>
            <a:endParaRPr lang="ar-SA" sz="1200" dirty="0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1682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544" y="533573"/>
            <a:ext cx="8208912" cy="5693866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TextBox 4"/>
          <p:cNvSpPr txBox="1"/>
          <p:nvPr/>
        </p:nvSpPr>
        <p:spPr>
          <a:xfrm>
            <a:off x="467544" y="548680"/>
            <a:ext cx="8208912" cy="3739485"/>
          </a:xfrm>
          <a:prstGeom prst="rect">
            <a:avLst/>
          </a:prstGeom>
          <a:noFill/>
          <a:ln w="38100">
            <a:noFill/>
          </a:ln>
          <a:effectLst/>
        </p:spPr>
        <p:txBody>
          <a:bodyPr wrap="square" rtlCol="1">
            <a:spAutoFit/>
          </a:bodyPr>
          <a:lstStyle>
            <a:defPPr>
              <a:defRPr lang="ar-SA"/>
            </a:defPPr>
            <a:lvl1pPr algn="ctr">
              <a:defRPr>
                <a:cs typeface="+mj-cs"/>
              </a:defRPr>
            </a:lvl1pPr>
          </a:lstStyle>
          <a:p>
            <a:endParaRPr lang="ar-SA" dirty="0"/>
          </a:p>
          <a:p>
            <a:pPr algn="r"/>
            <a:r>
              <a:rPr lang="ar-SA" sz="3200" b="1" dirty="0">
                <a:solidFill>
                  <a:srgbClr val="FF3399"/>
                </a:solidFill>
              </a:rPr>
              <a:t>مكوّنات الحاسب </a:t>
            </a:r>
            <a:r>
              <a:rPr lang="ar-SA" sz="3200" b="1" dirty="0" smtClean="0">
                <a:solidFill>
                  <a:srgbClr val="FF3399"/>
                </a:solidFill>
              </a:rPr>
              <a:t>البرمجيّة:</a:t>
            </a:r>
          </a:p>
          <a:p>
            <a:pPr algn="r"/>
            <a:endParaRPr lang="ar-SA" sz="1100" b="1" dirty="0" smtClean="0">
              <a:solidFill>
                <a:srgbClr val="0066FF"/>
              </a:solidFill>
            </a:endParaRPr>
          </a:p>
          <a:p>
            <a:pPr lvl="1"/>
            <a:r>
              <a:rPr lang="ar-SA" sz="2800" b="1" dirty="0" smtClean="0">
                <a:solidFill>
                  <a:srgbClr val="993366"/>
                </a:solidFill>
                <a:cs typeface="+mj-cs"/>
              </a:rPr>
              <a:t>نظم التشغيل:</a:t>
            </a:r>
            <a:endParaRPr lang="ar-SA" sz="1100" dirty="0" smtClean="0"/>
          </a:p>
          <a:p>
            <a:pPr algn="r"/>
            <a:r>
              <a:rPr lang="ar-SA" sz="2400" dirty="0"/>
              <a:t>	</a:t>
            </a:r>
            <a:r>
              <a:rPr lang="ar-SA" sz="2800" u="sng" dirty="0" smtClean="0">
                <a:solidFill>
                  <a:srgbClr val="993366"/>
                </a:solidFill>
              </a:rPr>
              <a:t>أشهر نظم التشغيل:</a:t>
            </a:r>
            <a:endParaRPr lang="ar-SA" sz="2800" u="sng" dirty="0">
              <a:solidFill>
                <a:srgbClr val="993366"/>
              </a:solidFill>
            </a:endParaRP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400" dirty="0" smtClean="0">
                <a:cs typeface="+mj-cs"/>
              </a:rPr>
              <a:t>Microsoft Windows </a:t>
            </a:r>
            <a:r>
              <a:rPr lang="ar-SA" sz="2400" dirty="0" smtClean="0">
                <a:cs typeface="+mj-cs"/>
              </a:rPr>
              <a:t> ( </a:t>
            </a:r>
            <a:r>
              <a:rPr lang="ar-SA" sz="2400" dirty="0" smtClean="0">
                <a:solidFill>
                  <a:schemeClr val="bg2">
                    <a:lumMod val="50000"/>
                  </a:schemeClr>
                </a:solidFill>
                <a:cs typeface="+mj-cs"/>
              </a:rPr>
              <a:t>رسومي </a:t>
            </a:r>
            <a:r>
              <a:rPr lang="ar-SA" sz="2400" dirty="0" smtClean="0">
                <a:cs typeface="+mj-cs"/>
              </a:rPr>
              <a:t>).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400" dirty="0" smtClean="0">
                <a:cs typeface="+mj-cs"/>
              </a:rPr>
              <a:t>MS-DOS</a:t>
            </a:r>
            <a:r>
              <a:rPr lang="ar-SA" sz="2400" dirty="0" smtClean="0">
                <a:cs typeface="+mj-cs"/>
              </a:rPr>
              <a:t> ( </a:t>
            </a:r>
            <a:r>
              <a:rPr lang="ar-SA" sz="2400" dirty="0" smtClean="0">
                <a:solidFill>
                  <a:schemeClr val="bg2">
                    <a:lumMod val="50000"/>
                  </a:schemeClr>
                </a:solidFill>
                <a:cs typeface="+mj-cs"/>
              </a:rPr>
              <a:t>غير رسومي </a:t>
            </a:r>
            <a:r>
              <a:rPr lang="ar-SA" sz="2400" dirty="0" smtClean="0">
                <a:cs typeface="+mj-cs"/>
              </a:rPr>
              <a:t>).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400" dirty="0" smtClean="0">
                <a:cs typeface="+mj-cs"/>
              </a:rPr>
              <a:t>UNIX </a:t>
            </a:r>
            <a:r>
              <a:rPr lang="ar-SA" sz="2400" dirty="0">
                <a:cs typeface="+mj-cs"/>
              </a:rPr>
              <a:t> </a:t>
            </a:r>
            <a:r>
              <a:rPr lang="ar-SA" sz="2400" dirty="0" smtClean="0">
                <a:cs typeface="+mj-cs"/>
              </a:rPr>
              <a:t>( </a:t>
            </a:r>
            <a:r>
              <a:rPr lang="ar-SA" sz="2400" dirty="0" smtClean="0">
                <a:solidFill>
                  <a:schemeClr val="bg2">
                    <a:lumMod val="50000"/>
                  </a:schemeClr>
                </a:solidFill>
                <a:cs typeface="+mj-cs"/>
              </a:rPr>
              <a:t>رسومي</a:t>
            </a:r>
            <a:r>
              <a:rPr lang="ar-SA" sz="2400" dirty="0" smtClean="0">
                <a:cs typeface="+mj-cs"/>
              </a:rPr>
              <a:t> ).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400" dirty="0" smtClean="0">
                <a:cs typeface="+mj-cs"/>
              </a:rPr>
              <a:t>MAC</a:t>
            </a:r>
            <a:r>
              <a:rPr lang="ar-SA" sz="2400" dirty="0" smtClean="0">
                <a:cs typeface="+mj-cs"/>
              </a:rPr>
              <a:t> ( </a:t>
            </a:r>
            <a:r>
              <a:rPr lang="ar-SA" sz="2400" dirty="0" smtClean="0">
                <a:solidFill>
                  <a:schemeClr val="bg2">
                    <a:lumMod val="50000"/>
                  </a:schemeClr>
                </a:solidFill>
                <a:cs typeface="+mj-cs"/>
              </a:rPr>
              <a:t>رسومي وخاص بأجهزة الماكنتوش </a:t>
            </a:r>
            <a:r>
              <a:rPr lang="ar-SA" sz="2400" dirty="0" smtClean="0">
                <a:cs typeface="+mj-cs"/>
              </a:rPr>
              <a:t>).</a:t>
            </a:r>
          </a:p>
          <a:p>
            <a:pPr marL="1200150" lvl="2" indent="-285750">
              <a:buFont typeface="Arial" pitchFamily="34" charset="0"/>
              <a:buChar char="•"/>
            </a:pPr>
            <a:endParaRPr lang="ar-SA" sz="1200" dirty="0" smtClean="0"/>
          </a:p>
          <a:p>
            <a:endParaRPr lang="ar-SA" sz="1200" dirty="0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180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544" y="533573"/>
            <a:ext cx="8208912" cy="5693866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TextBox 4"/>
          <p:cNvSpPr txBox="1"/>
          <p:nvPr/>
        </p:nvSpPr>
        <p:spPr>
          <a:xfrm>
            <a:off x="467544" y="548680"/>
            <a:ext cx="8208912" cy="3554819"/>
          </a:xfrm>
          <a:prstGeom prst="rect">
            <a:avLst/>
          </a:prstGeom>
          <a:noFill/>
          <a:ln w="38100">
            <a:noFill/>
          </a:ln>
          <a:effectLst/>
        </p:spPr>
        <p:txBody>
          <a:bodyPr wrap="square" rtlCol="1">
            <a:spAutoFit/>
          </a:bodyPr>
          <a:lstStyle>
            <a:defPPr>
              <a:defRPr lang="ar-SA"/>
            </a:defPPr>
            <a:lvl1pPr algn="ctr">
              <a:defRPr>
                <a:cs typeface="+mj-cs"/>
              </a:defRPr>
            </a:lvl1pPr>
          </a:lstStyle>
          <a:p>
            <a:endParaRPr lang="ar-SA" dirty="0"/>
          </a:p>
          <a:p>
            <a:pPr algn="r"/>
            <a:r>
              <a:rPr lang="ar-SA" sz="3200" b="1" dirty="0">
                <a:solidFill>
                  <a:srgbClr val="FF3399"/>
                </a:solidFill>
              </a:rPr>
              <a:t>مكوّنات الحاسب </a:t>
            </a:r>
            <a:r>
              <a:rPr lang="ar-SA" sz="3200" b="1" dirty="0" smtClean="0">
                <a:solidFill>
                  <a:srgbClr val="FF3399"/>
                </a:solidFill>
              </a:rPr>
              <a:t>البرمجيّة:</a:t>
            </a:r>
          </a:p>
          <a:p>
            <a:pPr algn="r"/>
            <a:endParaRPr lang="ar-SA" sz="1100" b="1" dirty="0" smtClean="0">
              <a:solidFill>
                <a:srgbClr val="0066FF"/>
              </a:solidFill>
            </a:endParaRPr>
          </a:p>
          <a:p>
            <a:pPr lvl="1"/>
            <a:r>
              <a:rPr lang="ar-SA" sz="2800" b="1" dirty="0" smtClean="0">
                <a:solidFill>
                  <a:srgbClr val="993366"/>
                </a:solidFill>
                <a:cs typeface="+mj-cs"/>
              </a:rPr>
              <a:t>البرامج المساعدة / أدوات النظام:</a:t>
            </a:r>
            <a:endParaRPr lang="ar-SA" sz="2400" dirty="0" smtClean="0"/>
          </a:p>
          <a:p>
            <a:pPr algn="r"/>
            <a:r>
              <a:rPr lang="ar-SA" sz="2400" dirty="0"/>
              <a:t>	</a:t>
            </a:r>
            <a:r>
              <a:rPr lang="ar-SA" sz="2800" u="sng" dirty="0" smtClean="0">
                <a:solidFill>
                  <a:srgbClr val="993366"/>
                </a:solidFill>
              </a:rPr>
              <a:t>مهامها:</a:t>
            </a:r>
            <a:endParaRPr lang="ar-SA" sz="2800" u="sng" dirty="0">
              <a:solidFill>
                <a:srgbClr val="993366"/>
              </a:solidFill>
            </a:endParaRPr>
          </a:p>
          <a:p>
            <a:pPr marL="1200150" lvl="2" indent="-285750">
              <a:buFont typeface="Arial" pitchFamily="34" charset="0"/>
              <a:buChar char="•"/>
            </a:pPr>
            <a:r>
              <a:rPr lang="ar-SA" sz="2400" dirty="0" smtClean="0">
                <a:cs typeface="+mj-cs"/>
              </a:rPr>
              <a:t>تفحص الأقراص وإصلاح أخطائها وتقسيمها وتجزئتها.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ar-SA" sz="2400" dirty="0" smtClean="0">
                <a:cs typeface="+mj-cs"/>
              </a:rPr>
              <a:t>التحكم بالملفات والمجلدات ( نسخ ، ضغط ، حذف ، النسخ الاحتياطي ).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ar-SA" sz="2400" dirty="0" smtClean="0">
                <a:cs typeface="+mj-cs"/>
              </a:rPr>
              <a:t>قياس أداء المعالج.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ar-SA" sz="2400" dirty="0" smtClean="0">
                <a:cs typeface="+mj-cs"/>
              </a:rPr>
              <a:t>حماية البيانات.</a:t>
            </a:r>
            <a:endParaRPr lang="ar-SA" sz="1200" dirty="0"/>
          </a:p>
          <a:p>
            <a:endParaRPr lang="ar-SA" sz="1200" dirty="0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750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544" y="533573"/>
            <a:ext cx="8208912" cy="5693866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TextBox 4"/>
          <p:cNvSpPr txBox="1"/>
          <p:nvPr/>
        </p:nvSpPr>
        <p:spPr>
          <a:xfrm>
            <a:off x="467544" y="548680"/>
            <a:ext cx="8208912" cy="4847481"/>
          </a:xfrm>
          <a:prstGeom prst="rect">
            <a:avLst/>
          </a:prstGeom>
          <a:noFill/>
          <a:ln w="38100">
            <a:noFill/>
          </a:ln>
          <a:effectLst/>
        </p:spPr>
        <p:txBody>
          <a:bodyPr wrap="square" rtlCol="1">
            <a:spAutoFit/>
          </a:bodyPr>
          <a:lstStyle>
            <a:defPPr>
              <a:defRPr lang="ar-SA"/>
            </a:defPPr>
            <a:lvl1pPr algn="ctr">
              <a:defRPr>
                <a:cs typeface="+mj-cs"/>
              </a:defRPr>
            </a:lvl1pPr>
          </a:lstStyle>
          <a:p>
            <a:endParaRPr lang="ar-SA" dirty="0"/>
          </a:p>
          <a:p>
            <a:pPr algn="r"/>
            <a:r>
              <a:rPr lang="ar-SA" sz="3200" b="1" dirty="0">
                <a:solidFill>
                  <a:srgbClr val="FF3399"/>
                </a:solidFill>
              </a:rPr>
              <a:t>مكوّنات الحاسب </a:t>
            </a:r>
            <a:r>
              <a:rPr lang="ar-SA" sz="3200" b="1" dirty="0" smtClean="0">
                <a:solidFill>
                  <a:srgbClr val="FF3399"/>
                </a:solidFill>
              </a:rPr>
              <a:t>البرمجيّة:</a:t>
            </a:r>
          </a:p>
          <a:p>
            <a:pPr algn="r"/>
            <a:endParaRPr lang="ar-SA" sz="1100" b="1" dirty="0" smtClean="0">
              <a:solidFill>
                <a:srgbClr val="0066FF"/>
              </a:solidFill>
            </a:endParaRPr>
          </a:p>
          <a:p>
            <a:pPr lvl="1"/>
            <a:r>
              <a:rPr lang="ar-SA" sz="2800" b="1" dirty="0" smtClean="0">
                <a:solidFill>
                  <a:srgbClr val="993366"/>
                </a:solidFill>
                <a:cs typeface="+mj-cs"/>
              </a:rPr>
              <a:t>لغات البرمجة:</a:t>
            </a:r>
            <a:endParaRPr lang="ar-SA" sz="2400" dirty="0" smtClean="0"/>
          </a:p>
          <a:p>
            <a:pPr lvl="2"/>
            <a:r>
              <a:rPr lang="ar-SA" sz="2400" dirty="0" smtClean="0">
                <a:cs typeface="+mj-cs"/>
              </a:rPr>
              <a:t>هي برمجيات تستخدم لصناعة البرمجيات الأخرى مثل التطبيقات والبرامج المساعدة. ولكل لغة برمجة هدف برمجي معين من خلاله يتم اختيار اللغة حسب نوع التطبيق المراد برمجته.</a:t>
            </a:r>
          </a:p>
          <a:p>
            <a:pPr lvl="2"/>
            <a:endParaRPr lang="ar-SA" sz="2400" dirty="0" smtClean="0">
              <a:cs typeface="+mj-cs"/>
            </a:endParaRPr>
          </a:p>
          <a:p>
            <a:pPr lvl="0" algn="r"/>
            <a:r>
              <a:rPr lang="ar-SA" sz="2800" dirty="0" smtClean="0">
                <a:solidFill>
                  <a:srgbClr val="993366"/>
                </a:solidFill>
                <a:cs typeface="Tahoma"/>
              </a:rPr>
              <a:t>	</a:t>
            </a:r>
            <a:r>
              <a:rPr lang="ar-SA" sz="2800" u="sng" dirty="0" smtClean="0">
                <a:solidFill>
                  <a:srgbClr val="993366"/>
                </a:solidFill>
              </a:rPr>
              <a:t>ومن لغات البرمجة المشهورة:</a:t>
            </a:r>
            <a:endParaRPr lang="ar-SA" sz="2800" u="sng" dirty="0">
              <a:solidFill>
                <a:srgbClr val="993366"/>
              </a:solidFill>
            </a:endParaRP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Times New Roman"/>
              </a:rPr>
              <a:t>Visual Basic</a:t>
            </a:r>
            <a:r>
              <a:rPr lang="ar-SA" sz="2400" dirty="0" smtClean="0">
                <a:solidFill>
                  <a:prstClr val="black"/>
                </a:solidFill>
                <a:cs typeface="Times New Roman"/>
              </a:rPr>
              <a:t>.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Times New Roman"/>
              </a:rPr>
              <a:t>Visual C , C++</a:t>
            </a:r>
            <a:r>
              <a:rPr lang="ar-SA" sz="2400" dirty="0" smtClean="0">
                <a:solidFill>
                  <a:prstClr val="black"/>
                </a:solidFill>
                <a:cs typeface="Times New Roman"/>
              </a:rPr>
              <a:t>.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Times New Roman"/>
              </a:rPr>
              <a:t>Java</a:t>
            </a:r>
            <a:r>
              <a:rPr lang="ar-SA" sz="2400" dirty="0" smtClean="0">
                <a:solidFill>
                  <a:prstClr val="black"/>
                </a:solidFill>
                <a:cs typeface="Times New Roman"/>
              </a:rPr>
              <a:t>.</a:t>
            </a:r>
            <a:endParaRPr lang="ar-SA" sz="2400" dirty="0" smtClean="0">
              <a:cs typeface="+mj-cs"/>
            </a:endParaRPr>
          </a:p>
          <a:p>
            <a:pPr lvl="2"/>
            <a:endParaRPr lang="ar-SA" sz="1200" dirty="0"/>
          </a:p>
          <a:p>
            <a:endParaRPr lang="ar-SA" sz="1200" dirty="0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0839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544" y="533573"/>
            <a:ext cx="8208912" cy="5693866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TextBox 4"/>
          <p:cNvSpPr txBox="1"/>
          <p:nvPr/>
        </p:nvSpPr>
        <p:spPr>
          <a:xfrm>
            <a:off x="467544" y="548680"/>
            <a:ext cx="8208912" cy="5586145"/>
          </a:xfrm>
          <a:prstGeom prst="rect">
            <a:avLst/>
          </a:prstGeom>
          <a:noFill/>
          <a:ln w="38100">
            <a:noFill/>
          </a:ln>
          <a:effectLst/>
        </p:spPr>
        <p:txBody>
          <a:bodyPr wrap="square" rtlCol="1">
            <a:spAutoFit/>
          </a:bodyPr>
          <a:lstStyle>
            <a:defPPr>
              <a:defRPr lang="ar-SA"/>
            </a:defPPr>
            <a:lvl1pPr algn="ctr">
              <a:defRPr>
                <a:cs typeface="+mj-cs"/>
              </a:defRPr>
            </a:lvl1pPr>
          </a:lstStyle>
          <a:p>
            <a:endParaRPr lang="ar-SA" dirty="0"/>
          </a:p>
          <a:p>
            <a:pPr algn="r"/>
            <a:r>
              <a:rPr lang="ar-SA" sz="3200" b="1" dirty="0">
                <a:solidFill>
                  <a:srgbClr val="FF3399"/>
                </a:solidFill>
              </a:rPr>
              <a:t>مكوّنات الحاسب </a:t>
            </a:r>
            <a:r>
              <a:rPr lang="ar-SA" sz="3200" b="1" dirty="0" smtClean="0">
                <a:solidFill>
                  <a:srgbClr val="FF3399"/>
                </a:solidFill>
              </a:rPr>
              <a:t>البرمجيّة:</a:t>
            </a:r>
          </a:p>
          <a:p>
            <a:pPr algn="r"/>
            <a:endParaRPr lang="ar-SA" sz="1100" b="1" dirty="0" smtClean="0">
              <a:solidFill>
                <a:srgbClr val="0066FF"/>
              </a:solidFill>
            </a:endParaRPr>
          </a:p>
          <a:p>
            <a:pPr lvl="1"/>
            <a:r>
              <a:rPr lang="ar-SA" sz="2800" b="1" dirty="0" smtClean="0">
                <a:solidFill>
                  <a:srgbClr val="993366"/>
                </a:solidFill>
                <a:cs typeface="+mj-cs"/>
              </a:rPr>
              <a:t>التطبيقات:</a:t>
            </a:r>
            <a:endParaRPr lang="ar-SA" sz="2400" dirty="0" smtClean="0"/>
          </a:p>
          <a:p>
            <a:pPr lvl="2"/>
            <a:r>
              <a:rPr lang="ar-SA" sz="2400" dirty="0" smtClean="0">
                <a:cs typeface="+mj-cs"/>
              </a:rPr>
              <a:t>هي البرمجيّات المخصصة لأداء مهام معينة ، وهي أكثر أنواع البرمجيات انتشارًا وتنوّعًا.</a:t>
            </a:r>
          </a:p>
          <a:p>
            <a:pPr lvl="2"/>
            <a:endParaRPr lang="ar-SA" sz="2400" dirty="0" smtClean="0">
              <a:cs typeface="+mj-cs"/>
            </a:endParaRPr>
          </a:p>
          <a:p>
            <a:pPr lvl="0" algn="r"/>
            <a:r>
              <a:rPr lang="ar-SA" sz="2800" dirty="0" smtClean="0">
                <a:solidFill>
                  <a:srgbClr val="993366"/>
                </a:solidFill>
                <a:cs typeface="Tahoma"/>
              </a:rPr>
              <a:t>	</a:t>
            </a:r>
            <a:r>
              <a:rPr lang="ar-SA" sz="2800" u="sng" dirty="0" smtClean="0">
                <a:solidFill>
                  <a:srgbClr val="993366"/>
                </a:solidFill>
              </a:rPr>
              <a:t>ومن أشهرها:</a:t>
            </a:r>
            <a:endParaRPr lang="ar-SA" sz="2800" u="sng" dirty="0">
              <a:solidFill>
                <a:srgbClr val="993366"/>
              </a:solidFill>
            </a:endParaRPr>
          </a:p>
          <a:p>
            <a:pPr marL="1200150" lvl="2" indent="-285750">
              <a:buFont typeface="Arial" pitchFamily="34" charset="0"/>
              <a:buChar char="•"/>
            </a:pPr>
            <a:r>
              <a:rPr lang="ar-SA" sz="2400" dirty="0" smtClean="0">
                <a:solidFill>
                  <a:prstClr val="black"/>
                </a:solidFill>
                <a:cs typeface="Times New Roman"/>
              </a:rPr>
              <a:t>برنامج معالجة النصوص (</a:t>
            </a:r>
            <a:r>
              <a:rPr lang="ar-SA" sz="2400" dirty="0">
                <a:solidFill>
                  <a:prstClr val="black"/>
                </a:solidFill>
                <a:cs typeface="Times New Roman"/>
              </a:rPr>
              <a:t>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cs typeface="Times New Roman"/>
              </a:rPr>
              <a:t>Microsoft Word</a:t>
            </a:r>
            <a:r>
              <a:rPr lang="ar-SA" sz="2400" dirty="0" smtClean="0">
                <a:solidFill>
                  <a:schemeClr val="bg2">
                    <a:lumMod val="50000"/>
                  </a:schemeClr>
                </a:solidFill>
                <a:cs typeface="Times New Roman"/>
              </a:rPr>
              <a:t> </a:t>
            </a:r>
            <a:r>
              <a:rPr lang="ar-SA" sz="2400" dirty="0" smtClean="0">
                <a:solidFill>
                  <a:prstClr val="black"/>
                </a:solidFill>
                <a:cs typeface="Times New Roman"/>
              </a:rPr>
              <a:t>).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ar-SA" sz="2400" dirty="0" smtClean="0">
                <a:solidFill>
                  <a:prstClr val="black"/>
                </a:solidFill>
                <a:cs typeface="Times New Roman"/>
              </a:rPr>
              <a:t>برنامج الجداول الالكترونية (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cs typeface="Times New Roman"/>
              </a:rPr>
              <a:t>Microsoft Excel</a:t>
            </a:r>
            <a:r>
              <a:rPr lang="ar-SA" sz="2400" dirty="0" smtClean="0">
                <a:solidFill>
                  <a:schemeClr val="bg2">
                    <a:lumMod val="50000"/>
                  </a:schemeClr>
                </a:solidFill>
                <a:cs typeface="Times New Roman"/>
              </a:rPr>
              <a:t> </a:t>
            </a:r>
            <a:r>
              <a:rPr lang="ar-SA" sz="2400" dirty="0" smtClean="0">
                <a:solidFill>
                  <a:prstClr val="black"/>
                </a:solidFill>
                <a:cs typeface="Times New Roman"/>
              </a:rPr>
              <a:t>).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ar-SA" sz="2400" dirty="0" smtClean="0">
                <a:solidFill>
                  <a:prstClr val="black"/>
                </a:solidFill>
                <a:cs typeface="Times New Roman"/>
              </a:rPr>
              <a:t>برنامج قواعد البيانات (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cs typeface="Times New Roman"/>
              </a:rPr>
              <a:t>Microsoft Access</a:t>
            </a:r>
            <a:r>
              <a:rPr lang="ar-SA" sz="2400" dirty="0" smtClean="0">
                <a:solidFill>
                  <a:schemeClr val="bg2">
                    <a:lumMod val="50000"/>
                  </a:schemeClr>
                </a:solidFill>
                <a:cs typeface="Times New Roman"/>
              </a:rPr>
              <a:t> </a:t>
            </a:r>
            <a:r>
              <a:rPr lang="ar-SA" sz="2400" dirty="0" smtClean="0">
                <a:solidFill>
                  <a:prstClr val="black"/>
                </a:solidFill>
                <a:cs typeface="Times New Roman"/>
              </a:rPr>
              <a:t>).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ar-SA" sz="2400" dirty="0" smtClean="0">
                <a:solidFill>
                  <a:prstClr val="black"/>
                </a:solidFill>
                <a:cs typeface="Times New Roman"/>
              </a:rPr>
              <a:t>برنامج العروض التقديمية (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cs typeface="Times New Roman"/>
              </a:rPr>
              <a:t>Microsoft Power-Point</a:t>
            </a:r>
            <a:r>
              <a:rPr lang="ar-SA" sz="2400" dirty="0" smtClean="0">
                <a:solidFill>
                  <a:prstClr val="black"/>
                </a:solidFill>
                <a:cs typeface="Times New Roman"/>
              </a:rPr>
              <a:t> ).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ar-SA" sz="2400" dirty="0" smtClean="0">
                <a:solidFill>
                  <a:prstClr val="black"/>
                </a:solidFill>
                <a:cs typeface="Times New Roman"/>
              </a:rPr>
              <a:t>برنامج متصفح الانترنت (</a:t>
            </a:r>
            <a:r>
              <a:rPr lang="ar-SA" sz="2400" dirty="0">
                <a:solidFill>
                  <a:prstClr val="black"/>
                </a:solidFill>
                <a:cs typeface="Times New Roman"/>
              </a:rPr>
              <a:t>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cs typeface="Times New Roman"/>
              </a:rPr>
              <a:t>Internet Explorer</a:t>
            </a:r>
            <a:r>
              <a:rPr lang="ar-SA" sz="2400" dirty="0" smtClean="0">
                <a:solidFill>
                  <a:prstClr val="black"/>
                </a:solidFill>
                <a:cs typeface="Times New Roman"/>
              </a:rPr>
              <a:t> ).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ar-SA" sz="2400" dirty="0" smtClean="0">
                <a:solidFill>
                  <a:prstClr val="black"/>
                </a:solidFill>
                <a:cs typeface="Times New Roman"/>
              </a:rPr>
              <a:t>برامج متعددة الأغراض (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cs typeface="Times New Roman"/>
              </a:rPr>
              <a:t>Multimedia</a:t>
            </a:r>
            <a:r>
              <a:rPr lang="ar-SA" sz="2400" dirty="0" smtClean="0">
                <a:solidFill>
                  <a:prstClr val="black"/>
                </a:solidFill>
                <a:cs typeface="Times New Roman"/>
              </a:rPr>
              <a:t> ).</a:t>
            </a:r>
            <a:endParaRPr lang="ar-SA" sz="2400" dirty="0" smtClean="0">
              <a:cs typeface="+mj-cs"/>
            </a:endParaRPr>
          </a:p>
          <a:p>
            <a:pPr lvl="2"/>
            <a:endParaRPr lang="ar-SA" sz="1200" dirty="0"/>
          </a:p>
          <a:p>
            <a:endParaRPr lang="ar-SA" sz="1200" dirty="0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قسم الحاسبات -كلية التربية الاساسية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98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722</TotalTime>
  <Words>237</Words>
  <Application>Microsoft Office PowerPoint</Application>
  <PresentationFormat>عرض على الشاشة (3:4)‏</PresentationFormat>
  <Paragraphs>104</Paragraphs>
  <Slides>10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7" baseType="lpstr">
      <vt:lpstr>Arial</vt:lpstr>
      <vt:lpstr>Book Antiqua</vt:lpstr>
      <vt:lpstr>Calibri</vt:lpstr>
      <vt:lpstr>Century Gothic</vt:lpstr>
      <vt:lpstr>Tahoma</vt:lpstr>
      <vt:lpstr>Times New Roman</vt:lpstr>
      <vt:lpstr>1_Apothecary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ReeMAh</dc:creator>
  <cp:lastModifiedBy>DR.Ahmed Saker 2O14</cp:lastModifiedBy>
  <cp:revision>43</cp:revision>
  <dcterms:created xsi:type="dcterms:W3CDTF">2013-09-14T20:10:14Z</dcterms:created>
  <dcterms:modified xsi:type="dcterms:W3CDTF">2018-12-15T20:39:53Z</dcterms:modified>
  <cp:contentStatus/>
</cp:coreProperties>
</file>