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8" autoAdjust="0"/>
    <p:restoredTop sz="94660"/>
  </p:normalViewPr>
  <p:slideViewPr>
    <p:cSldViewPr snapToGrid="0">
      <p:cViewPr varScale="1">
        <p:scale>
          <a:sx n="59" d="100"/>
          <a:sy n="59" d="100"/>
        </p:scale>
        <p:origin x="2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4C7CAB1-AB8D-4C58-AC56-991001C6FE52}" type="datetimeFigureOut">
              <a:rPr lang="ar-SA" smtClean="0"/>
              <a:t>07/04/1440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0B08789-23D7-4DB9-AFB0-36D7025F24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4600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08789-23D7-4DB9-AFB0-36D7025F2418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641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5439-23AD-4032-A65E-280C778CE5E5}" type="uaqdatetime1">
              <a:rPr lang="ar-SA" smtClean="0"/>
              <a:t>08/04/1440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96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B5EF-5816-45F4-A67C-65E7C37E4D8A}" type="uaqdatetime1">
              <a:rPr lang="ar-SA" smtClean="0"/>
              <a:t>08/04/1440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6E61-AD81-4915-B0B0-D9CC90C21758}" type="uaqdatetime1">
              <a:rPr lang="ar-SA" smtClean="0"/>
              <a:t>08/04/1440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235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91C0-3392-4BF2-8768-36DFB6622C44}" type="uaqdatetime1">
              <a:rPr lang="ar-SA" smtClean="0"/>
              <a:t>08/04/1440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160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A477-DB71-4692-B0E4-84A2CF249470}" type="uaqdatetime1">
              <a:rPr lang="ar-SA" smtClean="0"/>
              <a:t>08/04/1440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256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372C4-DA8D-4E81-9087-5A6B35F7713B}" type="uaqdatetime1">
              <a:rPr lang="ar-SA" smtClean="0"/>
              <a:t>08/04/1440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B12B-6B51-494B-AA67-FABF8A99FCFF}" type="uaqdatetime1">
              <a:rPr lang="ar-SA" smtClean="0"/>
              <a:t>08/04/1440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186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86B3-051F-44AD-A698-ACBAF5586432}" type="uaqdatetime1">
              <a:rPr lang="ar-SA" smtClean="0"/>
              <a:t>08/04/1440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831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5874-6FF1-4E35-B1E9-73ECF732178F}" type="uaqdatetime1">
              <a:rPr lang="ar-SA" smtClean="0"/>
              <a:t>08/04/1440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805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99C3-045A-462D-A0E8-42DBC37262F9}" type="uaqdatetime1">
              <a:rPr lang="ar-SA" smtClean="0"/>
              <a:t>08/04/1440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979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ED1E-52DF-490C-A5D9-05E68E0D06DE}" type="uaqdatetime1">
              <a:rPr lang="ar-SA" smtClean="0"/>
              <a:t>08/04/1440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118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8C03D-A5D7-4123-A7C5-97B92E7E7A72}" type="uaqdatetime1">
              <a:rPr lang="ar-SA" smtClean="0"/>
              <a:t>08/04/1440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035C0-AB14-4C35-93FA-BB2A3B5A2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618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أجيال الحاسوب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الفتره الخاصة بولادة أجهزة الحاسب الألكترونية 1930-1950 م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أول جهاز حاسوب إلكتروني بالكامل يمسى إينياك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ENIAC</a:t>
            </a: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تم بناءة عام 1946م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29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57250"/>
            <a:ext cx="8229600" cy="1066800"/>
          </a:xfrm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أنواع الحاسوب (حسب الحجم)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95500" y="2249488"/>
            <a:ext cx="8115300" cy="2965450"/>
          </a:xfrm>
        </p:spPr>
        <p:txBody>
          <a:bodyPr rtlCol="1"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الحاسوب الكبير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(Main Frames)</a:t>
            </a: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تمتاز بسرعتها العالية جدا، تملك سعة تخزين عالية.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مقدرتها على خدمة مئات المستخدمين في الوقت نفسه.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وهو النوع الشائع في الجامعات وشركات الطيران والاتصالات.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ترتبط هذه الحواسيب غالباً مع طرفيات عن طريق نظام </a:t>
            </a:r>
            <a:r>
              <a:rPr lang="en-GB" dirty="0" smtClean="0">
                <a:cs typeface="Arial" pitchFamily="34" charset="0"/>
              </a:rPr>
              <a:t>Timesharing</a:t>
            </a:r>
            <a:r>
              <a:rPr lang="ar-SA" dirty="0" smtClean="0"/>
              <a:t> </a:t>
            </a:r>
            <a:endParaRPr lang="en-US" dirty="0" smtClean="0">
              <a:cs typeface="Arial" pitchFamily="34" charset="0"/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ar-SA" dirty="0"/>
          </a:p>
        </p:txBody>
      </p:sp>
      <p:pic>
        <p:nvPicPr>
          <p:cNvPr id="25604" name="Picture 4" descr="main fra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9" y="4643439"/>
            <a:ext cx="2967037" cy="2033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1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57250"/>
            <a:ext cx="8229600" cy="1066800"/>
          </a:xfrm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أنواع الحاسوب (حسب الحجم)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95500" y="2249488"/>
            <a:ext cx="8115300" cy="2965450"/>
          </a:xfrm>
        </p:spPr>
        <p:txBody>
          <a:bodyPr rtlCol="1"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الحاسوب المتوسط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(Mini Computers)</a:t>
            </a: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أقل حجما و قدرة تخزينية و سرعة تشغيل من التي قبلها.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مناسبة للاستعمال للأعمال التجارية الصغيرة و المتوسطة.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تحتاج إلى عدد لا يتجاوز الثماني أفراد تقريبا للعمل عليها.</a:t>
            </a:r>
          </a:p>
          <a:p>
            <a:pPr marL="533400" indent="-533400">
              <a:buClr>
                <a:srgbClr val="7B1717"/>
              </a:buClr>
              <a:buNone/>
              <a:defRPr/>
            </a:pPr>
            <a:r>
              <a:rPr lang="ar-SA" dirty="0" smtClean="0"/>
              <a:t> لكنه اصبح مهملا لأن الحاسوب الدقيق أصبح ذا قدرة فائقة توازي الحاسوب المتوسط.</a:t>
            </a:r>
            <a:endParaRPr lang="en-US" dirty="0" smtClean="0">
              <a:cs typeface="Arial" pitchFamily="34" charset="0"/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ar-SA" dirty="0"/>
          </a:p>
        </p:txBody>
      </p:sp>
      <p:pic>
        <p:nvPicPr>
          <p:cNvPr id="26628" name="Picture 4" descr="mini 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9" y="4643438"/>
            <a:ext cx="2962275" cy="1935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07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57250"/>
            <a:ext cx="8229600" cy="1066800"/>
          </a:xfrm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أنواع الحاسوب (حسب الحجم)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95500" y="2249488"/>
            <a:ext cx="8115300" cy="2965450"/>
          </a:xfrm>
        </p:spPr>
        <p:txBody>
          <a:bodyPr rtlCol="1"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الحاسوب الدقيق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(Micro Computers)</a:t>
            </a: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منتشر الاستخدام حيث أصبح سريعا في قدرات المعالجة وكبيرا في قدرات التخزين.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تسمى بالحاسبات الشخصية </a:t>
            </a:r>
            <a:r>
              <a:rPr lang="en-US" dirty="0" smtClean="0"/>
              <a:t>Personal Computer</a:t>
            </a:r>
            <a:r>
              <a:rPr lang="ar-SA" dirty="0" smtClean="0"/>
              <a:t>.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يعتمد علية في الكثير من الشركات الصغيرة.</a:t>
            </a:r>
          </a:p>
          <a:p>
            <a:pPr marL="533400" indent="-5334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en-GB" dirty="0" smtClean="0">
                <a:cs typeface="Arial" pitchFamily="34" charset="0"/>
              </a:rPr>
              <a:t>Desktop – Laptop - Palm</a:t>
            </a:r>
            <a:endParaRPr lang="ar-SA" dirty="0" smtClean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ar-SA" dirty="0"/>
          </a:p>
        </p:txBody>
      </p:sp>
      <p:pic>
        <p:nvPicPr>
          <p:cNvPr id="27652" name="Picture 4" descr="micro co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4292601"/>
            <a:ext cx="2628900" cy="2409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3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57250"/>
            <a:ext cx="8229600" cy="1066800"/>
          </a:xfrm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أنواع الحاسوب (حسب الحجم)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95500" y="2249488"/>
            <a:ext cx="8115300" cy="2965450"/>
          </a:xfrm>
        </p:spPr>
        <p:txBody>
          <a:bodyPr rtlCol="1">
            <a:normAutofit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محطات العمل </a:t>
            </a:r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Workstation</a:t>
            </a: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ar-SA" dirty="0" smtClean="0"/>
              <a:t>تشبه محطة العمل الحاسوب الدقيق من حيث أن مستخدمه واحد، و لكنه </a:t>
            </a:r>
            <a:r>
              <a:rPr lang="ar-SA" u="sng" dirty="0" smtClean="0">
                <a:solidFill>
                  <a:srgbClr val="0070C0"/>
                </a:solidFill>
              </a:rPr>
              <a:t>أقوى من حيث المعالجة للبيانات و التخزين</a:t>
            </a:r>
            <a:r>
              <a:rPr lang="ar-SA" dirty="0" smtClean="0">
                <a:solidFill>
                  <a:srgbClr val="0070C0"/>
                </a:solidFill>
              </a:rPr>
              <a:t> , </a:t>
            </a:r>
            <a:r>
              <a:rPr lang="ar-SA" u="sng" dirty="0" smtClean="0">
                <a:solidFill>
                  <a:srgbClr val="0070C0"/>
                </a:solidFill>
              </a:rPr>
              <a:t>إمكانية عرض الرسوم أو الألوان بدقة عالية على شاشة عرض الجهاز</a:t>
            </a:r>
            <a:r>
              <a:rPr lang="ar-SA" dirty="0" smtClean="0"/>
              <a:t>، و لهذا يستخدم هذا النوع من قبل المهندسين و العلماء و في المختبرات و المصانع، أي المجالات التي تتطلب معالجة عالية جداً.</a:t>
            </a:r>
            <a:endParaRPr lang="en-US" dirty="0" smtClean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ar-SA" dirty="0"/>
          </a:p>
        </p:txBody>
      </p:sp>
      <p:pic>
        <p:nvPicPr>
          <p:cNvPr id="28676" name="Picture 4" descr="works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4643438"/>
            <a:ext cx="3246438" cy="192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718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57250"/>
            <a:ext cx="8229600" cy="1066800"/>
          </a:xfrm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أنواع الحاسوب (حسب الحجم)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95500" y="2249488"/>
            <a:ext cx="8115300" cy="2965450"/>
          </a:xfrm>
        </p:spPr>
        <p:txBody>
          <a:bodyPr rtlCol="1">
            <a:normAutofit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حاسوب التحكم :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ar-SA" dirty="0" smtClean="0"/>
              <a:t>يستخدم الحاسوب في تطبيقات </a:t>
            </a:r>
            <a:r>
              <a:rPr lang="en-US" dirty="0" err="1" smtClean="0"/>
              <a:t>Realtime</a:t>
            </a:r>
            <a:r>
              <a:rPr lang="ar-SA" dirty="0" smtClean="0"/>
              <a:t> حيث نجده في غرف التحكم بمحطات الكهرباء ومحطات تكرير البترول وغرف المراقبة لمحطات تشغيل القطارات. وله القدرة على التعامل مع الأخطاء التي تنتج أثناء العمل وعلى إصلاحها.</a:t>
            </a:r>
            <a:endParaRPr lang="en-US" dirty="0" smtClean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64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pic>
        <p:nvPicPr>
          <p:cNvPr id="18435" name="Content Placeholder 3" descr="eniac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38313" y="1785939"/>
            <a:ext cx="4432300" cy="3324225"/>
          </a:xfrm>
        </p:spPr>
      </p:pic>
      <p:pic>
        <p:nvPicPr>
          <p:cNvPr id="18436" name="Picture 4" descr="Two_women_operating_ENIAC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2000251"/>
            <a:ext cx="4254500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83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أجيال الحاسوب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الجيل الأول 1950-1959 م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تتميز اجهزتة بالحجم الكبير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يستخدم أنابيب التفريغ في تكوينه 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مخصصة لإستخدامات الشركات الكبرى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776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أجيال الحاسوب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الجيل الثاني 1959-1965 م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تستخدم الترانزستور بدلاً من أنابيب التفريغ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التقليل من حجمها و تكلفتها 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مخصصة لإستخدامات الشركات المتوسطة و الصغيرة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092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أجيال الحاسوب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الجيل الثالث 1965-1975 م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تستخدم الدوائر الكهرابية المتكاملة </a:t>
            </a:r>
            <a:r>
              <a:rPr lang="en-US" dirty="0" smtClean="0"/>
              <a:t>IC</a:t>
            </a:r>
            <a:endParaRPr lang="ar-SA" dirty="0" smtClean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الحاسوب أصغر حجماً و أقل تكلفة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81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أجيال الحاسوب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الجيل الرابع 1975-1985 م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تميز بظهور اجهزة الحاسوب الدقيقة </a:t>
            </a:r>
            <a:r>
              <a:rPr lang="en-US" dirty="0" smtClean="0"/>
              <a:t>Micro-Computer</a:t>
            </a:r>
            <a:endParaRPr lang="ar-SA" dirty="0" smtClean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تركيب جميع مكونات الحاسوب على لوحة إلكترونية واحدة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بدأت ظهور شبكات الحاسوب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690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أجيال الحاسوب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الجيل الخامس 1985م وحتى الآن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ظهور آلات الحاسوب المحموله و الحاسوب بحجم الكف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التحسن الكبير في القدرة التخزينية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ظهور الوسائط المتعددة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ar-SA" dirty="0" smtClean="0"/>
              <a:t>الواقع التخيلي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 smtClean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51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57250"/>
            <a:ext cx="8229600" cy="1066800"/>
          </a:xfrm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أنواع الحاسوب (حسب الحجم)</a:t>
            </a:r>
            <a:endParaRPr lang="ar-SA" b="1" dirty="0">
              <a:solidFill>
                <a:srgbClr val="C00000"/>
              </a:solidFill>
            </a:endParaRPr>
          </a:p>
        </p:txBody>
      </p:sp>
      <p:grpSp>
        <p:nvGrpSpPr>
          <p:cNvPr id="3" name="Organization Chart 5"/>
          <p:cNvGrpSpPr>
            <a:grpSpLocks noChangeAspect="1"/>
          </p:cNvGrpSpPr>
          <p:nvPr/>
        </p:nvGrpSpPr>
        <p:grpSpPr bwMode="auto">
          <a:xfrm>
            <a:off x="1981200" y="1600201"/>
            <a:ext cx="8229600" cy="4525963"/>
            <a:chOff x="1152" y="1294"/>
            <a:chExt cx="5863" cy="728"/>
          </a:xfrm>
        </p:grpSpPr>
        <p:cxnSp>
          <p:nvCxnSpPr>
            <p:cNvPr id="1028" name="_s1028"/>
            <p:cNvCxnSpPr>
              <a:cxnSpLocks noChangeShapeType="1"/>
              <a:stCxn id="10" idx="0"/>
              <a:endCxn id="4" idx="2"/>
            </p:cNvCxnSpPr>
            <p:nvPr/>
          </p:nvCxnSpPr>
          <p:spPr bwMode="auto">
            <a:xfrm rot="5400000" flipH="1">
              <a:off x="5261" y="408"/>
              <a:ext cx="146" cy="2499"/>
            </a:xfrm>
            <a:prstGeom prst="bentConnector3">
              <a:avLst>
                <a:gd name="adj1" fmla="val 13162"/>
              </a:avLst>
            </a:prstGeom>
            <a:noFill/>
            <a:ln w="28575">
              <a:solidFill>
                <a:srgbClr val="122A4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9" idx="0"/>
              <a:endCxn id="4" idx="2"/>
            </p:cNvCxnSpPr>
            <p:nvPr/>
          </p:nvCxnSpPr>
          <p:spPr bwMode="auto">
            <a:xfrm rot="5400000" flipH="1">
              <a:off x="4761" y="908"/>
              <a:ext cx="146" cy="1500"/>
            </a:xfrm>
            <a:prstGeom prst="bentConnector3">
              <a:avLst>
                <a:gd name="adj1" fmla="val 13162"/>
              </a:avLst>
            </a:prstGeom>
            <a:noFill/>
            <a:ln w="28575">
              <a:solidFill>
                <a:srgbClr val="122A4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4262" y="1407"/>
              <a:ext cx="146" cy="501"/>
            </a:xfrm>
            <a:prstGeom prst="bentConnector3">
              <a:avLst>
                <a:gd name="adj1" fmla="val 13162"/>
              </a:avLst>
            </a:prstGeom>
            <a:noFill/>
            <a:ln w="28575">
              <a:solidFill>
                <a:srgbClr val="122A4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3761" y="1408"/>
              <a:ext cx="146" cy="500"/>
            </a:xfrm>
            <a:prstGeom prst="bentConnector3">
              <a:avLst>
                <a:gd name="adj1" fmla="val 13162"/>
              </a:avLst>
            </a:prstGeom>
            <a:noFill/>
            <a:ln w="28575">
              <a:solidFill>
                <a:srgbClr val="122A4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16200000">
              <a:off x="3261" y="908"/>
              <a:ext cx="146" cy="1500"/>
            </a:xfrm>
            <a:prstGeom prst="bentConnector3">
              <a:avLst>
                <a:gd name="adj1" fmla="val 13162"/>
              </a:avLst>
            </a:prstGeom>
            <a:noFill/>
            <a:ln w="28575">
              <a:solidFill>
                <a:srgbClr val="122A4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2761" y="408"/>
              <a:ext cx="146" cy="2500"/>
            </a:xfrm>
            <a:prstGeom prst="bentConnector3">
              <a:avLst>
                <a:gd name="adj1" fmla="val 13162"/>
              </a:avLst>
            </a:prstGeom>
            <a:noFill/>
            <a:ln w="28575">
              <a:solidFill>
                <a:srgbClr val="122A4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1034"/>
            <p:cNvSpPr>
              <a:spLocks noChangeArrowheads="1"/>
            </p:cNvSpPr>
            <p:nvPr/>
          </p:nvSpPr>
          <p:spPr bwMode="auto">
            <a:xfrm>
              <a:off x="3651" y="129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81A6DE"/>
            </a:solidFill>
            <a:ln w="38100">
              <a:solidFill>
                <a:srgbClr val="122A4F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حسب الحجم</a:t>
              </a:r>
              <a:endParaRPr kumimoji="0" lang="en-US" sz="21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_s1035"/>
            <p:cNvSpPr>
              <a:spLocks noChangeArrowheads="1"/>
            </p:cNvSpPr>
            <p:nvPr/>
          </p:nvSpPr>
          <p:spPr bwMode="auto">
            <a:xfrm>
              <a:off x="1152" y="173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122A4F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حاسب </a:t>
              </a:r>
              <a:r>
                <a:rPr kumimoji="0" lang="ar-SA" sz="21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التحكم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Control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Computers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_s1036"/>
            <p:cNvSpPr>
              <a:spLocks noChangeArrowheads="1"/>
            </p:cNvSpPr>
            <p:nvPr/>
          </p:nvSpPr>
          <p:spPr bwMode="auto">
            <a:xfrm>
              <a:off x="2152" y="173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122A4F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محطة العمل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7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workstation</a:t>
              </a:r>
              <a:endParaRPr kumimoji="0" lang="en-US" sz="17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_s1037"/>
            <p:cNvSpPr>
              <a:spLocks noChangeArrowheads="1"/>
            </p:cNvSpPr>
            <p:nvPr/>
          </p:nvSpPr>
          <p:spPr bwMode="auto">
            <a:xfrm>
              <a:off x="3152" y="173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122A4F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الحاسبات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الدقيقة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(Micro</a:t>
              </a:r>
              <a:endParaRPr kumimoji="0" lang="ar-SA" sz="17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Computers)</a:t>
              </a:r>
            </a:p>
          </p:txBody>
        </p:sp>
        <p:sp>
          <p:nvSpPr>
            <p:cNvPr id="8" name="_s1038"/>
            <p:cNvSpPr>
              <a:spLocks noChangeArrowheads="1"/>
            </p:cNvSpPr>
            <p:nvPr/>
          </p:nvSpPr>
          <p:spPr bwMode="auto">
            <a:xfrm>
              <a:off x="4152" y="173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122A4F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الحاسبات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المتوسطة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(Mini</a:t>
              </a:r>
              <a:endParaRPr kumimoji="0" lang="ar-SA" sz="17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Computers)</a:t>
              </a:r>
            </a:p>
          </p:txBody>
        </p:sp>
        <p:sp>
          <p:nvSpPr>
            <p:cNvPr id="9" name="_s1039"/>
            <p:cNvSpPr>
              <a:spLocks noChangeArrowheads="1"/>
            </p:cNvSpPr>
            <p:nvPr/>
          </p:nvSpPr>
          <p:spPr bwMode="auto">
            <a:xfrm>
              <a:off x="5152" y="173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122A4F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الحاسبات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الكبيرة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(Main</a:t>
              </a:r>
              <a:endParaRPr kumimoji="0" lang="ar-SA" sz="21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Frames)</a:t>
              </a:r>
            </a:p>
          </p:txBody>
        </p:sp>
        <p:sp>
          <p:nvSpPr>
            <p:cNvPr id="10" name="_s1040"/>
            <p:cNvSpPr>
              <a:spLocks noChangeArrowheads="1"/>
            </p:cNvSpPr>
            <p:nvPr/>
          </p:nvSpPr>
          <p:spPr bwMode="auto">
            <a:xfrm>
              <a:off x="6151" y="173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122A4F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الحاسبات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العملاقة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1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(Super</a:t>
              </a:r>
              <a:endParaRPr kumimoji="0" lang="ar-SA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Computer)</a:t>
              </a:r>
            </a:p>
          </p:txBody>
        </p:sp>
      </p:grp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142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57250"/>
            <a:ext cx="8229600" cy="1066800"/>
          </a:xfrm>
          <a:solidFill>
            <a:schemeClr val="tx2">
              <a:lumMod val="20000"/>
              <a:lumOff val="80000"/>
            </a:schemeClr>
          </a:solidFill>
        </p:spPr>
        <p:txBody>
          <a:bodyPr rtlCol="1">
            <a:norm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أنواع الحاسوب (حسب الحجم)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95814" y="2249488"/>
            <a:ext cx="5614987" cy="4324350"/>
          </a:xfrm>
        </p:spPr>
        <p:txBody>
          <a:bodyPr rtlCol="1">
            <a:normAutofit fontScale="85000" lnSpcReduction="20000"/>
          </a:bodyPr>
          <a:lstStyle/>
          <a:p>
            <a:pPr marL="609600" indent="-609600">
              <a:buClr>
                <a:schemeClr val="accent3"/>
              </a:buClr>
              <a:buNone/>
              <a:defRPr/>
            </a:pP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الحاسوب العملاق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(Super Computer)</a:t>
            </a: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Clr>
                <a:schemeClr val="accent3"/>
              </a:buClr>
              <a:buNone/>
              <a:defRPr/>
            </a:pPr>
            <a:endParaRPr lang="ar-SA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تتميز الحجم الكبير والقدرة الفائقة والسرعة على المعالجة، حيث أنها تعتبر آلات سريعة جداً و لديها القدرة على تشغيل العشرات من البرامج في وقت واحد.</a:t>
            </a:r>
          </a:p>
          <a:p>
            <a:pPr marL="609600" indent="-6096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endParaRPr lang="ar-SA" dirty="0" smtClean="0"/>
          </a:p>
          <a:p>
            <a:pPr marL="609600" indent="-6096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تتميز بامكانية ربطها بالمئات من الوحدات الطرفية.</a:t>
            </a:r>
          </a:p>
          <a:p>
            <a:pPr marL="609600" indent="-6096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endParaRPr lang="ar-SA" dirty="0" smtClean="0"/>
          </a:p>
          <a:p>
            <a:pPr marL="609600" indent="-609600">
              <a:buClr>
                <a:srgbClr val="7B1717"/>
              </a:buClr>
              <a:buFont typeface="Wingdings" pitchFamily="2" charset="2"/>
              <a:buAutoNum type="arabicPeriod"/>
              <a:defRPr/>
            </a:pPr>
            <a:r>
              <a:rPr lang="ar-SA" dirty="0" smtClean="0"/>
              <a:t>تكلفتها باهظة جدا لذلك نجدها في الشركات الكبيرة مثل أرامكو للتنقيب عن البترول.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ar-SA" dirty="0"/>
          </a:p>
        </p:txBody>
      </p:sp>
      <p:pic>
        <p:nvPicPr>
          <p:cNvPr id="24580" name="Picture 4" descr="super 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2571751"/>
            <a:ext cx="2070100" cy="3343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594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Microsoft Office PowerPoint</Application>
  <PresentationFormat>ملء الشاشة</PresentationFormat>
  <Paragraphs>107</Paragraphs>
  <Slides>14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Times New Roman</vt:lpstr>
      <vt:lpstr>Wingdings</vt:lpstr>
      <vt:lpstr>نسق Office</vt:lpstr>
      <vt:lpstr>أجيال الحاسوب</vt:lpstr>
      <vt:lpstr>عرض تقديمي في PowerPoint</vt:lpstr>
      <vt:lpstr>أجيال الحاسوب</vt:lpstr>
      <vt:lpstr>أجيال الحاسوب</vt:lpstr>
      <vt:lpstr>أجيال الحاسوب</vt:lpstr>
      <vt:lpstr>أجيال الحاسوب</vt:lpstr>
      <vt:lpstr>أجيال الحاسوب</vt:lpstr>
      <vt:lpstr>أنواع الحاسوب (حسب الحجم)</vt:lpstr>
      <vt:lpstr>أنواع الحاسوب (حسب الحجم)</vt:lpstr>
      <vt:lpstr>أنواع الحاسوب (حسب الحجم)</vt:lpstr>
      <vt:lpstr>أنواع الحاسوب (حسب الحجم)</vt:lpstr>
      <vt:lpstr>أنواع الحاسوب (حسب الحجم)</vt:lpstr>
      <vt:lpstr>أنواع الحاسوب (حسب الحجم)</vt:lpstr>
      <vt:lpstr>أنواع الحاسوب (حسب الحجم)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أجيال الحاسوب</dc:title>
  <dc:creator>DR.Ahmed Saker 2O14</dc:creator>
  <cp:lastModifiedBy>DR.Ahmed Saker 2O14</cp:lastModifiedBy>
  <cp:revision>2</cp:revision>
  <dcterms:created xsi:type="dcterms:W3CDTF">2018-12-15T19:50:46Z</dcterms:created>
  <dcterms:modified xsi:type="dcterms:W3CDTF">2018-12-15T20:39:29Z</dcterms:modified>
</cp:coreProperties>
</file>