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13"/>
  </p:notesMasterIdLst>
  <p:sldIdLst>
    <p:sldId id="260" r:id="rId2"/>
    <p:sldId id="261" r:id="rId3"/>
    <p:sldId id="268" r:id="rId4"/>
    <p:sldId id="269" r:id="rId5"/>
    <p:sldId id="262" r:id="rId6"/>
    <p:sldId id="270" r:id="rId7"/>
    <p:sldId id="271" r:id="rId8"/>
    <p:sldId id="27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6625" autoAdjust="0"/>
  </p:normalViewPr>
  <p:slideViewPr>
    <p:cSldViewPr>
      <p:cViewPr varScale="1">
        <p:scale>
          <a:sx n="55" d="100"/>
          <a:sy n="55" d="100"/>
        </p:scale>
        <p:origin x="946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351C3F7-081D-406B-84AC-572663C24E6F}" type="datetimeFigureOut">
              <a:rPr lang="ar-IQ" smtClean="0"/>
              <a:t>07/04/1440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882AF4E-9E54-4BB3-8513-3F61064DAD7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6933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2AF4E-9E54-4BB3-8513-3F61064DAD73}" type="slidenum">
              <a:rPr lang="ar-IQ" smtClean="0"/>
              <a:t>1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24193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2BAF8FA4-6485-46C8-8E43-268B49AAC69B}" type="datetime8">
              <a:rPr lang="ar-IQ" smtClean="0"/>
              <a:t>15 كانون الأول، 18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r>
              <a:rPr lang="ar-IQ" smtClean="0"/>
              <a:t>قسم الحاسبات -كلية التلاربية الاساسية</a:t>
            </a:r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EFCB822-23E2-4CC0-BCDD-5E8B9949858F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p:transition spd="slow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1D603-DBB4-4934-841F-0EE7ADAB8D78}" type="datetime8">
              <a:rPr lang="ar-IQ" smtClean="0"/>
              <a:t>15 كانون الأول، 18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قسم الحاسبات -كلية التلاربية الاساسية</a:t>
            </a:r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B822-23E2-4CC0-BCDD-5E8B9949858F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p:transition spd="slow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162EB-CF77-4D8E-8B6C-3FF6AA3822DF}" type="datetime8">
              <a:rPr lang="ar-IQ" smtClean="0"/>
              <a:t>15 كانون الأول، 18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قسم الحاسبات -كلية التلاربية الاساسية</a:t>
            </a:r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B822-23E2-4CC0-BCDD-5E8B9949858F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p:transition spd="slow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9B3CB-D5FC-4551-BC3A-C54F8C0DD533}" type="datetime8">
              <a:rPr lang="ar-IQ" smtClean="0"/>
              <a:t>15 كانون الأول، 18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قسم الحاسبات -كلية التلاربية الاساسية</a:t>
            </a:r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B822-23E2-4CC0-BCDD-5E8B9949858F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p:transition spd="slow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47FCF-ED40-4AE3-A587-E4254A3C8B2F}" type="datetime8">
              <a:rPr lang="ar-IQ" smtClean="0"/>
              <a:t>15 كانون الأول، 18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قسم الحاسبات -كلية التلاربية الاساسية</a:t>
            </a:r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B822-23E2-4CC0-BCDD-5E8B9949858F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p:transition spd="slow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B0B8C-8B53-4477-9DD4-56168D2A4476}" type="datetime8">
              <a:rPr lang="ar-IQ" smtClean="0"/>
              <a:t>15 كانون الأول، 18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قسم الحاسبات -كلية التلاربية الاساسية</a:t>
            </a:r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B822-23E2-4CC0-BCDD-5E8B9949858F}" type="slidenum">
              <a:rPr lang="ar-IQ" smtClean="0"/>
              <a:t>‹#›</a:t>
            </a:fld>
            <a:endParaRPr lang="ar-IQ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C64EA-4F84-4054-A034-C1B4BC489248}" type="datetime8">
              <a:rPr lang="ar-IQ" smtClean="0"/>
              <a:t>15 كانون الأول، 18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قسم الحاسبات -كلية التلاربية الاساسية</a:t>
            </a:r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B822-23E2-4CC0-BCDD-5E8B9949858F}" type="slidenum">
              <a:rPr lang="ar-IQ" smtClean="0"/>
              <a:t>‹#›</a:t>
            </a:fld>
            <a:endParaRPr lang="ar-IQ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51A0A-4FBD-4E17-A1F6-438355483D8E}" type="datetime8">
              <a:rPr lang="ar-IQ" smtClean="0"/>
              <a:t>15 كانون الأول، 18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قسم الحاسبات -كلية التلاربية الاساسية</a:t>
            </a:r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B822-23E2-4CC0-BCDD-5E8B9949858F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p:transition spd="slow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6C1D-26AA-4DB3-A55D-81C2359FE366}" type="datetime8">
              <a:rPr lang="ar-IQ" smtClean="0"/>
              <a:t>15 كانون الأول، 18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قسم الحاسبات -كلية التلاربية الاساسية</a:t>
            </a:r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B822-23E2-4CC0-BCDD-5E8B9949858F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p:transition spd="slow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E3528439-B0F2-4AAC-B48E-3E1678A436EE}" type="datetime8">
              <a:rPr lang="ar-IQ" smtClean="0"/>
              <a:t>15 كانون الأول، 18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r>
              <a:rPr lang="ar-IQ" smtClean="0"/>
              <a:t>قسم الحاسبات -كلية التلاربية الاساسية</a:t>
            </a:r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EFCB822-23E2-4CC0-BCDD-5E8B9949858F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p:transition spd="slow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A8E08806-B6A0-4F81-8E61-1CD7E8504216}" type="datetime8">
              <a:rPr lang="ar-IQ" smtClean="0"/>
              <a:t>15 كانون الأول، 18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r>
              <a:rPr lang="ar-IQ" smtClean="0"/>
              <a:t>قسم الحاسبات -كلية التلاربية الاساسية</a:t>
            </a:r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EFCB822-23E2-4CC0-BCDD-5E8B9949858F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p:transition spd="slow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677B196-6154-4714-9712-94ACD10A5608}" type="datetime8">
              <a:rPr lang="ar-IQ" smtClean="0"/>
              <a:t>15 كانون الأول، 18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r>
              <a:rPr lang="ar-IQ" smtClean="0"/>
              <a:t>قسم الحاسبات -كلية التلاربية الاساسية</a:t>
            </a:r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EFCB822-23E2-4CC0-BCDD-5E8B9949858F}" type="slidenum">
              <a:rPr lang="ar-IQ" smtClean="0"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ll dir="r"/>
  </p:transition>
  <p:hf sldNum="0" hd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74320" indent="-27432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b="1" i="1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مكونات صندوق الحاسوب ( الكيس )</a:t>
            </a:r>
            <a:endParaRPr lang="ar-IQ" b="1" i="1" dirty="0">
              <a:solidFill>
                <a:srgbClr val="C0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861248"/>
          </a:xfrm>
        </p:spPr>
        <p:txBody>
          <a:bodyPr>
            <a:normAutofit fontScale="92500" lnSpcReduction="10000"/>
          </a:bodyPr>
          <a:lstStyle/>
          <a:p>
            <a:r>
              <a:rPr lang="ar-IQ" sz="3200" b="1" u="sng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الاجزاء الداخلية وتشمل </a:t>
            </a:r>
          </a:p>
          <a:p>
            <a:r>
              <a:rPr lang="ar-IQ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اللوح الام 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Mother Board</a:t>
            </a:r>
            <a:endParaRPr lang="ar-IQ" sz="3200" b="1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ar-IQ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وحدة المعالجة المركزية 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CPU</a:t>
            </a:r>
            <a:endParaRPr lang="ar-IQ" sz="3200" b="1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ar-IQ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ذاكرة الوصول العشوائي 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RAM</a:t>
            </a:r>
            <a:endParaRPr lang="ar-IQ" sz="3200" b="1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ar-IQ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ذ</a:t>
            </a:r>
            <a:r>
              <a:rPr lang="ar-IQ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اكرة القراءة فقط 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ROM</a:t>
            </a:r>
            <a:endParaRPr lang="ar-IQ" sz="3200" b="1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ar-IQ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مجهز الطاقة 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POWER SUPPLY</a:t>
            </a:r>
            <a:endParaRPr lang="ar-IQ" sz="3200" b="1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ar-IQ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القرص الصلب 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HARD DISK</a:t>
            </a:r>
          </a:p>
          <a:p>
            <a:r>
              <a:rPr lang="ar-IQ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المروحة 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FUN </a:t>
            </a:r>
            <a:endParaRPr lang="ar-IQ" sz="3200" b="1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ar-IQ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شقوق توسعة </a:t>
            </a:r>
          </a:p>
          <a:p>
            <a:r>
              <a:rPr lang="ar-IQ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ساعة النظام</a:t>
            </a:r>
          </a:p>
          <a:p>
            <a:r>
              <a:rPr lang="ar-IQ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البطارية</a:t>
            </a:r>
          </a:p>
          <a:p>
            <a:endParaRPr lang="ar-IQ" dirty="0" smtClean="0"/>
          </a:p>
          <a:p>
            <a:pPr marL="0" indent="0">
              <a:buNone/>
            </a:pPr>
            <a:endParaRPr lang="ar-IQ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قسم الحاسبات -كلية التلاربية الاساسية</a:t>
            </a:r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82518943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ذاكرة الوصول العشوائي </a:t>
            </a:r>
            <a:r>
              <a:rPr lang="en-US" dirty="0" smtClean="0"/>
              <a:t>RAM</a:t>
            </a:r>
            <a:endParaRPr lang="ar-IQ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963" y="2119313"/>
            <a:ext cx="5405437" cy="3603625"/>
          </a:xfrm>
        </p:spPr>
      </p:pic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قسم الحاسبات -كلية التلاربية الاساسية</a:t>
            </a:r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48162179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وحدة المعالجة المركزية </a:t>
            </a:r>
            <a:r>
              <a:rPr lang="en-US" dirty="0" smtClean="0"/>
              <a:t>CPU</a:t>
            </a:r>
            <a:endParaRPr lang="ar-IQ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675" y="2155262"/>
            <a:ext cx="6196013" cy="3531727"/>
          </a:xfrm>
        </p:spPr>
      </p:pic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قسم الحاسبات -كلية التلاربية الاساسية</a:t>
            </a:r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77960055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الاجزاء الخارجية</a:t>
            </a:r>
            <a:endParaRPr lang="ar-IQ" b="1" dirty="0">
              <a:solidFill>
                <a:srgbClr val="C0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 smtClean="0"/>
          </a:p>
          <a:p>
            <a:r>
              <a:rPr lang="ar-IQ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الاجزاء الخارجية وتشمل :- </a:t>
            </a:r>
          </a:p>
          <a:p>
            <a:r>
              <a:rPr lang="ar-IQ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مفتاح التشغيل </a:t>
            </a:r>
            <a:r>
              <a:rPr lang="ar-IQ" sz="3200" b="1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، </a:t>
            </a:r>
            <a:r>
              <a:rPr lang="ar-IQ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مفتاح اعادة التشغيل ، مشغل القرص </a:t>
            </a:r>
            <a:r>
              <a:rPr lang="ar-IQ" sz="3200" b="1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، </a:t>
            </a:r>
            <a:r>
              <a:rPr lang="ar-IQ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منافذ 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USB</a:t>
            </a:r>
            <a:r>
              <a:rPr lang="ar-IQ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IQ" sz="3200" b="1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،</a:t>
            </a:r>
            <a:r>
              <a:rPr lang="ar-IQ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اضواء 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LED</a:t>
            </a:r>
            <a:endParaRPr lang="ar-IQ" sz="3200" b="1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ar-IQ" sz="32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قسم الحاسبات -كلية التلاربية الاساسية</a:t>
            </a:r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60829358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b="1" i="1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انواع الذاكرة</a:t>
            </a:r>
            <a:endParaRPr lang="ar-IQ" b="1" i="1" dirty="0">
              <a:solidFill>
                <a:srgbClr val="C0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ar-IQ" sz="2800" b="1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اول</a:t>
            </a:r>
            <a:r>
              <a:rPr lang="ar-IQ" sz="2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 – الذاكرة الرئيسية</a:t>
            </a:r>
          </a:p>
          <a:p>
            <a:pPr algn="just"/>
            <a:r>
              <a:rPr lang="ar-IQ" sz="2800" b="1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ثانيا </a:t>
            </a:r>
            <a:r>
              <a:rPr lang="ar-IQ" sz="2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– الذاكرة الثانوية ( وسائط التخزين )</a:t>
            </a:r>
          </a:p>
          <a:p>
            <a:pPr algn="just"/>
            <a:r>
              <a:rPr lang="ar-IQ" sz="2800" b="1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الذاكرة الرئيسية نوعان </a:t>
            </a:r>
          </a:p>
          <a:p>
            <a:pPr algn="just"/>
            <a:r>
              <a:rPr lang="ar-IQ" sz="2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1- ذاكرة القراءة فقط </a:t>
            </a:r>
            <a:r>
              <a:rPr lang="en-US" sz="2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RAM </a:t>
            </a:r>
            <a:r>
              <a:rPr lang="ar-SA" sz="2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:- تعمل هذه الذاكرة عند تشغيل الجهاز فلا بد لاي برنامج او ملف بيانات ان يحمل من القرص الصلب الى هذه الذاكرة للعمل عليه ، ان جميع مايقوم به المستخدم يخزن في هذه الذاكرة الى ان يتم حفظه على القرص الصلب او يتم اغلاق الجهاز ، وذاكرة </a:t>
            </a:r>
            <a:r>
              <a:rPr lang="en-US" sz="2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RAM</a:t>
            </a:r>
            <a:r>
              <a:rPr lang="ar-SA" sz="2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تفقد محتوياتها عند انقطاع التيار الكهربائي عن الجهاز لذا ينصح بحفظ العمل اولا باول</a:t>
            </a:r>
            <a:endParaRPr lang="ar-IQ" sz="28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قسم الحاسبات -كلية التلاربية الاساسية</a:t>
            </a:r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59058116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i="1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ثانيا – ذاكرة القراءة فقط </a:t>
            </a:r>
            <a:r>
              <a:rPr lang="en-US" b="1" i="1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Rom</a:t>
            </a:r>
            <a:endParaRPr lang="ar-IQ" b="1" i="1" dirty="0">
              <a:solidFill>
                <a:srgbClr val="C0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ar-SA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وتعرف ايضا بالذاكرة الدائمة ولاتتغير او تمحى المعلومات فيها عند ايقاف تشغيل الحاسوب </a:t>
            </a:r>
          </a:p>
          <a:p>
            <a:pPr algn="just"/>
            <a:r>
              <a:rPr lang="ar-SA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وهي ذاكرة صغيرة جدا تحتفظ بالتعليمات اللازمة لعمل الحاسوب لكي يبدأ عمله عندما يتم تشغيله </a:t>
            </a:r>
            <a:endParaRPr lang="ar-IQ" sz="32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قسم الحاسبات -كلية التلاربية الاساسية</a:t>
            </a:r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54307226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b="1" i="1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مقارنة بين </a:t>
            </a:r>
            <a:r>
              <a:rPr lang="en-US" b="1" i="1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RAM </a:t>
            </a:r>
            <a:r>
              <a:rPr lang="ar-IQ" b="1" i="1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، </a:t>
            </a:r>
            <a:r>
              <a:rPr lang="en-US" b="1" i="1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ROM</a:t>
            </a:r>
            <a:endParaRPr lang="ar-IQ" b="1" i="1" dirty="0">
              <a:solidFill>
                <a:srgbClr val="C0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ROM</a:t>
            </a:r>
            <a:endParaRPr lang="ar-IQ" sz="2800" b="1" dirty="0" smtClean="0">
              <a:solidFill>
                <a:srgbClr val="C0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ar-IQ" sz="2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ذاكرة تخزن فيها البيانات في مصنعها </a:t>
            </a:r>
          </a:p>
          <a:p>
            <a:r>
              <a:rPr lang="ar-IQ" sz="2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تستخدم كذاكرة رئيسية للمعالج لكي يحفظ فيها البيانات التي يعمل عليها الان</a:t>
            </a:r>
          </a:p>
          <a:p>
            <a:r>
              <a:rPr lang="ar-IQ" sz="2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يمكن</a:t>
            </a:r>
          </a:p>
          <a:p>
            <a:r>
              <a:rPr lang="ar-IQ" sz="2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سريعة</a:t>
            </a:r>
            <a:endParaRPr lang="ar-IQ" sz="28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RAM</a:t>
            </a:r>
            <a:endParaRPr lang="ar-IQ" sz="2800" b="1" dirty="0" smtClean="0">
              <a:solidFill>
                <a:srgbClr val="C0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ar-IQ" sz="2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ذاكرة تسمح بالقراءة والكتابة عليها</a:t>
            </a:r>
          </a:p>
          <a:p>
            <a:endParaRPr lang="ar-IQ" sz="28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ar-IQ" sz="2800" b="1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ar-IQ" sz="2800" b="1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ar-IQ" sz="2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لايمكن الكتابة عليها</a:t>
            </a:r>
          </a:p>
          <a:p>
            <a:r>
              <a:rPr lang="ar-IQ" sz="2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سرعتها بطيئة</a:t>
            </a:r>
          </a:p>
          <a:p>
            <a:endParaRPr lang="ar-IQ" dirty="0"/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قسم الحاسبات -كلية التلاربية الاساسية</a:t>
            </a:r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1409577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SA" sz="3200" dirty="0" smtClean="0"/>
              <a:t/>
            </a:r>
            <a:br>
              <a:rPr lang="ar-SA" sz="3200" dirty="0" smtClean="0"/>
            </a:br>
            <a:r>
              <a:rPr lang="ar-SA" sz="3200" b="1" i="1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ثانيا – الذاكرة الثانوية ( وسائط التخزين )</a:t>
            </a:r>
            <a:r>
              <a:rPr lang="ar-SA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/>
            </a:r>
            <a:br>
              <a:rPr lang="ar-SA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ar-SA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تستخدم لتخزين البرامج والملفات والبيانت بشكل دائم قبل اغلاق الجهاز وبعد ذلك يتم تحميل ماتم تخزينه عليها الى ذاكرة رام </a:t>
            </a:r>
            <a:endParaRPr lang="ar-IQ" sz="32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 smtClean="0"/>
          </a:p>
          <a:p>
            <a:r>
              <a:rPr lang="ar-SA" sz="2800" b="1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انواعها</a:t>
            </a:r>
          </a:p>
          <a:p>
            <a:r>
              <a:rPr lang="ar-SA" sz="2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1- محرك القرص الصلب الثابت </a:t>
            </a:r>
            <a:r>
              <a:rPr lang="en-US" sz="2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Hard Disk</a:t>
            </a:r>
            <a:r>
              <a:rPr lang="ar-SA" sz="2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:- اهم وسط تخزين نظرا لسرعته العالية وسعته الخزنية الكبيرة ، ويقع داخل وحد النظام اي ثابت </a:t>
            </a:r>
          </a:p>
          <a:p>
            <a:endParaRPr lang="ar-IQ" dirty="0"/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قسم الحاسبات -كلية التلاربية الاساسية</a:t>
            </a:r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16605662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قسم الحاسبات -كلية التلاربية الاساسية</a:t>
            </a:r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9494244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IQ" sz="3200" b="1" dirty="0">
                <a:solidFill>
                  <a:srgbClr val="C00000"/>
                </a:solidFill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هناك أنواع كثيرة من الأقراص المدمجة المتداولة منها</a:t>
            </a:r>
            <a:endParaRPr lang="ar-IQ" sz="3200" b="1" dirty="0">
              <a:solidFill>
                <a:srgbClr val="C0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ar-IQ" sz="28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sz="2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CD-R : </a:t>
            </a:r>
            <a:r>
              <a:rPr lang="ar-IQ" sz="2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وتعني قرص مدمج قابل للتسجيل فقط: وهذا النوع هو الأكثر استخداما في وقتنا الحالي حيث انه هو الأول المدعوم من قبل مشغلات الأقراص.</a:t>
            </a:r>
          </a:p>
          <a:p>
            <a:pPr marL="0" indent="0">
              <a:buNone/>
            </a:pPr>
            <a:endParaRPr lang="ar-IQ" sz="28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sz="2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CD-RW : </a:t>
            </a:r>
            <a:r>
              <a:rPr lang="ar-IQ" sz="2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وتعني قرص مدمج قابل لإعادة التسجيل: وهذا النوع يكون في العادة اغلي من قرص </a:t>
            </a:r>
            <a:r>
              <a:rPr lang="en-US" sz="2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CD-R </a:t>
            </a:r>
            <a:r>
              <a:rPr lang="ar-IQ" sz="2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ويتميز بقابلية إعادة استخدامه أكثر من مرة ويمكنك حذف محتوياته وتقريبا يحدد عمر استعمال القرص في الكتابة وإعاده الكتابة بـ 1000 مرة .</a:t>
            </a: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قسم الحاسبات -كلية التلاربية الاساسية</a:t>
            </a:r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49087495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اللوحة </a:t>
            </a:r>
            <a:r>
              <a:rPr lang="ar-IQ" dirty="0" smtClean="0"/>
              <a:t>الام </a:t>
            </a:r>
            <a:r>
              <a:rPr lang="en-US" dirty="0" smtClean="0"/>
              <a:t>MOTHER BOARD</a:t>
            </a:r>
            <a:endParaRPr lang="ar-IQ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00808"/>
            <a:ext cx="7056784" cy="4464496"/>
          </a:xfrm>
        </p:spPr>
      </p:pic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قسم الحاسبات -كلية التلاربية الاساسية</a:t>
            </a:r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37579035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1285</TotalTime>
  <Words>396</Words>
  <Application>Microsoft Office PowerPoint</Application>
  <PresentationFormat>عرض على الشاشة (3:4)‏</PresentationFormat>
  <Paragraphs>61</Paragraphs>
  <Slides>11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20" baseType="lpstr">
      <vt:lpstr>Arabic Typesetting</vt:lpstr>
      <vt:lpstr>Arial</vt:lpstr>
      <vt:lpstr>Brush Script MT</vt:lpstr>
      <vt:lpstr>Calibri</vt:lpstr>
      <vt:lpstr>Constantia</vt:lpstr>
      <vt:lpstr>Franklin Gothic Book</vt:lpstr>
      <vt:lpstr>Majalla UI</vt:lpstr>
      <vt:lpstr>Rage Italic</vt:lpstr>
      <vt:lpstr>Pushpin</vt:lpstr>
      <vt:lpstr>مكونات صندوق الحاسوب ( الكيس )</vt:lpstr>
      <vt:lpstr>الاجزاء الخارجية</vt:lpstr>
      <vt:lpstr>انواع الذاكرة</vt:lpstr>
      <vt:lpstr>ثانيا – ذاكرة القراءة فقط Rom</vt:lpstr>
      <vt:lpstr>مقارنة بين RAM ، ROM</vt:lpstr>
      <vt:lpstr> ثانيا – الذاكرة الثانوية ( وسائط التخزين ) تستخدم لتخزين البرامج والملفات والبيانت بشكل دائم قبل اغلاق الجهاز وبعد ذلك يتم تحميل ماتم تخزينه عليها الى ذاكرة رام </vt:lpstr>
      <vt:lpstr>عرض تقديمي في PowerPoint</vt:lpstr>
      <vt:lpstr>هناك أنواع كثيرة من الأقراص المدمجة المتداولة منها</vt:lpstr>
      <vt:lpstr>اللوحة الام MOTHER BOARD</vt:lpstr>
      <vt:lpstr>ذاكرة الوصول العشوائي RAM</vt:lpstr>
      <vt:lpstr>وحدة المعالجة المركزية CPU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Physical College Net</dc:creator>
  <cp:lastModifiedBy>DR.Ahmed Saker 2O14</cp:lastModifiedBy>
  <cp:revision>46</cp:revision>
  <dcterms:created xsi:type="dcterms:W3CDTF">2015-11-03T16:56:35Z</dcterms:created>
  <dcterms:modified xsi:type="dcterms:W3CDTF">2018-12-15T20:36:54Z</dcterms:modified>
</cp:coreProperties>
</file>