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69" r:id="rId2"/>
    <p:sldId id="271" r:id="rId3"/>
    <p:sldId id="257" r:id="rId4"/>
    <p:sldId id="258" r:id="rId5"/>
    <p:sldId id="259" r:id="rId6"/>
    <p:sldId id="260" r:id="rId7"/>
    <p:sldId id="261" r:id="rId8"/>
    <p:sldId id="270" r:id="rId9"/>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CC"/>
    <a:srgbClr val="9A7280"/>
    <a:srgbClr val="34B9D8"/>
    <a:srgbClr val="000000"/>
    <a:srgbClr val="0031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F81919B-8EE8-41AB-B01A-2D5038B01E83}" type="datetimeFigureOut">
              <a:rPr lang="ar-IQ" smtClean="0"/>
              <a:t>07/04/1440</a:t>
            </a:fld>
            <a:endParaRPr lang="ar-IQ"/>
          </a:p>
        </p:txBody>
      </p:sp>
      <p:sp>
        <p:nvSpPr>
          <p:cNvPr id="4" name="عنصر نائب لصورة الشريحة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E33D16-301B-4047-BAAC-D3DF6567E663}" type="slidenum">
              <a:rPr lang="ar-IQ" smtClean="0"/>
              <a:t>‹#›</a:t>
            </a:fld>
            <a:endParaRPr lang="ar-IQ"/>
          </a:p>
        </p:txBody>
      </p:sp>
    </p:spTree>
    <p:extLst>
      <p:ext uri="{BB962C8B-B14F-4D97-AF65-F5344CB8AC3E}">
        <p14:creationId xmlns:p14="http://schemas.microsoft.com/office/powerpoint/2010/main" val="36004828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4972050" y="366185"/>
            <a:ext cx="1543050" cy="7802033"/>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342900" y="366185"/>
            <a:ext cx="4514850" cy="78020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وان 1"/>
          <p:cNvSpPr txBox="1">
            <a:spLocks/>
          </p:cNvSpPr>
          <p:nvPr/>
        </p:nvSpPr>
        <p:spPr>
          <a:xfrm>
            <a:off x="1072" y="0"/>
            <a:ext cx="6912768" cy="2051720"/>
          </a:xfrm>
          <a:prstGeom prst="rect">
            <a:avLst/>
          </a:prstGeom>
          <a:solidFill>
            <a:srgbClr val="00B0F0"/>
          </a:solidFill>
        </p:spPr>
        <p:txBody>
          <a:bodyPr vert="horz" lIns="91440" tIns="45720" rIns="91440" bIns="45720" rtlCol="0" anchor="b" anchorCtr="0">
            <a:normAutofit/>
          </a:bodyPr>
          <a:lstStyle>
            <a:lvl1pPr algn="ctr" defTabSz="914400" rtl="1" eaLnBrk="1" latinLnBrk="0" hangingPunct="1">
              <a:spcBef>
                <a:spcPct val="0"/>
              </a:spcBef>
              <a:buNone/>
              <a:defRPr sz="3600" kern="1200" cap="all" spc="30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800" b="1" i="0" u="none" strike="noStrike" kern="1200" cap="all" spc="300" normalizeH="0" baseline="0" noProof="0" dirty="0" smtClean="0">
                <a:ln>
                  <a:noFill/>
                </a:ln>
                <a:solidFill>
                  <a:srgbClr val="FF0000"/>
                </a:solidFill>
                <a:effectLst/>
                <a:uLnTx/>
                <a:uFillTx/>
                <a:latin typeface="Garamond"/>
                <a:ea typeface="+mj-ea"/>
                <a:cs typeface="Times New Roman"/>
              </a:rPr>
              <a:t>محاضرات مادة التنس الأرضي </a:t>
            </a:r>
            <a:endParaRPr kumimoji="0" lang="ar-IQ" sz="4800" b="0" i="0" u="none" strike="noStrike" kern="1200" cap="all" spc="300" normalizeH="0" baseline="0" noProof="0" dirty="0">
              <a:ln>
                <a:noFill/>
              </a:ln>
              <a:solidFill>
                <a:srgbClr val="FF0000"/>
              </a:solidFill>
              <a:effectLst/>
              <a:uLnTx/>
              <a:uFillTx/>
              <a:latin typeface="Garamond"/>
              <a:ea typeface="+mj-ea"/>
              <a:cs typeface="Times New Roman"/>
            </a:endParaRPr>
          </a:p>
        </p:txBody>
      </p:sp>
      <p:sp>
        <p:nvSpPr>
          <p:cNvPr id="12" name="عنوان فرعي 2"/>
          <p:cNvSpPr txBox="1">
            <a:spLocks/>
          </p:cNvSpPr>
          <p:nvPr/>
        </p:nvSpPr>
        <p:spPr>
          <a:xfrm>
            <a:off x="0" y="2051720"/>
            <a:ext cx="6885384" cy="7128792"/>
          </a:xfrm>
          <a:prstGeom prst="rect">
            <a:avLst/>
          </a:prstGeom>
          <a:solidFill>
            <a:srgbClr val="00B0F0"/>
          </a:solidFill>
        </p:spPr>
        <p:txBody>
          <a:bodyPr vert="horz" lIns="91440" tIns="45720" rIns="91440" bIns="45720" rtlCol="0">
            <a:normAutofit/>
          </a:bodyPr>
          <a:lstStyle>
            <a:lvl1pPr marL="0" indent="0" algn="ctr" defTabSz="914400" rtl="1" eaLnBrk="1" latinLnBrk="0" hangingPunct="1">
              <a:lnSpc>
                <a:spcPct val="150000"/>
              </a:lnSpc>
              <a:spcBef>
                <a:spcPct val="20000"/>
              </a:spcBef>
              <a:buClrTx/>
              <a:buFont typeface="Wingdings" pitchFamily="2" charset="2"/>
              <a:buNone/>
              <a:defRPr sz="2000" i="1" kern="1200" baseline="0">
                <a:solidFill>
                  <a:schemeClr val="tx1">
                    <a:lumMod val="65000"/>
                    <a:lumOff val="35000"/>
                  </a:schemeClr>
                </a:solidFill>
                <a:latin typeface="+mn-lt"/>
                <a:ea typeface="+mn-ea"/>
                <a:cs typeface="+mn-cs"/>
              </a:defRPr>
            </a:lvl1pPr>
            <a:lvl2pPr marL="457200" indent="0" algn="ctr" defTabSz="914400" rtl="1"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2pPr>
            <a:lvl3pPr marL="9144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3pPr>
            <a:lvl4pPr marL="13716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1"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7pPr>
            <a:lvl8pPr marL="3200400" indent="0" algn="ctr" defTabSz="914400" rtl="1" eaLnBrk="1" latinLnBrk="0" hangingPunct="1">
              <a:spcBef>
                <a:spcPct val="20000"/>
              </a:spcBef>
              <a:buClrTx/>
              <a:buFont typeface="Arial" pitchFamily="34" charset="0"/>
              <a:buNone/>
              <a:defRPr sz="1200" kern="1200" baseline="0">
                <a:solidFill>
                  <a:schemeClr val="tx1">
                    <a:tint val="75000"/>
                  </a:schemeClr>
                </a:solidFill>
                <a:latin typeface="+mn-lt"/>
                <a:ea typeface="+mn-ea"/>
                <a:cs typeface="+mn-cs"/>
              </a:defRPr>
            </a:lvl8pPr>
            <a:lvl9pPr marL="36576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105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800" b="1" i="1" u="none" strike="noStrike" kern="1200" cap="none" spc="0" normalizeH="0" baseline="0" noProof="0" dirty="0" smtClean="0">
              <a:ln>
                <a:noFill/>
              </a:ln>
              <a:solidFill>
                <a:srgbClr val="002060"/>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r>
              <a:rPr kumimoji="0" lang="ar-SA" sz="2800" b="1" i="1" u="none" strike="noStrike" kern="1200" cap="none" spc="0" normalizeH="0" baseline="0" noProof="0" dirty="0" smtClean="0">
                <a:ln>
                  <a:noFill/>
                </a:ln>
                <a:solidFill>
                  <a:srgbClr val="002060"/>
                </a:solidFill>
                <a:effectLst/>
                <a:uLnTx/>
                <a:uFillTx/>
                <a:latin typeface="Garamond"/>
                <a:ea typeface="+mn-ea"/>
                <a:cs typeface="Times New Roman"/>
              </a:rPr>
              <a:t>المرحلة الثانية - الكورس الأول</a:t>
            </a:r>
            <a:endParaRPr kumimoji="0" lang="en-US" sz="2800" b="1" i="1" u="none" strike="noStrike" kern="1200" cap="none" spc="0" normalizeH="0" baseline="0" noProof="0" dirty="0" smtClean="0">
              <a:ln>
                <a:noFill/>
              </a:ln>
              <a:solidFill>
                <a:srgbClr val="002060"/>
              </a:solidFill>
              <a:effectLst/>
              <a:uLnTx/>
              <a:uFillTx/>
              <a:latin typeface="Garamond"/>
              <a:ea typeface="+mn-ea"/>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400" b="1" i="0"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400" b="1" i="0"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r>
              <a:rPr kumimoji="0" lang="ar-SA" sz="4000" b="1" i="0" u="none" strike="noStrike" kern="1200" cap="none" spc="0" normalizeH="0" baseline="0" noProof="0" dirty="0" smtClean="0">
                <a:ln>
                  <a:noFill/>
                </a:ln>
                <a:solidFill>
                  <a:srgbClr val="FF0000"/>
                </a:solidFill>
                <a:effectLst/>
                <a:uLnTx/>
                <a:uFillTx/>
                <a:latin typeface="Garamond"/>
                <a:ea typeface="+mn-ea"/>
                <a:cs typeface="Times New Roman"/>
              </a:rPr>
              <a:t>د . حسين علي حسين الكوفي</a:t>
            </a:r>
            <a:endParaRPr kumimoji="0" lang="en-US" sz="4000" b="0" i="0" u="none" strike="noStrike" kern="1200" cap="none" spc="0" normalizeH="0" baseline="0" noProof="0" dirty="0" smtClean="0">
              <a:ln>
                <a:noFill/>
              </a:ln>
              <a:solidFill>
                <a:srgbClr val="FF0000"/>
              </a:solidFill>
              <a:effectLst/>
              <a:uLnTx/>
              <a:uFillTx/>
              <a:latin typeface="Garamond"/>
              <a:ea typeface="+mn-ea"/>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0" i="1" u="none" strike="noStrike" kern="1200" cap="none" spc="0" normalizeH="0" baseline="0" noProof="0" dirty="0">
              <a:ln>
                <a:noFill/>
              </a:ln>
              <a:solidFill>
                <a:sysClr val="windowText" lastClr="000000">
                  <a:lumMod val="65000"/>
                  <a:lumOff val="35000"/>
                </a:sysClr>
              </a:solidFill>
              <a:effectLst/>
              <a:uLnTx/>
              <a:uFillTx/>
              <a:latin typeface="Garamond"/>
              <a:ea typeface="+mn-ea"/>
              <a:cs typeface="Times New Roman"/>
            </a:endParaRPr>
          </a:p>
        </p:txBody>
      </p:sp>
    </p:spTree>
    <p:extLst>
      <p:ext uri="{BB962C8B-B14F-4D97-AF65-F5344CB8AC3E}">
        <p14:creationId xmlns:p14="http://schemas.microsoft.com/office/powerpoint/2010/main" val="22871835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IQ" dirty="0"/>
          </a:p>
        </p:txBody>
      </p:sp>
      <p:sp>
        <p:nvSpPr>
          <p:cNvPr id="4" name="مستطيل 3"/>
          <p:cNvSpPr/>
          <p:nvPr/>
        </p:nvSpPr>
        <p:spPr>
          <a:xfrm>
            <a:off x="27384" y="0"/>
            <a:ext cx="6858000" cy="9144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مستطيل 4"/>
          <p:cNvSpPr/>
          <p:nvPr/>
        </p:nvSpPr>
        <p:spPr>
          <a:xfrm>
            <a:off x="260648" y="467544"/>
            <a:ext cx="6408712" cy="1512168"/>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6" name="مستطيل مستدير الزوايا 5"/>
          <p:cNvSpPr/>
          <p:nvPr/>
        </p:nvSpPr>
        <p:spPr>
          <a:xfrm>
            <a:off x="404664" y="611560"/>
            <a:ext cx="6120680" cy="122413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ar-IQ" sz="6000" b="1" dirty="0" smtClean="0">
                <a:ln w="11430"/>
                <a:solidFill>
                  <a:srgbClr val="FFFF00"/>
                </a:solidFill>
                <a:effectLst>
                  <a:outerShdw blurRad="80000" dist="40000" dir="5040000" algn="tl">
                    <a:srgbClr val="000000">
                      <a:alpha val="30000"/>
                    </a:srgbClr>
                  </a:outerShdw>
                </a:effectLst>
                <a:cs typeface="Old Antic Outline" pitchFamily="2" charset="-78"/>
              </a:rPr>
              <a:t>بسم الله الرحمن الرحيم</a:t>
            </a:r>
            <a:endParaRPr lang="ar-IQ" sz="6000" b="1" dirty="0">
              <a:ln w="11430"/>
              <a:solidFill>
                <a:srgbClr val="FFFF00"/>
              </a:solidFill>
              <a:effectLst>
                <a:outerShdw blurRad="80000" dist="40000" dir="5040000" algn="tl">
                  <a:srgbClr val="000000">
                    <a:alpha val="30000"/>
                  </a:srgbClr>
                </a:outerShdw>
              </a:effectLst>
              <a:cs typeface="Old Antic Outline" pitchFamily="2" charset="-78"/>
            </a:endParaRPr>
          </a:p>
        </p:txBody>
      </p:sp>
      <p:pic>
        <p:nvPicPr>
          <p:cNvPr id="7" name="Picture 4" descr="C:\Users\hp pavilion dv6\Pictures\New folder (18)\آها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944" y="2195736"/>
            <a:ext cx="6641976" cy="501188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8" name="مربع نص 7"/>
          <p:cNvSpPr txBox="1"/>
          <p:nvPr/>
        </p:nvSpPr>
        <p:spPr>
          <a:xfrm>
            <a:off x="260648" y="7236296"/>
            <a:ext cx="6340936" cy="1938992"/>
          </a:xfrm>
          <a:prstGeom prst="rect">
            <a:avLst/>
          </a:prstGeom>
          <a:scene3d>
            <a:camera prst="orthographicFront"/>
            <a:lightRig rig="threePt" dir="t"/>
          </a:scene3d>
          <a:sp3d>
            <a:bevelT w="152400" h="50800" prst="softRound"/>
          </a:sp3d>
        </p:spPr>
        <p:style>
          <a:lnRef idx="1">
            <a:schemeClr val="accent4"/>
          </a:lnRef>
          <a:fillRef idx="3">
            <a:schemeClr val="accent4"/>
          </a:fillRef>
          <a:effectRef idx="2">
            <a:schemeClr val="accent4"/>
          </a:effectRef>
          <a:fontRef idx="minor">
            <a:schemeClr val="lt1"/>
          </a:fontRef>
        </p:style>
        <p:txBody>
          <a:bodyPr wrap="square" rtlCol="1">
            <a:spAutoFit/>
          </a:bodyPr>
          <a:lstStyle/>
          <a:p>
            <a:pPr algn="ctr">
              <a:lnSpc>
                <a:spcPct val="150000"/>
              </a:lnSpc>
            </a:pPr>
            <a:r>
              <a:rPr lang="ar-IQ" sz="2400" b="1" dirty="0" smtClean="0">
                <a:ln w="17780" cmpd="sng">
                  <a:solidFill>
                    <a:srgbClr val="FFFFFF"/>
                  </a:solidFill>
                  <a:prstDash val="solid"/>
                  <a:miter lim="800000"/>
                </a:ln>
                <a:solidFill>
                  <a:srgbClr val="FFFF00"/>
                </a:solidFill>
                <a:effectLst>
                  <a:outerShdw blurRad="50800" algn="tl" rotWithShape="0">
                    <a:srgbClr val="000000"/>
                  </a:outerShdw>
                </a:effectLst>
              </a:rPr>
              <a:t> </a:t>
            </a:r>
            <a:r>
              <a:rPr lang="ar-SA" sz="3200" b="1" dirty="0"/>
              <a:t>د . حسين علي حسين الكوفي</a:t>
            </a:r>
            <a:endParaRPr lang="ar-IQ" sz="3200" b="1" dirty="0"/>
          </a:p>
          <a:p>
            <a:pPr algn="ctr">
              <a:lnSpc>
                <a:spcPct val="150000"/>
              </a:lnSpc>
            </a:pPr>
            <a:r>
              <a:rPr lang="ar-IQ" sz="3200" b="1" dirty="0">
                <a:ln w="17780" cmpd="sng">
                  <a:solidFill>
                    <a:srgbClr val="FFFFFF"/>
                  </a:solidFill>
                  <a:prstDash val="solid"/>
                  <a:miter lim="800000"/>
                </a:ln>
                <a:solidFill>
                  <a:srgbClr val="FFFF00"/>
                </a:solidFill>
                <a:effectLst>
                  <a:glow rad="228600">
                    <a:schemeClr val="accent2">
                      <a:satMod val="175000"/>
                      <a:alpha val="40000"/>
                    </a:schemeClr>
                  </a:glow>
                </a:effectLst>
              </a:rPr>
              <a:t>المهارات الأساسية للعبة التنس</a:t>
            </a:r>
          </a:p>
          <a:p>
            <a:pPr algn="ctr"/>
            <a:endParaRPr lang="ar-IQ" sz="2400" b="1" dirty="0">
              <a:ln w="17780" cmpd="sng">
                <a:solidFill>
                  <a:srgbClr val="FFFFFF"/>
                </a:solidFill>
                <a:prstDash val="solid"/>
                <a:miter lim="800000"/>
              </a:ln>
              <a:solidFill>
                <a:srgbClr val="FFFF00"/>
              </a:solidFill>
            </a:endParaRPr>
          </a:p>
        </p:txBody>
      </p:sp>
    </p:spTree>
    <p:extLst>
      <p:ext uri="{BB962C8B-B14F-4D97-AF65-F5344CB8AC3E}">
        <p14:creationId xmlns:p14="http://schemas.microsoft.com/office/powerpoint/2010/main" val="4199865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85384" cy="9144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سحابة 2"/>
          <p:cNvSpPr/>
          <p:nvPr/>
        </p:nvSpPr>
        <p:spPr>
          <a:xfrm>
            <a:off x="908720" y="107504"/>
            <a:ext cx="5184576" cy="1440160"/>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lnSpc>
                <a:spcPct val="115000"/>
              </a:lnSpc>
              <a:spcAft>
                <a:spcPts val="1000"/>
              </a:spcAft>
            </a:pPr>
            <a:r>
              <a:rPr lang="ar-IQ" sz="3600" b="1" dirty="0" smtClean="0">
                <a:solidFill>
                  <a:prstClr val="white"/>
                </a:solidFill>
                <a:latin typeface="Simplified Arabic"/>
                <a:ea typeface="Calibri"/>
                <a:cs typeface="Simplified Arabic"/>
              </a:rPr>
              <a:t>  </a:t>
            </a:r>
            <a:r>
              <a:rPr lang="ar-SA" sz="3600" b="1" dirty="0" smtClean="0">
                <a:solidFill>
                  <a:schemeClr val="tx1"/>
                </a:solidFill>
                <a:latin typeface="Simplified Arabic"/>
                <a:ea typeface="Calibri"/>
                <a:cs typeface="Simplified Arabic"/>
              </a:rPr>
              <a:t>مهـارة </a:t>
            </a:r>
            <a:r>
              <a:rPr lang="ar-SA" sz="3600" b="1" dirty="0">
                <a:solidFill>
                  <a:schemeClr val="tx1"/>
                </a:solidFill>
                <a:latin typeface="Simplified Arabic"/>
                <a:ea typeface="Calibri"/>
                <a:cs typeface="Simplified Arabic"/>
              </a:rPr>
              <a:t>الإرسال</a:t>
            </a:r>
            <a:r>
              <a:rPr lang="ar-SA" sz="3600" dirty="0">
                <a:solidFill>
                  <a:schemeClr val="tx1"/>
                </a:solidFill>
                <a:latin typeface="Simplified Arabic"/>
                <a:ea typeface="Calibri"/>
                <a:cs typeface="Simplified Arabic"/>
              </a:rPr>
              <a:t> </a:t>
            </a:r>
            <a:endParaRPr lang="en-US" sz="2400" dirty="0">
              <a:solidFill>
                <a:schemeClr val="tx1"/>
              </a:solidFill>
              <a:ea typeface="Calibri"/>
              <a:cs typeface="Arial"/>
            </a:endParaRPr>
          </a:p>
        </p:txBody>
      </p:sp>
      <p:sp>
        <p:nvSpPr>
          <p:cNvPr id="4" name="مربع نص 3"/>
          <p:cNvSpPr txBox="1"/>
          <p:nvPr/>
        </p:nvSpPr>
        <p:spPr>
          <a:xfrm>
            <a:off x="72008" y="1648576"/>
            <a:ext cx="6741368" cy="7387920"/>
          </a:xfrm>
          <a:prstGeom prst="rect">
            <a:avLst/>
          </a:prstGeom>
        </p:spPr>
        <p:style>
          <a:lnRef idx="1">
            <a:schemeClr val="accent6"/>
          </a:lnRef>
          <a:fillRef idx="3">
            <a:schemeClr val="accent6"/>
          </a:fillRef>
          <a:effectRef idx="2">
            <a:schemeClr val="accent6"/>
          </a:effectRef>
          <a:fontRef idx="minor">
            <a:schemeClr val="lt1"/>
          </a:fontRef>
        </p:style>
        <p:txBody>
          <a:bodyPr wrap="square" rtlCol="1">
            <a:spAutoFit/>
          </a:bodyPr>
          <a:lstStyle/>
          <a:p>
            <a:pPr algn="just">
              <a:lnSpc>
                <a:spcPct val="115000"/>
              </a:lnSpc>
              <a:spcAft>
                <a:spcPts val="1000"/>
              </a:spcAft>
            </a:pPr>
            <a:r>
              <a:rPr lang="ar-SA" sz="2600" dirty="0" smtClean="0">
                <a:latin typeface="Simplified Arabic"/>
                <a:ea typeface="Calibri"/>
                <a:cs typeface="Simplified Arabic"/>
              </a:rPr>
              <a:t>تؤدى </a:t>
            </a:r>
            <a:r>
              <a:rPr lang="ar-SA" sz="2600" dirty="0">
                <a:latin typeface="Simplified Arabic"/>
                <a:ea typeface="Calibri"/>
                <a:cs typeface="Simplified Arabic"/>
              </a:rPr>
              <a:t>لوضع الكرة في الملعب، مع بداية كل شوط ، وعقب تسجيل كل نقطة</a:t>
            </a:r>
            <a:r>
              <a:rPr lang="en-US" sz="2600" dirty="0">
                <a:latin typeface="Simplified Arabic"/>
                <a:ea typeface="Calibri"/>
                <a:cs typeface="Arial"/>
              </a:rPr>
              <a:t>.</a:t>
            </a:r>
            <a:endParaRPr lang="en-US" sz="2600" dirty="0">
              <a:ea typeface="Calibri"/>
              <a:cs typeface="Arial"/>
            </a:endParaRPr>
          </a:p>
          <a:p>
            <a:pPr algn="ctr">
              <a:lnSpc>
                <a:spcPct val="115000"/>
              </a:lnSpc>
            </a:pPr>
            <a:r>
              <a:rPr lang="ar-IQ" sz="2800" b="1" dirty="0">
                <a:solidFill>
                  <a:schemeClr val="tx1"/>
                </a:solidFill>
                <a:latin typeface="Simplified Arabic"/>
                <a:ea typeface="Calibri"/>
                <a:cs typeface="Simplified Arabic"/>
              </a:rPr>
              <a:t>شروط صحة أداء </a:t>
            </a:r>
            <a:r>
              <a:rPr lang="ar-IQ" sz="2800" b="1" dirty="0" smtClean="0">
                <a:solidFill>
                  <a:schemeClr val="tx1"/>
                </a:solidFill>
                <a:latin typeface="Simplified Arabic"/>
                <a:ea typeface="Calibri"/>
                <a:cs typeface="Simplified Arabic"/>
              </a:rPr>
              <a:t>الارسال</a:t>
            </a:r>
            <a:endParaRPr lang="en-US" sz="2000" dirty="0">
              <a:solidFill>
                <a:schemeClr val="tx1"/>
              </a:solidFill>
              <a:ea typeface="Calibri"/>
              <a:cs typeface="Arial"/>
            </a:endParaRPr>
          </a:p>
          <a:p>
            <a:pPr algn="just">
              <a:lnSpc>
                <a:spcPct val="115000"/>
              </a:lnSpc>
            </a:pPr>
            <a:r>
              <a:rPr lang="en-US" sz="2500" dirty="0" smtClean="0">
                <a:solidFill>
                  <a:schemeClr val="tx1"/>
                </a:solidFill>
                <a:latin typeface="Simplified Arabic"/>
                <a:ea typeface="Calibri"/>
                <a:cs typeface="Arial"/>
              </a:rPr>
              <a:t>-</a:t>
            </a:r>
            <a:r>
              <a:rPr lang="ar-SA" sz="2500" b="1" dirty="0" smtClean="0">
                <a:latin typeface="Simplified Arabic"/>
                <a:ea typeface="Calibri"/>
                <a:cs typeface="Simplified Arabic"/>
              </a:rPr>
              <a:t>يقف </a:t>
            </a:r>
            <a:r>
              <a:rPr lang="ar-SA" sz="2500" b="1" dirty="0">
                <a:latin typeface="Simplified Arabic"/>
                <a:ea typeface="Calibri"/>
                <a:cs typeface="Simplified Arabic"/>
              </a:rPr>
              <a:t>المرسل، قبل بدء الإرسال مباشرة بكلتا قدميه ثابتتين على الأرض، خلف خط القاعدة، في المنطقة المحصورة بين الامتداد الوهمي لعلامة الوسط، وخط الجانب</a:t>
            </a:r>
            <a:r>
              <a:rPr lang="en-US" sz="2500" b="1" dirty="0">
                <a:latin typeface="Simplified Arabic"/>
                <a:ea typeface="Calibri"/>
                <a:cs typeface="Arial"/>
              </a:rPr>
              <a:t>.</a:t>
            </a:r>
            <a:endParaRPr lang="en-US" sz="2500" b="1" dirty="0">
              <a:ea typeface="Calibri"/>
              <a:cs typeface="Arial"/>
            </a:endParaRPr>
          </a:p>
          <a:p>
            <a:pPr algn="just">
              <a:lnSpc>
                <a:spcPct val="115000"/>
              </a:lnSpc>
            </a:pPr>
            <a:r>
              <a:rPr lang="ar-SA" sz="2500" b="1" dirty="0">
                <a:solidFill>
                  <a:schemeClr val="tx1"/>
                </a:solidFill>
                <a:latin typeface="Simplified Arabic"/>
                <a:ea typeface="Calibri"/>
                <a:cs typeface="Simplified Arabic"/>
              </a:rPr>
              <a:t>-</a:t>
            </a:r>
            <a:r>
              <a:rPr lang="ar-SA" sz="2500" b="1" dirty="0">
                <a:latin typeface="Simplified Arabic"/>
                <a:ea typeface="Calibri"/>
                <a:cs typeface="Simplified Arabic"/>
              </a:rPr>
              <a:t> يقذف المرسل الكرة بيده في الهواء في أي اتجاه ، ثم يضربها بمضربه قبل أن تلمس الأرض</a:t>
            </a:r>
            <a:r>
              <a:rPr lang="en-US" sz="2500" b="1" dirty="0">
                <a:latin typeface="Simplified Arabic"/>
                <a:ea typeface="Calibri"/>
                <a:cs typeface="Arial"/>
              </a:rPr>
              <a:t> .</a:t>
            </a:r>
            <a:endParaRPr lang="en-US" sz="2500" b="1" dirty="0">
              <a:ea typeface="Calibri"/>
              <a:cs typeface="Arial"/>
            </a:endParaRPr>
          </a:p>
          <a:p>
            <a:pPr algn="just">
              <a:lnSpc>
                <a:spcPct val="115000"/>
              </a:lnSpc>
            </a:pPr>
            <a:r>
              <a:rPr lang="ar-SA" sz="2500" b="1" dirty="0">
                <a:solidFill>
                  <a:schemeClr val="tx1"/>
                </a:solidFill>
                <a:latin typeface="Simplified Arabic"/>
                <a:ea typeface="Calibri"/>
                <a:cs typeface="Simplified Arabic"/>
              </a:rPr>
              <a:t>-</a:t>
            </a:r>
            <a:r>
              <a:rPr lang="ar-SA" sz="2500" b="1" dirty="0">
                <a:latin typeface="Simplified Arabic"/>
                <a:ea typeface="Calibri"/>
                <a:cs typeface="Simplified Arabic"/>
              </a:rPr>
              <a:t> يبدأ الإرسال عندما يأخذ المرسل وضع الاستعداد .</a:t>
            </a:r>
            <a:endParaRPr lang="en-US" sz="2500" b="1" dirty="0">
              <a:ea typeface="Calibri"/>
              <a:cs typeface="Arial"/>
            </a:endParaRPr>
          </a:p>
          <a:p>
            <a:pPr>
              <a:lnSpc>
                <a:spcPct val="115000"/>
              </a:lnSpc>
            </a:pPr>
            <a:r>
              <a:rPr lang="ar-SA" sz="2500" b="1" dirty="0">
                <a:latin typeface="Simplified Arabic"/>
                <a:ea typeface="Calibri"/>
                <a:cs typeface="Simplified Arabic"/>
              </a:rPr>
              <a:t> </a:t>
            </a:r>
            <a:r>
              <a:rPr lang="ar-SA" sz="2500" b="1" dirty="0">
                <a:solidFill>
                  <a:schemeClr val="tx1"/>
                </a:solidFill>
                <a:latin typeface="Simplified Arabic"/>
                <a:ea typeface="Calibri"/>
                <a:cs typeface="Simplified Arabic"/>
              </a:rPr>
              <a:t>-</a:t>
            </a:r>
            <a:r>
              <a:rPr lang="ar-SA" sz="2500" b="1" dirty="0">
                <a:latin typeface="Simplified Arabic"/>
                <a:ea typeface="Calibri"/>
                <a:cs typeface="Simplified Arabic"/>
              </a:rPr>
              <a:t> ينتهي الإرسال عندما يلامس مضربة الكرة </a:t>
            </a:r>
            <a:r>
              <a:rPr lang="en-US" sz="2500" b="1" dirty="0">
                <a:latin typeface="Simplified Arabic"/>
                <a:ea typeface="Calibri"/>
                <a:cs typeface="Arial"/>
              </a:rPr>
              <a:t>.</a:t>
            </a:r>
            <a:br>
              <a:rPr lang="en-US" sz="2500" b="1" dirty="0">
                <a:latin typeface="Simplified Arabic"/>
                <a:ea typeface="Calibri"/>
                <a:cs typeface="Arial"/>
              </a:rPr>
            </a:br>
            <a:r>
              <a:rPr lang="ar-SA" sz="2500" b="1" dirty="0">
                <a:latin typeface="Simplified Arabic"/>
                <a:ea typeface="Calibri"/>
                <a:cs typeface="Simplified Arabic"/>
              </a:rPr>
              <a:t>لا بد من أن تسير الكرة في خط قطري ، مارة من فوق الشبكة ، فتسقط على الأرض داخل ساحة</a:t>
            </a:r>
            <a:r>
              <a:rPr lang="en-US" sz="2500" b="1" dirty="0">
                <a:latin typeface="Simplified Arabic"/>
                <a:ea typeface="Calibri"/>
                <a:cs typeface="Arial"/>
              </a:rPr>
              <a:t> </a:t>
            </a:r>
            <a:r>
              <a:rPr lang="ar-SA" sz="2500" b="1" dirty="0">
                <a:latin typeface="Simplified Arabic"/>
                <a:ea typeface="Calibri"/>
                <a:cs typeface="Simplified Arabic"/>
              </a:rPr>
              <a:t>الإرسال، في ملعب المنافس ، وعلى الجهة المضادة للجانب، الذي يرسل منة ، أو على خطٍ من الخطوط التي تحدها </a:t>
            </a:r>
            <a:r>
              <a:rPr lang="ar-SA" sz="2500" b="1" dirty="0" smtClean="0">
                <a:latin typeface="Simplified Arabic"/>
                <a:ea typeface="Calibri"/>
                <a:cs typeface="Simplified Arabic"/>
              </a:rPr>
              <a:t>- </a:t>
            </a:r>
            <a:r>
              <a:rPr lang="ar-SA" sz="2500" b="1" dirty="0">
                <a:latin typeface="Simplified Arabic"/>
                <a:ea typeface="Calibri"/>
                <a:cs typeface="Simplified Arabic"/>
              </a:rPr>
              <a:t>يبدأ اللاعب ضربة الإرسال في كل شوط ، باللعب من الجانب الأيمن من الملعب ، ويتبدل الإرسال بين الجانبين الأيمن والأيسر، بعد كل نقطة</a:t>
            </a:r>
            <a:r>
              <a:rPr lang="en-US" sz="2500" b="1" dirty="0">
                <a:latin typeface="Simplified Arabic"/>
                <a:ea typeface="Calibri"/>
                <a:cs typeface="Arial"/>
              </a:rPr>
              <a:t>.</a:t>
            </a:r>
            <a:endParaRPr lang="en-US" sz="2500" b="1" dirty="0">
              <a:ea typeface="Calibri"/>
              <a:cs typeface="Arial"/>
            </a:endParaRPr>
          </a:p>
        </p:txBody>
      </p:sp>
    </p:spTree>
    <p:extLst>
      <p:ext uri="{BB962C8B-B14F-4D97-AF65-F5344CB8AC3E}">
        <p14:creationId xmlns:p14="http://schemas.microsoft.com/office/powerpoint/2010/main" val="408472787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68560"/>
            <a:ext cx="6858000" cy="9577064"/>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ar-IQ"/>
          </a:p>
        </p:txBody>
      </p:sp>
      <p:sp>
        <p:nvSpPr>
          <p:cNvPr id="3" name="وسيلة شرح مع سهم إلى الأسفل 2"/>
          <p:cNvSpPr/>
          <p:nvPr/>
        </p:nvSpPr>
        <p:spPr>
          <a:xfrm>
            <a:off x="1268760" y="-108520"/>
            <a:ext cx="4320480" cy="1440160"/>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IQ" sz="2800" b="1" dirty="0" smtClean="0">
                <a:solidFill>
                  <a:schemeClr val="tx1"/>
                </a:solidFill>
                <a:latin typeface="Simplified Arabic"/>
                <a:ea typeface="Calibri"/>
                <a:cs typeface="Simplified Arabic"/>
              </a:rPr>
              <a:t>تقسم </a:t>
            </a:r>
            <a:r>
              <a:rPr lang="ar-IQ" sz="2800" b="1" dirty="0">
                <a:solidFill>
                  <a:schemeClr val="tx1"/>
                </a:solidFill>
                <a:latin typeface="Simplified Arabic"/>
                <a:ea typeface="Calibri"/>
                <a:cs typeface="Simplified Arabic"/>
              </a:rPr>
              <a:t>مراحل التدريب على مهارة الإرسال بالخطوات الآتية </a:t>
            </a:r>
            <a:r>
              <a:rPr lang="en-US" sz="2800" b="1" dirty="0"/>
              <a:t> </a:t>
            </a:r>
            <a:endParaRPr lang="ar-IQ" dirty="0"/>
          </a:p>
        </p:txBody>
      </p:sp>
      <p:sp>
        <p:nvSpPr>
          <p:cNvPr id="4" name="مربع نص 3"/>
          <p:cNvSpPr txBox="1"/>
          <p:nvPr/>
        </p:nvSpPr>
        <p:spPr>
          <a:xfrm>
            <a:off x="260648" y="1403648"/>
            <a:ext cx="6285719" cy="7000378"/>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endParaRPr lang="en-US" sz="2800" dirty="0"/>
          </a:p>
          <a:p>
            <a:pPr algn="ctr">
              <a:lnSpc>
                <a:spcPct val="115000"/>
              </a:lnSpc>
            </a:pPr>
            <a:r>
              <a:rPr lang="ar-IQ" sz="2800" b="1" dirty="0" smtClean="0">
                <a:solidFill>
                  <a:srgbClr val="FF0000"/>
                </a:solidFill>
                <a:latin typeface="Simplified Arabic"/>
                <a:ea typeface="Calibri"/>
                <a:cs typeface="Simplified Arabic"/>
              </a:rPr>
              <a:t>وضع </a:t>
            </a:r>
            <a:r>
              <a:rPr lang="ar-IQ" sz="2800" b="1" dirty="0">
                <a:solidFill>
                  <a:srgbClr val="FF0000"/>
                </a:solidFill>
                <a:latin typeface="Simplified Arabic"/>
                <a:ea typeface="Calibri"/>
                <a:cs typeface="Simplified Arabic"/>
              </a:rPr>
              <a:t>الاستعداد</a:t>
            </a:r>
            <a:endParaRPr lang="en-US" sz="2000" dirty="0">
              <a:solidFill>
                <a:srgbClr val="FF0000"/>
              </a:solidFill>
              <a:ea typeface="Calibri"/>
              <a:cs typeface="Arial"/>
            </a:endParaRPr>
          </a:p>
          <a:p>
            <a:pPr algn="just">
              <a:lnSpc>
                <a:spcPct val="115000"/>
              </a:lnSpc>
            </a:pPr>
            <a:r>
              <a:rPr lang="ar-IQ" sz="2600" b="1" dirty="0">
                <a:latin typeface="Simplified Arabic"/>
                <a:ea typeface="Calibri"/>
                <a:cs typeface="Simplified Arabic"/>
              </a:rPr>
              <a:t>والذي يشمل المسكة ووضع الاستعداد، إذ يمكن أن يستخدم اللاعب نفس المسكة التي يستخدمها عند أداء الضربة الأمامية مع الشعور بأن مسك المضرب أكثر مـا يكون بواسطة الأصابع وتتميز مسكة الإرسال بالقوة والمرونة في مفصل الرسغ </a:t>
            </a:r>
            <a:endParaRPr lang="en-US" sz="2600" b="1" dirty="0">
              <a:ea typeface="Calibri"/>
              <a:cs typeface="Arial"/>
            </a:endParaRPr>
          </a:p>
          <a:p>
            <a:pPr algn="just">
              <a:lnSpc>
                <a:spcPct val="115000"/>
              </a:lnSpc>
            </a:pPr>
            <a:r>
              <a:rPr lang="ar-IQ" sz="2600" b="1" dirty="0">
                <a:latin typeface="Simplified Arabic"/>
                <a:ea typeface="Calibri"/>
                <a:cs typeface="Simplified Arabic"/>
              </a:rPr>
              <a:t>    أما وضع الاستعداد فيقف اللاعب في وضع الاستعداد لأداء الإرسال خلف خط القاعدة (</a:t>
            </a:r>
            <a:r>
              <a:rPr lang="en-US" sz="2600" b="1" dirty="0">
                <a:latin typeface="Simplified Arabic"/>
                <a:ea typeface="Calibri"/>
                <a:cs typeface="Arial"/>
              </a:rPr>
              <a:t>The Baseline</a:t>
            </a:r>
            <a:r>
              <a:rPr lang="ar-IQ" sz="2600" b="1" dirty="0">
                <a:latin typeface="Simplified Arabic"/>
                <a:ea typeface="Calibri"/>
                <a:cs typeface="Simplified Arabic"/>
              </a:rPr>
              <a:t>) وعلى بعد قدمان أو ثلاثة من العلامة الوسطية عند الإرسال من الجهة اليمنى بحيث يكون الجزء الأيسر من الجسم باتجاه الشبكة، ويكون وزن الجسم على القدم الخلفية التي تكون موازية لخط الإرسال تقريباً، بينما تؤشر القدم الأمامية باتجاه العمود الأيسر للشبكـة.- قذف الكرة والمرجحة </a:t>
            </a:r>
            <a:r>
              <a:rPr lang="ar-IQ" sz="2600" b="1" dirty="0" smtClean="0">
                <a:latin typeface="Simplified Arabic"/>
                <a:ea typeface="Calibri"/>
                <a:cs typeface="Simplified Arabic"/>
              </a:rPr>
              <a:t>الخلفية</a:t>
            </a:r>
            <a:endParaRPr lang="en-US" sz="2600" b="1" dirty="0">
              <a:ea typeface="Calibri"/>
              <a:cs typeface="Arial"/>
            </a:endParaRPr>
          </a:p>
        </p:txBody>
      </p:sp>
    </p:spTree>
    <p:extLst>
      <p:ext uri="{BB962C8B-B14F-4D97-AF65-F5344CB8AC3E}">
        <p14:creationId xmlns:p14="http://schemas.microsoft.com/office/powerpoint/2010/main" val="10462880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84" y="-36512"/>
            <a:ext cx="6885384" cy="9180512"/>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path path="circle">
              <a:fillToRect l="50000" t="50000" r="50000" b="50000"/>
            </a:path>
            <a:tileRect/>
          </a:gra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IQ"/>
          </a:p>
        </p:txBody>
      </p:sp>
      <p:sp>
        <p:nvSpPr>
          <p:cNvPr id="4" name="Rectangle 2"/>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5" name="Rectangle 3"/>
          <p:cNvSpPr>
            <a:spLocks noChangeArrowheads="1"/>
          </p:cNvSpPr>
          <p:nvPr/>
        </p:nvSpPr>
        <p:spPr bwMode="auto">
          <a:xfrm>
            <a:off x="2706397" y="-235297"/>
            <a:ext cx="18473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IQ" sz="2800" b="1" i="0" u="sng" strike="noStrike" cap="none" normalizeH="0" baseline="0" dirty="0" smtClean="0">
              <a:ln>
                <a:noFill/>
              </a:ln>
              <a:solidFill>
                <a:srgbClr val="FFFFFF"/>
              </a:solidFill>
              <a:effectLst/>
              <a:latin typeface="Tahoma" pitchFamily="34" charset="0"/>
              <a:ea typeface="Times New Roman" pitchFamily="18"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ea typeface="Times New Roman" pitchFamily="18" charset="0"/>
              <a:cs typeface="Tahoma" pitchFamily="34" charset="0"/>
            </a:endParaRPr>
          </a:p>
        </p:txBody>
      </p:sp>
      <p:sp>
        <p:nvSpPr>
          <p:cNvPr id="6" name="مربع نص 5"/>
          <p:cNvSpPr txBox="1"/>
          <p:nvPr/>
        </p:nvSpPr>
        <p:spPr>
          <a:xfrm>
            <a:off x="72008" y="1253635"/>
            <a:ext cx="6741368" cy="6126677"/>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just">
              <a:lnSpc>
                <a:spcPct val="150000"/>
              </a:lnSpc>
            </a:pPr>
            <a:r>
              <a:rPr lang="ar-IQ" sz="2400" b="1" dirty="0"/>
              <a:t>تبدأ مرجحة المضرب للأعلى بحيث يكون المرفق للخلف والكتف عالياً بنفس الوقت الذي تبدأ فيه الذراع الماسكة بالكرة بحركة المد للأعلى لغرض قذف الكرة، وعندما تصل الذراع إلى أقصى امتداد لها يقوم اللاعب بقذف الكرة لارتفاع حوالي قدمان فوقها ولمسافة حوالي (6 أنج) أمام إصبع القدم الأمامية . </a:t>
            </a:r>
            <a:endParaRPr lang="en-US" sz="2400" b="1" dirty="0"/>
          </a:p>
          <a:p>
            <a:pPr algn="just">
              <a:lnSpc>
                <a:spcPct val="150000"/>
              </a:lnSpc>
            </a:pPr>
            <a:r>
              <a:rPr lang="ar-IQ" sz="2400" b="1" dirty="0"/>
              <a:t>    يبدأ اللاعب بمرجحة المضرب للخلف بثني الذراع الضاربة للخلف من مفصل المرفق مع مراعاة عدم ثني مفصل الرسغ ويكون بمستوى الكتف، ثم يستمر بالانثناء بزاوية قائمة. يركز اللاعب نظره على الكرة ويكون وزن الجسم على القدم الأمامية بينما تكون الذراع الرامية للكرة ممدودة تماماً للأعلى، بينما تكون الذراع الضاربة للأعلى والمرفق بمستوى الكتف ومثنياً. </a:t>
            </a:r>
            <a:endParaRPr lang="en-US" sz="2400" b="1" dirty="0"/>
          </a:p>
        </p:txBody>
      </p:sp>
    </p:spTree>
    <p:extLst>
      <p:ext uri="{BB962C8B-B14F-4D97-AF65-F5344CB8AC3E}">
        <p14:creationId xmlns:p14="http://schemas.microsoft.com/office/powerpoint/2010/main" val="385787866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85384" cy="9468544"/>
          </a:xfrm>
          <a:prstGeom prst="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path path="circle">
              <a:fillToRect l="50000" t="50000" r="50000" b="50000"/>
            </a:path>
            <a:tileRect/>
          </a:gradFill>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10" name="مستطيل مستدير الزوايا 9"/>
          <p:cNvSpPr/>
          <p:nvPr/>
        </p:nvSpPr>
        <p:spPr>
          <a:xfrm>
            <a:off x="116632" y="611559"/>
            <a:ext cx="6552728" cy="8280921"/>
          </a:xfrm>
          <a:prstGeom prst="roundRect">
            <a:avLst/>
          </a:prstGeom>
          <a:solidFill>
            <a:srgbClr val="FFC000"/>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1100" b="1" u="sng" dirty="0" smtClean="0">
              <a:solidFill>
                <a:schemeClr val="tx1"/>
              </a:solidFill>
            </a:endParaRPr>
          </a:p>
          <a:p>
            <a:pPr algn="just"/>
            <a:endParaRPr lang="ar-IQ" sz="2800" b="1" dirty="0" smtClean="0">
              <a:latin typeface="Simplified Arabic"/>
              <a:ea typeface="Calibri"/>
              <a:cs typeface="Simplified Arabic"/>
            </a:endParaRPr>
          </a:p>
          <a:p>
            <a:pPr algn="just"/>
            <a:r>
              <a:rPr lang="ar-IQ" sz="2800" b="1" dirty="0" smtClean="0">
                <a:latin typeface="Simplified Arabic"/>
                <a:ea typeface="Calibri"/>
                <a:cs typeface="Simplified Arabic"/>
              </a:rPr>
              <a:t>في </a:t>
            </a:r>
            <a:r>
              <a:rPr lang="ar-IQ" sz="2800" b="1" dirty="0">
                <a:latin typeface="Simplified Arabic"/>
                <a:ea typeface="Calibri"/>
                <a:cs typeface="Simplified Arabic"/>
              </a:rPr>
              <a:t>نهاية المرجحة الخلفية تستمر الذراع الضاربة بالانثناء من المرفق بحيث يكون المضرب خلف الظهر، بعد ذلك يقوم اللاعب بجلب الذراع الضاربة للأمام ثم يقوم بخطف الرسغ للأعلى وللأمام باتجاه الكرة للقيام بتكملة الحركة ثم للأسفل وباتجاه الجانب الأيسر من الجسم حيث يترك كعب القدم اليمنى (الخلفية) الأرض مع مراعاة أن يكون أداء الحركة بشكل انسيابي قدر الإمكان، ثم ينتقل وزن الجسم من القدم اليمنى إلى القدم الأمامية بعد القيام بقذف الكرة للأعلى وإكمال المرجحة الخلفية، وفي لحظة ضرب الكرة يكون المضرب والذراع الضاربة بشكل مستقيم مع ميلان الجسم قليلاً للأمام بحيث يكون ممدوداً تماماً بدون تصلب.</a:t>
            </a:r>
            <a:endParaRPr lang="en-US" sz="2800" b="1" dirty="0">
              <a:ea typeface="Calibri"/>
              <a:cs typeface="Arial"/>
            </a:endParaRPr>
          </a:p>
          <a:p>
            <a:pPr algn="just"/>
            <a:r>
              <a:rPr lang="ar-IQ" sz="2800" b="1" dirty="0">
                <a:latin typeface="Simplified Arabic"/>
                <a:ea typeface="Calibri"/>
                <a:cs typeface="Simplified Arabic"/>
              </a:rPr>
              <a:t>    ثم بعد ذلك تضرب الكرة عندما تصل إلى قمة ارتفاعها بعد قذفها، حيث يساعد ذلك على التوقيت الجيد لحظة ملامسة الكرة للمضرب (التصادم) بحيث تبقى الذراع ممدودة لضمان عدم تجزئة الحركة.</a:t>
            </a:r>
            <a:endParaRPr lang="en-US" sz="2800" b="1" dirty="0">
              <a:ea typeface="Calibri"/>
              <a:cs typeface="Arial"/>
            </a:endParaRPr>
          </a:p>
          <a:p>
            <a:pPr algn="just"/>
            <a:r>
              <a:rPr lang="en-US" sz="2000" dirty="0" smtClean="0"/>
              <a:t>.</a:t>
            </a:r>
            <a:endParaRPr lang="en-US" sz="2000" dirty="0"/>
          </a:p>
          <a:p>
            <a:pPr algn="ctr"/>
            <a:r>
              <a:rPr lang="ar-IQ" b="1" dirty="0" smtClean="0">
                <a:solidFill>
                  <a:schemeClr val="tx1"/>
                </a:solidFill>
              </a:rPr>
              <a:t> </a:t>
            </a:r>
            <a:endParaRPr lang="ar-IQ" b="1" dirty="0">
              <a:solidFill>
                <a:schemeClr val="tx1"/>
              </a:solidFill>
            </a:endParaRPr>
          </a:p>
        </p:txBody>
      </p:sp>
    </p:spTree>
    <p:extLst>
      <p:ext uri="{BB962C8B-B14F-4D97-AF65-F5344CB8AC3E}">
        <p14:creationId xmlns:p14="http://schemas.microsoft.com/office/powerpoint/2010/main" val="3601238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6885384" cy="9180512"/>
          </a:xfrm>
          <a:prstGeom prst="rect">
            <a:avLst/>
          </a:prstGeom>
          <a:solidFill>
            <a:srgbClr val="00319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شكل بيضاوي 2"/>
          <p:cNvSpPr/>
          <p:nvPr/>
        </p:nvSpPr>
        <p:spPr>
          <a:xfrm>
            <a:off x="332656" y="179512"/>
            <a:ext cx="6264696" cy="1224136"/>
          </a:xfrm>
          <a:prstGeom prst="ellipse">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1" anchor="ctr"/>
          <a:lstStyle/>
          <a:p>
            <a:pPr>
              <a:lnSpc>
                <a:spcPct val="115000"/>
              </a:lnSpc>
            </a:pPr>
            <a:endParaRPr lang="ar-IQ" sz="3600" b="1" dirty="0" smtClean="0">
              <a:latin typeface="Simplified Arabic"/>
              <a:ea typeface="Calibri"/>
              <a:cs typeface="Simplified Arabic"/>
            </a:endParaRPr>
          </a:p>
          <a:p>
            <a:pPr algn="ctr">
              <a:lnSpc>
                <a:spcPct val="115000"/>
              </a:lnSpc>
            </a:pPr>
            <a:r>
              <a:rPr lang="ar-IQ" sz="3200" b="1" dirty="0" smtClean="0">
                <a:latin typeface="Simplified Arabic"/>
                <a:ea typeface="Calibri"/>
                <a:cs typeface="Simplified Arabic"/>
              </a:rPr>
              <a:t>الأخطاء </a:t>
            </a:r>
            <a:r>
              <a:rPr lang="ar-IQ" sz="3200" b="1" dirty="0">
                <a:latin typeface="Simplified Arabic"/>
                <a:ea typeface="Calibri"/>
                <a:cs typeface="Simplified Arabic"/>
              </a:rPr>
              <a:t>الشائعة في أداء ضربة </a:t>
            </a:r>
            <a:r>
              <a:rPr lang="ar-IQ" sz="3600" b="1" dirty="0">
                <a:latin typeface="Simplified Arabic"/>
                <a:ea typeface="Calibri"/>
                <a:cs typeface="Simplified Arabic"/>
              </a:rPr>
              <a:t>الإرسال</a:t>
            </a:r>
            <a:endParaRPr lang="en-US" sz="3600" dirty="0">
              <a:ea typeface="Calibri"/>
              <a:cs typeface="Arial"/>
            </a:endParaRPr>
          </a:p>
          <a:p>
            <a:pPr algn="ctr"/>
            <a:r>
              <a:rPr lang="en-US" sz="3600" b="1" dirty="0"/>
              <a:t> </a:t>
            </a:r>
            <a:endParaRPr lang="en-US" sz="5400" dirty="0"/>
          </a:p>
        </p:txBody>
      </p:sp>
      <p:sp>
        <p:nvSpPr>
          <p:cNvPr id="4" name="مربع نص 3"/>
          <p:cNvSpPr txBox="1"/>
          <p:nvPr/>
        </p:nvSpPr>
        <p:spPr>
          <a:xfrm>
            <a:off x="116632" y="1670183"/>
            <a:ext cx="6669360" cy="7294305"/>
          </a:xfrm>
          <a:prstGeom prst="rect">
            <a:avLst/>
          </a:prstGeom>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5400000" scaled="1"/>
            <a:tileRect/>
          </a:gradFill>
        </p:spPr>
        <p:style>
          <a:lnRef idx="1">
            <a:schemeClr val="accent6"/>
          </a:lnRef>
          <a:fillRef idx="2">
            <a:schemeClr val="accent6"/>
          </a:fillRef>
          <a:effectRef idx="1">
            <a:schemeClr val="accent6"/>
          </a:effectRef>
          <a:fontRef idx="minor">
            <a:schemeClr val="dk1"/>
          </a:fontRef>
        </p:style>
        <p:txBody>
          <a:bodyPr wrap="square" rtlCol="1">
            <a:spAutoFit/>
          </a:bodyPr>
          <a:lstStyle/>
          <a:p>
            <a:pPr algn="just"/>
            <a:r>
              <a:rPr lang="ar-IQ" sz="2600" b="1" dirty="0"/>
              <a:t>– عدم توافق المرجحة الخلفية مع حركة قذف الكرة للأعلى والسبب هو وضع اليد اليسرى الذي يكون بجانب الساق الأمامية بدلاً من أن تكون أمامها مما يؤدي إلى عدم تحريك الذراعين سوية وبآن واحد.</a:t>
            </a:r>
            <a:endParaRPr lang="en-US" sz="2600" b="1" dirty="0"/>
          </a:p>
          <a:p>
            <a:pPr algn="just"/>
            <a:r>
              <a:rPr lang="ar-IQ" sz="2600" b="1" dirty="0"/>
              <a:t>– قذف الكرة للأعلى يكون واطئاً وذلك لعدم وصول الذراع القاذفة للكرة للارتفاع المطلوب عند قذف الكرة.</a:t>
            </a:r>
            <a:endParaRPr lang="en-US" sz="2600" b="1" dirty="0"/>
          </a:p>
          <a:p>
            <a:pPr algn="just"/>
            <a:r>
              <a:rPr lang="ar-IQ" sz="2600" b="1" dirty="0"/>
              <a:t>قذف الكرة يكون بعيداً للخلف.</a:t>
            </a:r>
            <a:endParaRPr lang="en-US" sz="2600" b="1" dirty="0"/>
          </a:p>
          <a:p>
            <a:pPr algn="just"/>
            <a:r>
              <a:rPr lang="ar-IQ" sz="2600" b="1" dirty="0"/>
              <a:t>– عدم وصول المرفق إلى مستوى الكتف في نهاية المرجحة الخلفية.</a:t>
            </a:r>
            <a:endParaRPr lang="en-US" sz="2600" b="1" dirty="0"/>
          </a:p>
          <a:p>
            <a:pPr algn="just"/>
            <a:r>
              <a:rPr lang="ar-IQ" sz="2600" b="1" dirty="0"/>
              <a:t>– عدم وصول المضرب إلى المسافة المطلوبة خلف الظهر مع حركة ثني الرسغ بدلاً من أن تكون من مفصل المرفق.</a:t>
            </a:r>
            <a:endParaRPr lang="en-US" sz="2600" b="1" dirty="0"/>
          </a:p>
          <a:p>
            <a:pPr algn="just"/>
            <a:r>
              <a:rPr lang="ar-IQ" sz="2600" b="1" dirty="0"/>
              <a:t>– استدارة الجانب الأيمن للأمام بشكل مبكر وقبل اتصال الكرة بالمضرب.</a:t>
            </a:r>
            <a:endParaRPr lang="en-US" sz="2600" b="1" dirty="0"/>
          </a:p>
          <a:p>
            <a:pPr algn="just"/>
            <a:r>
              <a:rPr lang="ar-IQ" sz="2600" b="1" dirty="0"/>
              <a:t>– يمكن اتجاه حركة المضرب للأسفل بدلاً من أن تكون للأعلى نتيجة عدم كفاءة حركة الرسغ.</a:t>
            </a:r>
            <a:endParaRPr lang="en-US" sz="2600" b="1" dirty="0"/>
          </a:p>
          <a:p>
            <a:pPr algn="just"/>
            <a:r>
              <a:rPr lang="ar-IQ" sz="2600" b="1" dirty="0"/>
              <a:t>– تصلب الجسم وعدم أداء الحركة بشكل انسيابي.</a:t>
            </a:r>
            <a:endParaRPr lang="en-US" sz="2600" b="1" dirty="0"/>
          </a:p>
          <a:p>
            <a:pPr algn="just"/>
            <a:r>
              <a:rPr lang="ar-IQ" sz="2600" b="1" dirty="0"/>
              <a:t>– عدم توازن الجسم بشكل جيد وذلك بسبب عدم ارتكاز القدم اليسرى بكاملها على الأرض</a:t>
            </a:r>
            <a:r>
              <a:rPr lang="ar-IQ" sz="2600" b="1" dirty="0" smtClean="0"/>
              <a:t>. </a:t>
            </a:r>
            <a:endParaRPr lang="en-US" sz="2600" b="1" dirty="0"/>
          </a:p>
        </p:txBody>
      </p:sp>
    </p:spTree>
    <p:extLst>
      <p:ext uri="{BB962C8B-B14F-4D97-AF65-F5344CB8AC3E}">
        <p14:creationId xmlns:p14="http://schemas.microsoft.com/office/powerpoint/2010/main" val="41749986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58000" cy="9144000"/>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IQ" dirty="0"/>
          </a:p>
        </p:txBody>
      </p:sp>
      <p:sp>
        <p:nvSpPr>
          <p:cNvPr id="6" name="دبوس زينة 5"/>
          <p:cNvSpPr/>
          <p:nvPr/>
        </p:nvSpPr>
        <p:spPr>
          <a:xfrm>
            <a:off x="116632" y="2699792"/>
            <a:ext cx="6552728" cy="1368152"/>
          </a:xfrm>
          <a:prstGeom prst="plaque">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sz="7000" b="1" dirty="0" smtClean="0">
                <a:solidFill>
                  <a:srgbClr val="FFFF66"/>
                </a:solidFill>
              </a:rPr>
              <a:t>شكراً لحسن الاصغاء</a:t>
            </a:r>
            <a:endParaRPr lang="ar-IQ" sz="7000" b="1" dirty="0">
              <a:solidFill>
                <a:srgbClr val="FFFF66"/>
              </a:solidFill>
            </a:endParaRPr>
          </a:p>
          <a:p>
            <a:pPr algn="ctr"/>
            <a:endParaRPr lang="ar-IQ" dirty="0"/>
          </a:p>
        </p:txBody>
      </p:sp>
      <p:pic>
        <p:nvPicPr>
          <p:cNvPr id="2052" name="Picture 4" descr="http://t1.gstatic.com/images?q=tbn:ANd9GcSxSxeR5dFd-R1czesFg0qHdb_-Ti_jIfg5gjBVMrILbXbAiPh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4130302"/>
            <a:ext cx="6597352" cy="497820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t3.gstatic.com/images?q=tbn:ANd9GcQGrmy7Ke9F-SJWn7bW78Nkw65RleZMJ-mbsXVcfd5mj_Xwzqk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869" y="1"/>
            <a:ext cx="2841291" cy="2685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01319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620</Words>
  <Application>Microsoft Office PowerPoint</Application>
  <PresentationFormat>عرض على الشاشة (3:4)‏</PresentationFormat>
  <Paragraphs>46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25</cp:revision>
  <dcterms:created xsi:type="dcterms:W3CDTF">2012-03-31T11:52:54Z</dcterms:created>
  <dcterms:modified xsi:type="dcterms:W3CDTF">2018-12-15T17:57:28Z</dcterms:modified>
</cp:coreProperties>
</file>