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72" r:id="rId2"/>
    <p:sldId id="271" r:id="rId3"/>
    <p:sldId id="257" r:id="rId4"/>
    <p:sldId id="258" r:id="rId5"/>
    <p:sldId id="259" r:id="rId6"/>
    <p:sldId id="261" r:id="rId7"/>
    <p:sldId id="270" r:id="rId8"/>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CC"/>
    <a:srgbClr val="9A7280"/>
    <a:srgbClr val="34B9D8"/>
    <a:srgbClr val="000000"/>
    <a:srgbClr val="003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F81919B-8EE8-41AB-B01A-2D5038B01E83}" type="datetimeFigureOut">
              <a:rPr lang="ar-IQ" smtClean="0"/>
              <a:t>07/04/1440</a:t>
            </a:fld>
            <a:endParaRPr lang="ar-IQ"/>
          </a:p>
        </p:txBody>
      </p:sp>
      <p:sp>
        <p:nvSpPr>
          <p:cNvPr id="4" name="عنصر نائب لصورة الشريحة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E33D16-301B-4047-BAAC-D3DF6567E663}" type="slidenum">
              <a:rPr lang="ar-IQ" smtClean="0"/>
              <a:t>‹#›</a:t>
            </a:fld>
            <a:endParaRPr lang="ar-IQ"/>
          </a:p>
        </p:txBody>
      </p:sp>
    </p:spTree>
    <p:extLst>
      <p:ext uri="{BB962C8B-B14F-4D97-AF65-F5344CB8AC3E}">
        <p14:creationId xmlns:p14="http://schemas.microsoft.com/office/powerpoint/2010/main" val="36004828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8"/>
            <a:ext cx="5829300" cy="1960033"/>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4972050" y="366185"/>
            <a:ext cx="1543050" cy="7802033"/>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342900" y="366185"/>
            <a:ext cx="4514850" cy="78020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4067"/>
            <a:ext cx="2256235" cy="154940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0"/>
            <a:ext cx="4114800" cy="755651"/>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342900" y="2133601"/>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4914900" y="8475134"/>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07/04/1440</a:t>
            </a:fld>
            <a:endParaRPr lang="ar-SA"/>
          </a:p>
        </p:txBody>
      </p:sp>
      <p:sp>
        <p:nvSpPr>
          <p:cNvPr id="5" name="عنصر نائب للتذييل 4"/>
          <p:cNvSpPr>
            <a:spLocks noGrp="1"/>
          </p:cNvSpPr>
          <p:nvPr>
            <p:ph type="ftr" sz="quarter" idx="3"/>
          </p:nvPr>
        </p:nvSpPr>
        <p:spPr>
          <a:xfrm>
            <a:off x="2343150" y="8475134"/>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4"/>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فرعي 2"/>
          <p:cNvSpPr txBox="1">
            <a:spLocks/>
          </p:cNvSpPr>
          <p:nvPr/>
        </p:nvSpPr>
        <p:spPr>
          <a:xfrm>
            <a:off x="0" y="2051720"/>
            <a:ext cx="6885384" cy="7128792"/>
          </a:xfrm>
          <a:prstGeom prst="rect">
            <a:avLst/>
          </a:prstGeom>
          <a:solidFill>
            <a:srgbClr val="00B0F0"/>
          </a:solidFill>
        </p:spPr>
        <p:txBody>
          <a:bodyPr vert="horz" lIns="91440" tIns="45720" rIns="91440" bIns="45720" rtlCol="0">
            <a:norm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pPr>
              <a:defRPr/>
            </a:pPr>
            <a:endParaRPr lang="ar-IQ" b="1" dirty="0" smtClean="0">
              <a:solidFill>
                <a:sysClr val="windowText" lastClr="000000">
                  <a:lumMod val="65000"/>
                  <a:lumOff val="35000"/>
                </a:sysClr>
              </a:solidFill>
              <a:latin typeface="Garamond"/>
              <a:cs typeface="Times New Roman"/>
            </a:endParaRPr>
          </a:p>
          <a:p>
            <a:pPr>
              <a:defRPr/>
            </a:pPr>
            <a:endParaRPr lang="ar-IQ" sz="1050" b="1" dirty="0" smtClean="0">
              <a:solidFill>
                <a:sysClr val="windowText" lastClr="000000">
                  <a:lumMod val="65000"/>
                  <a:lumOff val="35000"/>
                </a:sysClr>
              </a:solidFill>
              <a:latin typeface="Garamond"/>
              <a:cs typeface="Times New Roman"/>
            </a:endParaRPr>
          </a:p>
          <a:p>
            <a:pPr>
              <a:defRPr/>
            </a:pPr>
            <a:endParaRPr lang="ar-IQ" sz="2800" b="1" dirty="0" smtClean="0">
              <a:solidFill>
                <a:srgbClr val="002060"/>
              </a:solidFill>
              <a:latin typeface="Garamond"/>
              <a:cs typeface="Times New Roman"/>
            </a:endParaRPr>
          </a:p>
          <a:p>
            <a:pPr>
              <a:defRPr/>
            </a:pPr>
            <a:r>
              <a:rPr lang="ar-SA" sz="2800" b="1" dirty="0" smtClean="0">
                <a:solidFill>
                  <a:srgbClr val="002060"/>
                </a:solidFill>
                <a:latin typeface="Garamond"/>
                <a:cs typeface="Times New Roman"/>
              </a:rPr>
              <a:t>المرحلة الثانية - الكورس الأول</a:t>
            </a:r>
            <a:endParaRPr lang="en-US" sz="2800" b="1" dirty="0" smtClean="0">
              <a:solidFill>
                <a:srgbClr val="002060"/>
              </a:solidFill>
              <a:latin typeface="Garamond"/>
            </a:endParaRPr>
          </a:p>
          <a:p>
            <a:pPr>
              <a:defRPr/>
            </a:pPr>
            <a:endParaRPr lang="ar-IQ" b="1" dirty="0" smtClean="0">
              <a:solidFill>
                <a:sysClr val="windowText" lastClr="000000">
                  <a:lumMod val="65000"/>
                  <a:lumOff val="35000"/>
                </a:sysClr>
              </a:solidFill>
              <a:latin typeface="Garamond"/>
              <a:cs typeface="Times New Roman"/>
            </a:endParaRPr>
          </a:p>
          <a:p>
            <a:pPr>
              <a:defRPr/>
            </a:pPr>
            <a:endParaRPr lang="ar-IQ" sz="2400" b="1" i="0" dirty="0" smtClean="0">
              <a:solidFill>
                <a:sysClr val="windowText" lastClr="000000">
                  <a:lumMod val="65000"/>
                  <a:lumOff val="35000"/>
                </a:sysClr>
              </a:solidFill>
              <a:latin typeface="Garamond"/>
              <a:cs typeface="Times New Roman"/>
            </a:endParaRPr>
          </a:p>
          <a:p>
            <a:pPr>
              <a:defRPr/>
            </a:pPr>
            <a:endParaRPr lang="ar-IQ" sz="2400" b="1" i="0" dirty="0" smtClean="0">
              <a:solidFill>
                <a:sysClr val="windowText" lastClr="000000">
                  <a:lumMod val="65000"/>
                  <a:lumOff val="35000"/>
                </a:sysClr>
              </a:solidFill>
              <a:latin typeface="Garamond"/>
              <a:cs typeface="Times New Roman"/>
            </a:endParaRPr>
          </a:p>
          <a:p>
            <a:pPr>
              <a:defRPr/>
            </a:pPr>
            <a:r>
              <a:rPr lang="ar-SA" sz="4000" b="1" i="0" dirty="0" smtClean="0">
                <a:solidFill>
                  <a:srgbClr val="FF0000"/>
                </a:solidFill>
                <a:latin typeface="Garamond"/>
                <a:cs typeface="Times New Roman"/>
              </a:rPr>
              <a:t>د . حسين علي حسين الكوفي</a:t>
            </a:r>
            <a:endParaRPr lang="en-US" sz="4000" i="0" dirty="0" smtClean="0">
              <a:solidFill>
                <a:srgbClr val="FF0000"/>
              </a:solidFill>
              <a:latin typeface="Garamond"/>
            </a:endParaRPr>
          </a:p>
          <a:p>
            <a:pPr>
              <a:defRPr/>
            </a:pPr>
            <a:endParaRPr lang="ar-IQ" dirty="0">
              <a:solidFill>
                <a:sysClr val="windowText" lastClr="000000">
                  <a:lumMod val="65000"/>
                  <a:lumOff val="35000"/>
                </a:sysClr>
              </a:solidFill>
              <a:latin typeface="Garamond"/>
              <a:cs typeface="Times New Roman"/>
            </a:endParaRPr>
          </a:p>
        </p:txBody>
      </p:sp>
      <p:sp>
        <p:nvSpPr>
          <p:cNvPr id="9" name="عنوان 1"/>
          <p:cNvSpPr txBox="1">
            <a:spLocks/>
          </p:cNvSpPr>
          <p:nvPr/>
        </p:nvSpPr>
        <p:spPr>
          <a:xfrm>
            <a:off x="1072" y="0"/>
            <a:ext cx="6912768" cy="2051720"/>
          </a:xfrm>
          <a:prstGeom prst="rect">
            <a:avLst/>
          </a:prstGeom>
          <a:solidFill>
            <a:srgbClr val="00B0F0"/>
          </a:solidFill>
        </p:spPr>
        <p:txBody>
          <a:bodyPr vert="horz" lIns="91440" tIns="45720" rIns="91440" bIns="45720" rtlCol="0" anchor="b" anchorCtr="0">
            <a:normAutofit/>
          </a:bodyPr>
          <a:lstStyle>
            <a:lvl1pPr algn="ctr" defTabSz="914400" rtl="1" eaLnBrk="1" latinLnBrk="0" hangingPunct="1">
              <a:spcBef>
                <a:spcPct val="0"/>
              </a:spcBef>
              <a:buNone/>
              <a:defRPr sz="3600" kern="1200" cap="all" spc="30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defRPr/>
            </a:pPr>
            <a:r>
              <a:rPr lang="ar-SA" sz="4800" b="1" dirty="0" smtClean="0">
                <a:solidFill>
                  <a:srgbClr val="FF0000"/>
                </a:solidFill>
                <a:latin typeface="Garamond"/>
              </a:rPr>
              <a:t>محاضرات مادة التنس الأرضي </a:t>
            </a:r>
            <a:endParaRPr lang="ar-IQ" sz="4800" dirty="0">
              <a:solidFill>
                <a:srgbClr val="FF0000"/>
              </a:solidFill>
              <a:latin typeface="Garamond"/>
            </a:endParaRPr>
          </a:p>
        </p:txBody>
      </p:sp>
    </p:spTree>
    <p:extLst>
      <p:ext uri="{BB962C8B-B14F-4D97-AF65-F5344CB8AC3E}">
        <p14:creationId xmlns:p14="http://schemas.microsoft.com/office/powerpoint/2010/main" val="11234350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7384" y="0"/>
            <a:ext cx="6858000" cy="9144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5" name="مستطيل 4"/>
          <p:cNvSpPr/>
          <p:nvPr/>
        </p:nvSpPr>
        <p:spPr>
          <a:xfrm>
            <a:off x="260648" y="467544"/>
            <a:ext cx="6408712" cy="1512168"/>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مستطيل مستدير الزوايا 5"/>
          <p:cNvSpPr/>
          <p:nvPr/>
        </p:nvSpPr>
        <p:spPr>
          <a:xfrm>
            <a:off x="404664" y="611560"/>
            <a:ext cx="6120680" cy="122413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ar-IQ" sz="6000" b="1" dirty="0" smtClean="0">
                <a:ln w="11430"/>
                <a:solidFill>
                  <a:srgbClr val="FFFF00"/>
                </a:solidFill>
                <a:effectLst>
                  <a:outerShdw blurRad="80000" dist="40000" dir="5040000" algn="tl">
                    <a:srgbClr val="000000">
                      <a:alpha val="30000"/>
                    </a:srgbClr>
                  </a:outerShdw>
                </a:effectLst>
                <a:cs typeface="Old Antic Outline" pitchFamily="2" charset="-78"/>
              </a:rPr>
              <a:t>بسم الله الرحمن الرحيم</a:t>
            </a:r>
            <a:endParaRPr lang="ar-IQ" sz="6000" b="1" dirty="0">
              <a:ln w="11430"/>
              <a:solidFill>
                <a:srgbClr val="FFFF00"/>
              </a:solidFill>
              <a:effectLst>
                <a:outerShdw blurRad="80000" dist="40000" dir="5040000" algn="tl">
                  <a:srgbClr val="000000">
                    <a:alpha val="30000"/>
                  </a:srgbClr>
                </a:outerShdw>
              </a:effectLst>
              <a:cs typeface="Old Antic Outline" pitchFamily="2" charset="-78"/>
            </a:endParaRPr>
          </a:p>
        </p:txBody>
      </p:sp>
      <p:pic>
        <p:nvPicPr>
          <p:cNvPr id="1028" name="Picture 4" descr="C:\Users\hp pavilion dv6\Pictures\New folder (18)\آها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2195736"/>
            <a:ext cx="6641976" cy="501188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7" name="مربع نص 6"/>
          <p:cNvSpPr txBox="1"/>
          <p:nvPr/>
        </p:nvSpPr>
        <p:spPr>
          <a:xfrm>
            <a:off x="404664" y="7452320"/>
            <a:ext cx="6264696" cy="1323439"/>
          </a:xfrm>
          <a:prstGeom prst="rect">
            <a:avLst/>
          </a:prstGeom>
          <a:scene3d>
            <a:camera prst="orthographicFront"/>
            <a:lightRig rig="threePt" dir="t"/>
          </a:scene3d>
          <a:sp3d>
            <a:bevelT w="152400" h="50800" prst="softRound"/>
          </a:sp3d>
        </p:spPr>
        <p:style>
          <a:lnRef idx="1">
            <a:schemeClr val="accent4"/>
          </a:lnRef>
          <a:fillRef idx="3">
            <a:schemeClr val="accent4"/>
          </a:fillRef>
          <a:effectRef idx="2">
            <a:schemeClr val="accent4"/>
          </a:effectRef>
          <a:fontRef idx="minor">
            <a:schemeClr val="lt1"/>
          </a:fontRef>
        </p:style>
        <p:txBody>
          <a:bodyPr wrap="square" rtlCol="1">
            <a:spAutoFit/>
          </a:bodyPr>
          <a:lstStyle/>
          <a:p>
            <a:pPr algn="ctr"/>
            <a:r>
              <a:rPr lang="ar-SA" sz="4000" b="1" dirty="0" smtClean="0"/>
              <a:t>د </a:t>
            </a:r>
            <a:r>
              <a:rPr lang="ar-SA" sz="4000" b="1" dirty="0"/>
              <a:t>. حسين علي حسين </a:t>
            </a:r>
            <a:r>
              <a:rPr lang="ar-SA" sz="4000" b="1" dirty="0" smtClean="0"/>
              <a:t>الكوفي</a:t>
            </a:r>
            <a:endParaRPr lang="ar-IQ" sz="4000" b="1" dirty="0" smtClean="0"/>
          </a:p>
          <a:p>
            <a:pPr algn="ctr"/>
            <a:r>
              <a:rPr lang="ar-IQ" sz="4000" b="1" dirty="0" smtClean="0">
                <a:ln w="17780" cmpd="sng">
                  <a:solidFill>
                    <a:srgbClr val="FFFFFF"/>
                  </a:solidFill>
                  <a:prstDash val="solid"/>
                  <a:miter lim="800000"/>
                </a:ln>
                <a:solidFill>
                  <a:srgbClr val="FFFF00"/>
                </a:solidFill>
                <a:effectLst>
                  <a:glow rad="228600">
                    <a:schemeClr val="accent2">
                      <a:satMod val="175000"/>
                      <a:alpha val="40000"/>
                    </a:schemeClr>
                  </a:glow>
                </a:effectLst>
              </a:rPr>
              <a:t>المهارات الأساسية للعبة التنس</a:t>
            </a:r>
            <a:endParaRPr lang="ar-IQ" sz="4000" b="1" dirty="0">
              <a:ln w="17780" cmpd="sng">
                <a:solidFill>
                  <a:srgbClr val="FFFFFF"/>
                </a:solidFill>
                <a:prstDash val="solid"/>
                <a:miter lim="800000"/>
              </a:ln>
              <a:solidFill>
                <a:srgbClr val="FFFF00"/>
              </a:solidFill>
              <a:effectLst>
                <a:glow rad="228600">
                  <a:schemeClr val="accent2">
                    <a:satMod val="175000"/>
                    <a:alpha val="40000"/>
                  </a:schemeClr>
                </a:glow>
              </a:effectLst>
            </a:endParaRPr>
          </a:p>
        </p:txBody>
      </p:sp>
    </p:spTree>
    <p:extLst>
      <p:ext uri="{BB962C8B-B14F-4D97-AF65-F5344CB8AC3E}">
        <p14:creationId xmlns:p14="http://schemas.microsoft.com/office/powerpoint/2010/main" val="7480011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85384" cy="9144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سحابة 2"/>
          <p:cNvSpPr/>
          <p:nvPr/>
        </p:nvSpPr>
        <p:spPr>
          <a:xfrm>
            <a:off x="908720" y="107504"/>
            <a:ext cx="5184576" cy="158417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600" b="1" dirty="0" smtClean="0"/>
              <a:t>المهارات </a:t>
            </a:r>
            <a:r>
              <a:rPr lang="ar-IQ" sz="3600" b="1" dirty="0"/>
              <a:t>الأساسية للعبة التنس</a:t>
            </a:r>
            <a:endParaRPr lang="ar-IQ" sz="3600" dirty="0">
              <a:solidFill>
                <a:schemeClr val="bg1"/>
              </a:solidFill>
            </a:endParaRPr>
          </a:p>
        </p:txBody>
      </p:sp>
      <p:sp>
        <p:nvSpPr>
          <p:cNvPr id="4" name="مربع نص 3"/>
          <p:cNvSpPr txBox="1"/>
          <p:nvPr/>
        </p:nvSpPr>
        <p:spPr>
          <a:xfrm>
            <a:off x="72008" y="1835696"/>
            <a:ext cx="6741368" cy="6924973"/>
          </a:xfrm>
          <a:prstGeom prst="rect">
            <a:avLst/>
          </a:prstGeom>
        </p:spPr>
        <p:style>
          <a:lnRef idx="1">
            <a:schemeClr val="accent6"/>
          </a:lnRef>
          <a:fillRef idx="3">
            <a:schemeClr val="accent6"/>
          </a:fillRef>
          <a:effectRef idx="2">
            <a:schemeClr val="accent6"/>
          </a:effectRef>
          <a:fontRef idx="minor">
            <a:schemeClr val="lt1"/>
          </a:fontRef>
        </p:style>
        <p:txBody>
          <a:bodyPr wrap="square" rtlCol="1">
            <a:spAutoFit/>
          </a:bodyPr>
          <a:lstStyle/>
          <a:p>
            <a:r>
              <a:rPr lang="ar-IQ" sz="3200" b="1" dirty="0" smtClean="0">
                <a:solidFill>
                  <a:schemeClr val="tx1">
                    <a:lumMod val="95000"/>
                    <a:lumOff val="5000"/>
                  </a:schemeClr>
                </a:solidFill>
              </a:rPr>
              <a:t>*</a:t>
            </a:r>
            <a:r>
              <a:rPr lang="ar-SA" sz="3200" b="1" dirty="0">
                <a:solidFill>
                  <a:schemeClr val="tx1">
                    <a:lumMod val="95000"/>
                    <a:lumOff val="5000"/>
                  </a:schemeClr>
                </a:solidFill>
              </a:rPr>
              <a:t>- الضربة الأرضية </a:t>
            </a:r>
            <a:r>
              <a:rPr lang="ar-SA" sz="3200" b="1" dirty="0" smtClean="0">
                <a:solidFill>
                  <a:schemeClr val="tx1">
                    <a:lumMod val="95000"/>
                    <a:lumOff val="5000"/>
                  </a:schemeClr>
                </a:solidFill>
              </a:rPr>
              <a:t>ال</a:t>
            </a:r>
            <a:r>
              <a:rPr lang="ar-IQ" sz="3200" b="1" dirty="0">
                <a:solidFill>
                  <a:schemeClr val="tx1">
                    <a:lumMod val="95000"/>
                    <a:lumOff val="5000"/>
                  </a:schemeClr>
                </a:solidFill>
              </a:rPr>
              <a:t>خ</a:t>
            </a:r>
            <a:r>
              <a:rPr lang="ar-IQ" sz="3200" b="1" dirty="0" smtClean="0">
                <a:solidFill>
                  <a:schemeClr val="tx1">
                    <a:lumMod val="95000"/>
                    <a:lumOff val="5000"/>
                  </a:schemeClr>
                </a:solidFill>
              </a:rPr>
              <a:t>لف</a:t>
            </a:r>
            <a:r>
              <a:rPr lang="ar-SA" sz="3200" b="1" dirty="0" err="1" smtClean="0">
                <a:solidFill>
                  <a:schemeClr val="tx1">
                    <a:lumMod val="95000"/>
                    <a:lumOff val="5000"/>
                  </a:schemeClr>
                </a:solidFill>
              </a:rPr>
              <a:t>ية</a:t>
            </a:r>
            <a:r>
              <a:rPr lang="ar-SA" sz="3200" b="1" dirty="0" smtClean="0">
                <a:solidFill>
                  <a:schemeClr val="tx1">
                    <a:lumMod val="95000"/>
                    <a:lumOff val="5000"/>
                  </a:schemeClr>
                </a:solidFill>
              </a:rPr>
              <a:t> </a:t>
            </a:r>
            <a:r>
              <a:rPr lang="en-US" sz="3200" b="1" dirty="0">
                <a:solidFill>
                  <a:schemeClr val="tx1"/>
                </a:solidFill>
              </a:rPr>
              <a:t>Backhand</a:t>
            </a:r>
            <a:r>
              <a:rPr lang="en-US" sz="3200" b="1" dirty="0"/>
              <a:t>  </a:t>
            </a:r>
            <a:endParaRPr lang="ar-IQ" sz="2400" dirty="0" smtClean="0"/>
          </a:p>
          <a:p>
            <a:pPr algn="just"/>
            <a:r>
              <a:rPr lang="ar-IQ" sz="2400" dirty="0" smtClean="0"/>
              <a:t> </a:t>
            </a:r>
            <a:r>
              <a:rPr lang="ar-SA" sz="2800" dirty="0"/>
              <a:t> تعد الضربة الأرضية الخلفية من الوسائل الدفاعية والهجومية والتي تحتل أهمية كبيرة للاعب، إذ أن تطور مستواه يعتمد إلى حد كبير على مقدار ودرجة كفاءته في إجادة استخدام هذا النوع من </a:t>
            </a:r>
            <a:r>
              <a:rPr lang="ar-SA" sz="2800" dirty="0" smtClean="0"/>
              <a:t>الضربات</a:t>
            </a:r>
            <a:r>
              <a:rPr lang="en-US" sz="2800" dirty="0" smtClean="0"/>
              <a:t>.</a:t>
            </a:r>
          </a:p>
          <a:p>
            <a:pPr algn="ctr"/>
            <a:r>
              <a:rPr lang="ar-SA" sz="2800" b="1" dirty="0">
                <a:solidFill>
                  <a:schemeClr val="tx1"/>
                </a:solidFill>
              </a:rPr>
              <a:t>المسكــــة</a:t>
            </a:r>
            <a:r>
              <a:rPr lang="en-US" sz="3200" b="1" dirty="0">
                <a:solidFill>
                  <a:schemeClr val="tx1"/>
                </a:solidFill>
              </a:rPr>
              <a:t> </a:t>
            </a:r>
            <a:endParaRPr lang="en-US" sz="3200" b="1" dirty="0" smtClean="0">
              <a:solidFill>
                <a:schemeClr val="tx1"/>
              </a:solidFill>
            </a:endParaRPr>
          </a:p>
          <a:p>
            <a:pPr algn="ctr"/>
            <a:r>
              <a:rPr lang="ar-SA" sz="2400" b="1" dirty="0" smtClean="0"/>
              <a:t>حالما </a:t>
            </a:r>
            <a:r>
              <a:rPr lang="ar-SA" sz="2400" b="1" dirty="0"/>
              <a:t>يرى اللاعب اتجاه الكرة يقوم بتغيير مسكة المضرب من الأمامية إلى الخلفية الشرقية، إذ يقوم بتدوير اليد اليمنى قليلاً إلى جهة اليسار بحيث يكون حرف الـ</a:t>
            </a:r>
            <a:r>
              <a:rPr lang="en-US" sz="2400" b="1" dirty="0"/>
              <a:t>(V) </a:t>
            </a:r>
            <a:r>
              <a:rPr lang="ar-SA" sz="2400" b="1" dirty="0"/>
              <a:t>الذي يتكون من إصبعي السبابة والإبهام على الحافة اليسرى للقبضة</a:t>
            </a:r>
            <a:r>
              <a:rPr lang="en-US" sz="2400" b="1" dirty="0"/>
              <a:t>.</a:t>
            </a:r>
          </a:p>
          <a:p>
            <a:pPr algn="ctr"/>
            <a:r>
              <a:rPr lang="ar-SA" sz="2800" b="1" dirty="0">
                <a:solidFill>
                  <a:schemeClr val="tx1"/>
                </a:solidFill>
              </a:rPr>
              <a:t>الاستعداد </a:t>
            </a:r>
            <a:r>
              <a:rPr lang="ar-SA" sz="2800" b="1" dirty="0" smtClean="0">
                <a:solidFill>
                  <a:schemeClr val="tx1"/>
                </a:solidFill>
              </a:rPr>
              <a:t>والتهيؤ</a:t>
            </a:r>
            <a:endParaRPr lang="en-US" sz="2800" dirty="0">
              <a:solidFill>
                <a:schemeClr val="tx1"/>
              </a:solidFill>
            </a:endParaRPr>
          </a:p>
          <a:p>
            <a:pPr algn="just"/>
            <a:r>
              <a:rPr lang="ar-SA" sz="2400" b="1" dirty="0"/>
              <a:t>    من وضع الاستعداد يبدأ اللاعب بالارتكاز على القدم اليسرى التي تبدأ منها حركة دوران الجسم وبشكل كامل إلى الجانب وباتجاه الخط الجانبي بحيث يكون كتفي اللاعب على خط مستقيم مع المكان الذي يروم توجيه الكرة إلية، حتى يكون بالإمكان الاستفادة من حركة فتل الجسم في توليد قوة باتجاه الكرة. وبينما يقوم اللاعب بالارتكاز على القدم اليسرى تبدأ اليد اليسرى بمسك عنق المضرب</a:t>
            </a:r>
            <a:r>
              <a:rPr lang="en-US" sz="2400" b="1" dirty="0"/>
              <a:t>.</a:t>
            </a:r>
          </a:p>
        </p:txBody>
      </p:sp>
    </p:spTree>
    <p:extLst>
      <p:ext uri="{BB962C8B-B14F-4D97-AF65-F5344CB8AC3E}">
        <p14:creationId xmlns:p14="http://schemas.microsoft.com/office/powerpoint/2010/main" val="4084727875"/>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68560"/>
            <a:ext cx="6858000" cy="9577064"/>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endParaRPr lang="ar-IQ"/>
          </a:p>
        </p:txBody>
      </p:sp>
      <p:sp>
        <p:nvSpPr>
          <p:cNvPr id="3" name="وسيلة شرح مع سهم إلى الأسفل 2"/>
          <p:cNvSpPr/>
          <p:nvPr/>
        </p:nvSpPr>
        <p:spPr>
          <a:xfrm>
            <a:off x="1268760" y="-108520"/>
            <a:ext cx="4320480" cy="1152128"/>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a:r>
              <a:rPr lang="ar-SA" sz="2800" b="1" dirty="0" smtClean="0">
                <a:solidFill>
                  <a:prstClr val="black"/>
                </a:solidFill>
              </a:rPr>
              <a:t>المرجحة</a:t>
            </a:r>
            <a:r>
              <a:rPr lang="en-US" sz="2800" b="1" dirty="0"/>
              <a:t> </a:t>
            </a:r>
            <a:endParaRPr lang="ar-IQ" dirty="0"/>
          </a:p>
        </p:txBody>
      </p:sp>
      <p:sp>
        <p:nvSpPr>
          <p:cNvPr id="4" name="مربع نص 3"/>
          <p:cNvSpPr txBox="1"/>
          <p:nvPr/>
        </p:nvSpPr>
        <p:spPr>
          <a:xfrm>
            <a:off x="260648" y="1043608"/>
            <a:ext cx="6285719" cy="7899470"/>
          </a:xfrm>
          <a:prstGeom prst="rect">
            <a:avLst/>
          </a:prstGeom>
        </p:spPr>
        <p:style>
          <a:lnRef idx="1">
            <a:schemeClr val="accent6"/>
          </a:lnRef>
          <a:fillRef idx="2">
            <a:schemeClr val="accent6"/>
          </a:fillRef>
          <a:effectRef idx="1">
            <a:schemeClr val="accent6"/>
          </a:effectRef>
          <a:fontRef idx="minor">
            <a:schemeClr val="dk1"/>
          </a:fontRef>
        </p:style>
        <p:txBody>
          <a:bodyPr wrap="square" rtlCol="1">
            <a:spAutoFit/>
          </a:bodyPr>
          <a:lstStyle/>
          <a:p>
            <a:pPr algn="just">
              <a:lnSpc>
                <a:spcPct val="115000"/>
              </a:lnSpc>
            </a:pPr>
            <a:r>
              <a:rPr lang="ar-SA" sz="2600" b="1" dirty="0" smtClean="0">
                <a:latin typeface="Simplified Arabic"/>
                <a:ea typeface="Calibri"/>
                <a:cs typeface="Simplified Arabic"/>
              </a:rPr>
              <a:t>تقوم </a:t>
            </a:r>
            <a:r>
              <a:rPr lang="ar-SA" sz="2600" b="1" dirty="0">
                <a:latin typeface="Simplified Arabic"/>
                <a:ea typeface="Calibri"/>
                <a:cs typeface="Simplified Arabic"/>
              </a:rPr>
              <a:t>اليد الماسكة لعنق المضرب بسحبة للخلف وبوقت مبكر لكي يكون بإمكان اللاعب التركيز على الوضع المطلوب قبل القيام بضرب الكرة مع المحافظة على بقاء المضرب قريباً من الجسم</a:t>
            </a:r>
            <a:r>
              <a:rPr lang="en-US" sz="2600" b="1" dirty="0">
                <a:latin typeface="Simplified Arabic"/>
                <a:ea typeface="Calibri"/>
                <a:cs typeface="Arial"/>
              </a:rPr>
              <a:t>.</a:t>
            </a:r>
            <a:r>
              <a:rPr lang="ar-SA" sz="2600" b="1" dirty="0">
                <a:latin typeface="Simplified Arabic"/>
                <a:ea typeface="Calibri"/>
                <a:cs typeface="Simplified Arabic"/>
              </a:rPr>
              <a:t> وبعد ارتداد الكرة عن الأرض يبدأ اللاعب بأخذ خطوة صغيرة وبزاوية قدرها (45 درجة) تقريباً ثم يقوم بنقل وزن الجسم على القدم الأمامية (اليمنى). أن أخذ خطوة بزاوية (45 درجة) سيساعد على حركة فتل الجذع والتي تعد ضرورية، إذ تسمح للورك بالدوران قبيل أداء الضربة وذلك من أجل الحصول على القوة اللازمة. مع مراعاة أن يكون ضرب الكرة من نقطة تكون أمام القدم الأمامية(اليمنى) وذلك من أجل الاستفادة من وزن الجسم، بحيث يكون خلف الكرة الأمر الذي يؤدي إلى زيادة قوة الضربة</a:t>
            </a:r>
            <a:r>
              <a:rPr lang="en-US" sz="2600" b="1" dirty="0">
                <a:latin typeface="Simplified Arabic"/>
                <a:ea typeface="Calibri"/>
                <a:cs typeface="Arial"/>
              </a:rPr>
              <a:t>.</a:t>
            </a:r>
            <a:r>
              <a:rPr lang="ar-SA" sz="2600" b="1" dirty="0">
                <a:latin typeface="Simplified Arabic"/>
                <a:ea typeface="Calibri"/>
                <a:cs typeface="Simplified Arabic"/>
              </a:rPr>
              <a:t> وعلى اللاعب أن يراقب دائماً ارتداد الكرة عن الأرض ولحظة اتصال المضرب بالكرة. مع المحافظة على بقاء الرأس ثابتاً وعند مرجحة المضرب باليد اليمنى باتجاه الكرة يكون مشدوداً وحتى نهاية الحركة</a:t>
            </a:r>
            <a:r>
              <a:rPr lang="en-US" sz="2600" b="1" dirty="0">
                <a:latin typeface="Simplified Arabic"/>
                <a:ea typeface="Calibri"/>
                <a:cs typeface="Arial"/>
              </a:rPr>
              <a:t>.</a:t>
            </a:r>
            <a:endParaRPr lang="en-US" sz="2600" b="1" dirty="0">
              <a:ea typeface="Calibri"/>
              <a:cs typeface="Arial"/>
            </a:endParaRPr>
          </a:p>
        </p:txBody>
      </p:sp>
    </p:spTree>
    <p:extLst>
      <p:ext uri="{BB962C8B-B14F-4D97-AF65-F5344CB8AC3E}">
        <p14:creationId xmlns:p14="http://schemas.microsoft.com/office/powerpoint/2010/main" val="104628807"/>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384" y="35496"/>
            <a:ext cx="6885384" cy="9180512"/>
          </a:xfrm>
          <a:prstGeom prst="rect">
            <a:avLst/>
          </a:prstGeom>
          <a:gradFill flip="none" rotWithShape="1">
            <a:gsLst>
              <a:gs pos="0">
                <a:schemeClr val="accent4">
                  <a:shade val="30000"/>
                  <a:satMod val="115000"/>
                </a:schemeClr>
              </a:gs>
              <a:gs pos="50000">
                <a:schemeClr val="accent4">
                  <a:shade val="67500"/>
                  <a:satMod val="115000"/>
                </a:schemeClr>
              </a:gs>
              <a:gs pos="100000">
                <a:schemeClr val="accent4">
                  <a:shade val="100000"/>
                  <a:satMod val="115000"/>
                </a:schemeClr>
              </a:gs>
            </a:gsLst>
            <a:path path="circle">
              <a:fillToRect l="50000" t="50000" r="50000" b="50000"/>
            </a:path>
            <a:tileRect/>
          </a:gra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ar-IQ"/>
          </a:p>
        </p:txBody>
      </p:sp>
      <p:sp>
        <p:nvSpPr>
          <p:cNvPr id="4" name="Rectangle 2"/>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5" name="Rectangle 3"/>
          <p:cNvSpPr>
            <a:spLocks noChangeArrowheads="1"/>
          </p:cNvSpPr>
          <p:nvPr/>
        </p:nvSpPr>
        <p:spPr bwMode="auto">
          <a:xfrm>
            <a:off x="2706397" y="-235297"/>
            <a:ext cx="18473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IQ" sz="2800" b="1" i="0" u="sng" strike="noStrike" cap="none" normalizeH="0" baseline="0" dirty="0" smtClean="0">
              <a:ln>
                <a:noFill/>
              </a:ln>
              <a:solidFill>
                <a:srgbClr val="FFFFFF"/>
              </a:solidFill>
              <a:effectLst/>
              <a:latin typeface="Tahoma" pitchFamily="34" charset="0"/>
              <a:ea typeface="Times New Roman" pitchFamily="18" charset="0"/>
              <a:cs typeface="Tahoma"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ar-IQ" sz="2800" b="1" u="sng" dirty="0">
              <a:solidFill>
                <a:srgbClr val="FFFFFF"/>
              </a:solidFill>
              <a:latin typeface="Tahoma" pitchFamily="34" charset="0"/>
              <a:ea typeface="Times New Roman" pitchFamily="18" charset="0"/>
              <a:cs typeface="Tahoma" pitchFamily="34" charset="0"/>
            </a:endParaRPr>
          </a:p>
        </p:txBody>
      </p:sp>
      <p:sp>
        <p:nvSpPr>
          <p:cNvPr id="6" name="مربع نص 5"/>
          <p:cNvSpPr txBox="1"/>
          <p:nvPr/>
        </p:nvSpPr>
        <p:spPr>
          <a:xfrm>
            <a:off x="72008" y="1409338"/>
            <a:ext cx="6741368" cy="5693866"/>
          </a:xfrm>
          <a:prstGeom prst="rect">
            <a:avLst/>
          </a:prstGeom>
        </p:spPr>
        <p:style>
          <a:lnRef idx="1">
            <a:schemeClr val="accent2"/>
          </a:lnRef>
          <a:fillRef idx="2">
            <a:schemeClr val="accent2"/>
          </a:fillRef>
          <a:effectRef idx="1">
            <a:schemeClr val="accent2"/>
          </a:effectRef>
          <a:fontRef idx="minor">
            <a:schemeClr val="dk1"/>
          </a:fontRef>
        </p:style>
        <p:txBody>
          <a:bodyPr wrap="square" rtlCol="1">
            <a:spAutoFit/>
          </a:bodyPr>
          <a:lstStyle/>
          <a:p>
            <a:pPr algn="ctr"/>
            <a:r>
              <a:rPr lang="ar-SA" sz="2400" dirty="0"/>
              <a:t> </a:t>
            </a:r>
            <a:endParaRPr lang="en-US" sz="2800" dirty="0"/>
          </a:p>
          <a:p>
            <a:pPr algn="just">
              <a:lnSpc>
                <a:spcPct val="150000"/>
              </a:lnSpc>
            </a:pPr>
            <a:r>
              <a:rPr lang="ar-SA" sz="2800" dirty="0" smtClean="0"/>
              <a:t>بعد </a:t>
            </a:r>
            <a:r>
              <a:rPr lang="ar-SA" sz="2800" dirty="0"/>
              <a:t>أن تترك اليد اليسرى المضرب تكون خلف اللاعب وباتجاه السياج الخلفي إذ تمنع هذه الحركة من دوران الجسم اكثر من الضروري. وبعد القيام بضرب الكرة تستمر حركة المضرب لتنتهي عالياً  فوق الرأس وباتجاه الهدف المطلوب، وذلك لأن ارتفاع المضرب في </a:t>
            </a:r>
            <a:r>
              <a:rPr lang="ar-SA" sz="2800" dirty="0" smtClean="0"/>
              <a:t>ن</a:t>
            </a:r>
            <a:r>
              <a:rPr lang="ar-IQ" sz="2800" dirty="0" smtClean="0"/>
              <a:t>ها</a:t>
            </a:r>
            <a:r>
              <a:rPr lang="ar-SA" sz="2800" dirty="0" err="1" smtClean="0"/>
              <a:t>ية</a:t>
            </a:r>
            <a:r>
              <a:rPr lang="ar-SA" sz="2800" dirty="0" smtClean="0"/>
              <a:t> </a:t>
            </a:r>
            <a:r>
              <a:rPr lang="ar-SA" sz="2800" dirty="0"/>
              <a:t>الحركة دليل على انسيابية الضربة. ويبقى القسم الأمامي للقدم اليسرى ملامساً للأرض من أجل الموازنة الجيدة وتحديد اتجاه الكرة بشكل دقيق</a:t>
            </a:r>
            <a:r>
              <a:rPr lang="en-US" sz="2800" dirty="0"/>
              <a:t>.</a:t>
            </a:r>
          </a:p>
        </p:txBody>
      </p:sp>
      <p:sp>
        <p:nvSpPr>
          <p:cNvPr id="7" name="وسيلة شرح مع سهم إلى الأسفل 6"/>
          <p:cNvSpPr/>
          <p:nvPr/>
        </p:nvSpPr>
        <p:spPr>
          <a:xfrm>
            <a:off x="1268760" y="251520"/>
            <a:ext cx="4320480" cy="1152128"/>
          </a:xfrm>
          <a:prstGeom prst="downArrowCallout">
            <a:avLst/>
          </a:prstGeom>
        </p:spPr>
        <p:style>
          <a:lnRef idx="0">
            <a:schemeClr val="accent6"/>
          </a:lnRef>
          <a:fillRef idx="3">
            <a:schemeClr val="accent6"/>
          </a:fillRef>
          <a:effectRef idx="3">
            <a:schemeClr val="accent6"/>
          </a:effectRef>
          <a:fontRef idx="minor">
            <a:schemeClr val="lt1"/>
          </a:fontRef>
        </p:style>
        <p:txBody>
          <a:bodyPr rtlCol="1" anchor="ctr"/>
          <a:lstStyle/>
          <a:p>
            <a:pPr lvl="0" algn="ctr"/>
            <a:r>
              <a:rPr lang="ar-SA" sz="2800" b="1" dirty="0">
                <a:solidFill>
                  <a:prstClr val="black"/>
                </a:solidFill>
              </a:rPr>
              <a:t>نهاية الحركة</a:t>
            </a:r>
            <a:r>
              <a:rPr lang="en-US" sz="2800" b="1" dirty="0">
                <a:solidFill>
                  <a:prstClr val="black"/>
                </a:solidFill>
              </a:rPr>
              <a:t> </a:t>
            </a:r>
            <a:r>
              <a:rPr lang="en-US" sz="2800" b="1" dirty="0"/>
              <a:t> </a:t>
            </a:r>
            <a:endParaRPr lang="ar-IQ" dirty="0"/>
          </a:p>
        </p:txBody>
      </p:sp>
    </p:spTree>
    <p:extLst>
      <p:ext uri="{BB962C8B-B14F-4D97-AF65-F5344CB8AC3E}">
        <p14:creationId xmlns:p14="http://schemas.microsoft.com/office/powerpoint/2010/main" val="3857878660"/>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6885384" cy="9180512"/>
          </a:xfrm>
          <a:prstGeom prst="rect">
            <a:avLst/>
          </a:prstGeom>
          <a:solidFill>
            <a:srgbClr val="00319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شكل بيضاوي 2"/>
          <p:cNvSpPr/>
          <p:nvPr/>
        </p:nvSpPr>
        <p:spPr>
          <a:xfrm>
            <a:off x="260648" y="179512"/>
            <a:ext cx="6336704" cy="1364084"/>
          </a:xfrm>
          <a:prstGeom prst="ellipse">
            <a:avLst/>
          </a:prstGeom>
          <a:ln>
            <a:noFill/>
          </a:ln>
          <a:effectLst/>
          <a:scene3d>
            <a:camera prst="orthographicFront">
              <a:rot lat="0" lon="0" rev="0"/>
            </a:camera>
            <a:lightRig rig="glow" dir="t">
              <a:rot lat="0" lon="0" rev="14100000"/>
            </a:lightRig>
          </a:scene3d>
          <a:sp3d prstMaterial="softEdge">
            <a:bevelT w="127000" prst="artDeco"/>
          </a:sp3d>
        </p:spPr>
        <p:style>
          <a:lnRef idx="0">
            <a:schemeClr val="accent6"/>
          </a:lnRef>
          <a:fillRef idx="3">
            <a:schemeClr val="accent6"/>
          </a:fillRef>
          <a:effectRef idx="3">
            <a:schemeClr val="accent6"/>
          </a:effectRef>
          <a:fontRef idx="minor">
            <a:schemeClr val="lt1"/>
          </a:fontRef>
        </p:style>
        <p:txBody>
          <a:bodyPr rtlCol="1" anchor="ctr"/>
          <a:lstStyle/>
          <a:p>
            <a:pPr algn="ctr"/>
            <a:endParaRPr lang="ar-IQ" sz="3600" b="1" dirty="0" smtClean="0"/>
          </a:p>
          <a:p>
            <a:pPr algn="ctr"/>
            <a:r>
              <a:rPr lang="ar-SA" sz="3600" b="1" dirty="0" smtClean="0"/>
              <a:t>الأخطاء </a:t>
            </a:r>
            <a:r>
              <a:rPr lang="ar-SA" sz="3600" b="1" dirty="0"/>
              <a:t>الشائعة في أداء </a:t>
            </a:r>
            <a:r>
              <a:rPr lang="ar-SA" sz="3600" b="1" dirty="0" smtClean="0"/>
              <a:t>الضربة</a:t>
            </a:r>
            <a:r>
              <a:rPr lang="ar-SA" sz="3600" b="1" dirty="0">
                <a:latin typeface="Simplified Arabic"/>
                <a:ea typeface="Calibri"/>
                <a:cs typeface="Simplified Arabic"/>
              </a:rPr>
              <a:t> الأرضية</a:t>
            </a:r>
            <a:r>
              <a:rPr lang="ar-SA" sz="3600" b="1" dirty="0" smtClean="0"/>
              <a:t> ال</a:t>
            </a:r>
            <a:r>
              <a:rPr lang="ar-IQ" sz="3600" b="1" dirty="0" smtClean="0"/>
              <a:t>خلفي</a:t>
            </a:r>
            <a:r>
              <a:rPr lang="ar-SA" sz="3600" b="1" dirty="0" smtClean="0"/>
              <a:t>ة</a:t>
            </a:r>
            <a:endParaRPr lang="en-US" sz="3600" dirty="0"/>
          </a:p>
          <a:p>
            <a:pPr algn="ctr"/>
            <a:r>
              <a:rPr lang="en-US" sz="3600" b="1" dirty="0"/>
              <a:t> </a:t>
            </a:r>
            <a:endParaRPr lang="en-US" sz="5400" dirty="0"/>
          </a:p>
        </p:txBody>
      </p:sp>
      <p:sp>
        <p:nvSpPr>
          <p:cNvPr id="4" name="مربع نص 3"/>
          <p:cNvSpPr txBox="1"/>
          <p:nvPr/>
        </p:nvSpPr>
        <p:spPr>
          <a:xfrm>
            <a:off x="116632" y="1738709"/>
            <a:ext cx="6669360" cy="6979218"/>
          </a:xfrm>
          <a:prstGeom prst="rect">
            <a:avLst/>
          </a:prstGeom>
          <a:gradFill flip="none"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5400000" scaled="1"/>
            <a:tileRect/>
          </a:gradFill>
        </p:spPr>
        <p:style>
          <a:lnRef idx="1">
            <a:schemeClr val="accent6"/>
          </a:lnRef>
          <a:fillRef idx="2">
            <a:schemeClr val="accent6"/>
          </a:fillRef>
          <a:effectRef idx="1">
            <a:schemeClr val="accent6"/>
          </a:effectRef>
          <a:fontRef idx="minor">
            <a:schemeClr val="dk1"/>
          </a:fontRef>
        </p:style>
        <p:txBody>
          <a:bodyPr wrap="square" rtlCol="1">
            <a:spAutoFit/>
          </a:bodyPr>
          <a:lstStyle/>
          <a:p>
            <a:pPr algn="just">
              <a:lnSpc>
                <a:spcPct val="115000"/>
              </a:lnSpc>
            </a:pPr>
            <a:r>
              <a:rPr lang="ar-IQ" sz="2600" b="1" dirty="0">
                <a:latin typeface="Simplified Arabic"/>
                <a:ea typeface="Calibri"/>
                <a:cs typeface="Simplified Arabic"/>
              </a:rPr>
              <a:t>1- </a:t>
            </a:r>
            <a:r>
              <a:rPr lang="ar-SA" sz="2600" b="1" dirty="0">
                <a:latin typeface="Simplified Arabic"/>
                <a:ea typeface="Calibri"/>
                <a:cs typeface="Simplified Arabic"/>
              </a:rPr>
              <a:t>الخطوة الأولى تكون للخلف بدلاً من أن تكون للجانب</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2- </a:t>
            </a:r>
            <a:r>
              <a:rPr lang="ar-SA" sz="2600" b="1" dirty="0">
                <a:latin typeface="Simplified Arabic"/>
                <a:ea typeface="Calibri"/>
                <a:cs typeface="Simplified Arabic"/>
              </a:rPr>
              <a:t>تأخر بدء المرجحة الخلفية</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3- </a:t>
            </a:r>
            <a:r>
              <a:rPr lang="ar-SA" sz="2600" b="1" dirty="0">
                <a:latin typeface="Simplified Arabic"/>
                <a:ea typeface="Calibri"/>
                <a:cs typeface="Simplified Arabic"/>
              </a:rPr>
              <a:t>عدم قيام اللاعب بالاستدارة للجانب وبشكل كامل</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4- </a:t>
            </a:r>
            <a:r>
              <a:rPr lang="ar-SA" sz="2600" b="1" dirty="0">
                <a:latin typeface="Simplified Arabic"/>
                <a:ea typeface="Calibri"/>
                <a:cs typeface="Simplified Arabic"/>
              </a:rPr>
              <a:t>القيام بحركة زائدة عند أداء المرجحة الخلفية، إذ تكون بمستوى أعلى من المطلوب مع</a:t>
            </a:r>
            <a:endParaRPr lang="en-US" sz="2600" b="1" dirty="0">
              <a:ea typeface="Calibri"/>
              <a:cs typeface="Arial"/>
            </a:endParaRPr>
          </a:p>
          <a:p>
            <a:pPr algn="just">
              <a:lnSpc>
                <a:spcPct val="115000"/>
              </a:lnSpc>
            </a:pPr>
            <a:r>
              <a:rPr lang="ar-SA" sz="2600" b="1" dirty="0">
                <a:latin typeface="Simplified Arabic"/>
                <a:ea typeface="Calibri"/>
                <a:cs typeface="Simplified Arabic"/>
              </a:rPr>
              <a:t>ثني المرفق الذي يجب أن يكون مستقيماً</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5- </a:t>
            </a:r>
            <a:r>
              <a:rPr lang="ar-SA" sz="2600" b="1" dirty="0">
                <a:latin typeface="Simplified Arabic"/>
                <a:ea typeface="Calibri"/>
                <a:cs typeface="Simplified Arabic"/>
              </a:rPr>
              <a:t>تترك اليد اليسرى على المضرب بوقت مبكر</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6- </a:t>
            </a:r>
            <a:r>
              <a:rPr lang="ar-SA" sz="2600" b="1" dirty="0">
                <a:latin typeface="Simplified Arabic"/>
                <a:ea typeface="Calibri"/>
                <a:cs typeface="Simplified Arabic"/>
              </a:rPr>
              <a:t>يكون ارتفاع رأس المضرب فوق مستوى الرسغ</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7- </a:t>
            </a:r>
            <a:r>
              <a:rPr lang="ar-SA" sz="2600" b="1" dirty="0">
                <a:latin typeface="Simplified Arabic"/>
                <a:ea typeface="Calibri"/>
                <a:cs typeface="Simplified Arabic"/>
              </a:rPr>
              <a:t>تأخر اتصال المضرب بالكرة أو يكون قريباً جداً من الجسم مما يؤدي إلى ثني المرفق وسقوط</a:t>
            </a:r>
            <a:r>
              <a:rPr lang="en-US" sz="2600" b="1" dirty="0">
                <a:latin typeface="Simplified Arabic"/>
                <a:ea typeface="Calibri"/>
                <a:cs typeface="Arial"/>
              </a:rPr>
              <a:t> </a:t>
            </a:r>
            <a:r>
              <a:rPr lang="ar-SA" sz="2600" b="1" dirty="0">
                <a:latin typeface="Simplified Arabic"/>
                <a:ea typeface="Calibri"/>
                <a:cs typeface="Simplified Arabic"/>
              </a:rPr>
              <a:t>رأس المضرب</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8- </a:t>
            </a:r>
            <a:r>
              <a:rPr lang="ar-SA" sz="2600" b="1" dirty="0">
                <a:latin typeface="Simplified Arabic"/>
                <a:ea typeface="Calibri"/>
                <a:cs typeface="Simplified Arabic"/>
              </a:rPr>
              <a:t>يكون ضرب الكرة بمستوى أقل من مستوى الحزام</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9- </a:t>
            </a:r>
            <a:r>
              <a:rPr lang="ar-SA" sz="2600" b="1" dirty="0">
                <a:latin typeface="Simplified Arabic"/>
                <a:ea typeface="Calibri"/>
                <a:cs typeface="Simplified Arabic"/>
              </a:rPr>
              <a:t>ضعف حركة القدمين مما يؤدي إلى عدم الاستفادة من نقل وزن الجسم باتجاه الضربة بشكل كاف</a:t>
            </a:r>
            <a:r>
              <a:rPr lang="en-US" sz="2600" b="1" dirty="0">
                <a:latin typeface="Simplified Arabic"/>
                <a:ea typeface="Calibri"/>
                <a:cs typeface="Arial"/>
              </a:rPr>
              <a:t>.</a:t>
            </a:r>
            <a:endParaRPr lang="en-US" sz="2600" b="1" dirty="0">
              <a:ea typeface="Calibri"/>
              <a:cs typeface="Arial"/>
            </a:endParaRPr>
          </a:p>
          <a:p>
            <a:pPr algn="just">
              <a:lnSpc>
                <a:spcPct val="115000"/>
              </a:lnSpc>
            </a:pPr>
            <a:r>
              <a:rPr lang="ar-IQ" sz="2600" b="1" dirty="0">
                <a:latin typeface="Simplified Arabic"/>
                <a:ea typeface="Calibri"/>
                <a:cs typeface="Simplified Arabic"/>
              </a:rPr>
              <a:t>10- </a:t>
            </a:r>
            <a:r>
              <a:rPr lang="ar-SA" sz="2600" b="1" dirty="0">
                <a:latin typeface="Simplified Arabic"/>
                <a:ea typeface="Calibri"/>
                <a:cs typeface="Simplified Arabic"/>
              </a:rPr>
              <a:t>عدم الاهتمام بالحركة المكملة أي حركة الذراع الضاربة بعد ضرب الكرة</a:t>
            </a:r>
            <a:r>
              <a:rPr lang="en-US" sz="2600" b="1" dirty="0">
                <a:latin typeface="Simplified Arabic"/>
                <a:ea typeface="Calibri"/>
                <a:cs typeface="Arial"/>
              </a:rPr>
              <a:t> </a:t>
            </a:r>
            <a:r>
              <a:rPr lang="en-US" sz="2600" b="1" dirty="0" smtClean="0">
                <a:latin typeface="Simplified Arabic"/>
                <a:ea typeface="Calibri"/>
                <a:cs typeface="Arial"/>
              </a:rPr>
              <a:t>. </a:t>
            </a:r>
            <a:endParaRPr lang="en-US" sz="2600" b="1" dirty="0">
              <a:ea typeface="Calibri"/>
              <a:cs typeface="Arial"/>
            </a:endParaRPr>
          </a:p>
        </p:txBody>
      </p:sp>
    </p:spTree>
    <p:extLst>
      <p:ext uri="{BB962C8B-B14F-4D97-AF65-F5344CB8AC3E}">
        <p14:creationId xmlns:p14="http://schemas.microsoft.com/office/powerpoint/2010/main" val="417499862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6512"/>
            <a:ext cx="6858000" cy="9144000"/>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ar-IQ" dirty="0"/>
          </a:p>
        </p:txBody>
      </p:sp>
      <p:sp>
        <p:nvSpPr>
          <p:cNvPr id="6" name="دبوس زينة 5"/>
          <p:cNvSpPr/>
          <p:nvPr/>
        </p:nvSpPr>
        <p:spPr>
          <a:xfrm>
            <a:off x="116632" y="2699792"/>
            <a:ext cx="6552728" cy="1368152"/>
          </a:xfrm>
          <a:prstGeom prst="plaque">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ar-IQ" sz="7000" b="1" dirty="0" smtClean="0">
                <a:solidFill>
                  <a:srgbClr val="FFFF66"/>
                </a:solidFill>
              </a:rPr>
              <a:t>شكراً لحسن الاصغاء</a:t>
            </a:r>
            <a:endParaRPr lang="ar-IQ" sz="7000" b="1" dirty="0">
              <a:solidFill>
                <a:srgbClr val="FFFF66"/>
              </a:solidFill>
            </a:endParaRPr>
          </a:p>
          <a:p>
            <a:pPr algn="ctr"/>
            <a:endParaRPr lang="ar-IQ" dirty="0"/>
          </a:p>
        </p:txBody>
      </p:sp>
      <p:pic>
        <p:nvPicPr>
          <p:cNvPr id="2052" name="Picture 4" descr="http://t1.gstatic.com/images?q=tbn:ANd9GcSxSxeR5dFd-R1czesFg0qHdb_-Ti_jIfg5gjBVMrILbXbAiPh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32" y="4130302"/>
            <a:ext cx="6597352" cy="497820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3.gstatic.com/images?q=tbn:ANd9GcQGrmy7Ke9F-SJWn7bW78Nkw65RleZMJ-mbsXVcfd5mj_Xwzqk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869" y="1"/>
            <a:ext cx="2841291" cy="2685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01319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171</Words>
  <Application>Microsoft Office PowerPoint</Application>
  <PresentationFormat>عرض على الشاشة (3:4)‏</PresentationFormat>
  <Paragraphs>40</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26</cp:revision>
  <dcterms:created xsi:type="dcterms:W3CDTF">2012-03-31T11:52:54Z</dcterms:created>
  <dcterms:modified xsi:type="dcterms:W3CDTF">2018-12-15T18:47:11Z</dcterms:modified>
</cp:coreProperties>
</file>