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9"/>
  </p:notesMasterIdLst>
  <p:sldIdLst>
    <p:sldId id="269" r:id="rId2"/>
    <p:sldId id="271" r:id="rId3"/>
    <p:sldId id="257" r:id="rId4"/>
    <p:sldId id="258" r:id="rId5"/>
    <p:sldId id="259" r:id="rId6"/>
    <p:sldId id="261" r:id="rId7"/>
    <p:sldId id="270" r:id="rId8"/>
  </p:sldIdLst>
  <p:sldSz cx="6858000" cy="9144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66CC"/>
    <a:srgbClr val="9A7280"/>
    <a:srgbClr val="34B9D8"/>
    <a:srgbClr val="000000"/>
    <a:srgbClr val="0031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47" d="100"/>
          <a:sy n="47" d="100"/>
        </p:scale>
        <p:origin x="-612" y="-10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F81919B-8EE8-41AB-B01A-2D5038B01E83}" type="datetimeFigureOut">
              <a:rPr lang="ar-IQ" smtClean="0"/>
              <a:t>07/04/1440</a:t>
            </a:fld>
            <a:endParaRPr lang="ar-IQ"/>
          </a:p>
        </p:txBody>
      </p:sp>
      <p:sp>
        <p:nvSpPr>
          <p:cNvPr id="4" name="عنصر نائب لصورة الشريحة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0E33D16-301B-4047-BAAC-D3DF6567E663}" type="slidenum">
              <a:rPr lang="ar-IQ" smtClean="0"/>
              <a:t>‹#›</a:t>
            </a:fld>
            <a:endParaRPr lang="ar-IQ"/>
          </a:p>
        </p:txBody>
      </p:sp>
    </p:spTree>
    <p:extLst>
      <p:ext uri="{BB962C8B-B14F-4D97-AF65-F5344CB8AC3E}">
        <p14:creationId xmlns:p14="http://schemas.microsoft.com/office/powerpoint/2010/main" val="360048284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514350" y="2840568"/>
            <a:ext cx="5829300" cy="1960033"/>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4972050" y="366185"/>
            <a:ext cx="1543050" cy="7802033"/>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342900" y="366185"/>
            <a:ext cx="4514850" cy="7802033"/>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41735" y="5875867"/>
            <a:ext cx="5829300" cy="1816100"/>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07/04/1440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07/04/1440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07/04/1440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364067"/>
            <a:ext cx="2256235" cy="154940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344216" y="6400800"/>
            <a:ext cx="4114800" cy="755651"/>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342900" y="366184"/>
            <a:ext cx="6172200" cy="1524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342900" y="2133601"/>
            <a:ext cx="6172200" cy="6034617"/>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4914900" y="8475134"/>
            <a:ext cx="1600200" cy="486833"/>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07/04/1440</a:t>
            </a:fld>
            <a:endParaRPr lang="ar-SA"/>
          </a:p>
        </p:txBody>
      </p:sp>
      <p:sp>
        <p:nvSpPr>
          <p:cNvPr id="5" name="عنصر نائب للتذييل 4"/>
          <p:cNvSpPr>
            <a:spLocks noGrp="1"/>
          </p:cNvSpPr>
          <p:nvPr>
            <p:ph type="ftr" sz="quarter" idx="3"/>
          </p:nvPr>
        </p:nvSpPr>
        <p:spPr>
          <a:xfrm>
            <a:off x="2343150" y="8475134"/>
            <a:ext cx="2171700" cy="486833"/>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342900" y="8475134"/>
            <a:ext cx="1600200" cy="486833"/>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عنوان فرعي 2"/>
          <p:cNvSpPr txBox="1">
            <a:spLocks/>
          </p:cNvSpPr>
          <p:nvPr/>
        </p:nvSpPr>
        <p:spPr>
          <a:xfrm>
            <a:off x="0" y="2051720"/>
            <a:ext cx="6885384" cy="7128792"/>
          </a:xfrm>
          <a:prstGeom prst="rect">
            <a:avLst/>
          </a:prstGeom>
          <a:solidFill>
            <a:srgbClr val="00B0F0"/>
          </a:solidFill>
        </p:spPr>
        <p:txBody>
          <a:bodyPr vert="horz" lIns="91440" tIns="45720" rIns="91440" bIns="45720" rtlCol="0">
            <a:normAutofit/>
          </a:bodyPr>
          <a:lstStyle>
            <a:lvl1pPr marL="0" indent="0" algn="ctr" defTabSz="914400" rtl="1" eaLnBrk="1" latinLnBrk="0" hangingPunct="1">
              <a:lnSpc>
                <a:spcPct val="150000"/>
              </a:lnSpc>
              <a:spcBef>
                <a:spcPct val="20000"/>
              </a:spcBef>
              <a:buClrTx/>
              <a:buFont typeface="Wingdings" pitchFamily="2" charset="2"/>
              <a:buNone/>
              <a:defRPr sz="2000" i="1" kern="1200" baseline="0">
                <a:solidFill>
                  <a:schemeClr val="tx1">
                    <a:lumMod val="65000"/>
                    <a:lumOff val="35000"/>
                  </a:schemeClr>
                </a:solidFill>
                <a:latin typeface="+mn-lt"/>
                <a:ea typeface="+mn-ea"/>
                <a:cs typeface="+mn-cs"/>
              </a:defRPr>
            </a:lvl1pPr>
            <a:lvl2pPr marL="457200" indent="0" algn="ctr" defTabSz="914400" rtl="1" eaLnBrk="1" latinLnBrk="0" hangingPunct="1">
              <a:spcBef>
                <a:spcPct val="20000"/>
              </a:spcBef>
              <a:buClrTx/>
              <a:buFont typeface="Arial" pitchFamily="34" charset="0"/>
              <a:buNone/>
              <a:defRPr sz="1600" kern="1200" baseline="0">
                <a:solidFill>
                  <a:schemeClr val="tx1">
                    <a:tint val="75000"/>
                  </a:schemeClr>
                </a:solidFill>
                <a:latin typeface="+mn-lt"/>
                <a:ea typeface="+mn-ea"/>
                <a:cs typeface="+mn-cs"/>
              </a:defRPr>
            </a:lvl2pPr>
            <a:lvl3pPr marL="914400" indent="0" algn="ctr" defTabSz="914400" rtl="1" eaLnBrk="1" latinLnBrk="0" hangingPunct="1">
              <a:spcBef>
                <a:spcPct val="20000"/>
              </a:spcBef>
              <a:buClrTx/>
              <a:buFont typeface="Arial" pitchFamily="34" charset="0"/>
              <a:buNone/>
              <a:defRPr sz="1400" kern="1200" baseline="0">
                <a:solidFill>
                  <a:schemeClr val="tx1">
                    <a:tint val="75000"/>
                  </a:schemeClr>
                </a:solidFill>
                <a:latin typeface="+mn-lt"/>
                <a:ea typeface="+mn-ea"/>
                <a:cs typeface="+mn-cs"/>
              </a:defRPr>
            </a:lvl3pPr>
            <a:lvl4pPr marL="1371600" indent="0" algn="ctr" defTabSz="914400" rtl="1" eaLnBrk="1" latinLnBrk="0" hangingPunct="1">
              <a:spcBef>
                <a:spcPct val="20000"/>
              </a:spcBef>
              <a:buClrTx/>
              <a:buFont typeface="Arial" pitchFamily="34" charset="0"/>
              <a:buNone/>
              <a:defRPr sz="1400" kern="1200" baseline="0">
                <a:solidFill>
                  <a:schemeClr val="tx1">
                    <a:tint val="75000"/>
                  </a:schemeClr>
                </a:solidFill>
                <a:latin typeface="+mn-lt"/>
                <a:ea typeface="+mn-ea"/>
                <a:cs typeface="+mn-cs"/>
              </a:defRPr>
            </a:lvl4pPr>
            <a:lvl5pPr marL="1828800" indent="0" algn="ctr" defTabSz="914400" rtl="1" eaLnBrk="1" latinLnBrk="0" hangingPunct="1">
              <a:spcBef>
                <a:spcPct val="20000"/>
              </a:spcBef>
              <a:buClrTx/>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1" eaLnBrk="1" latinLnBrk="0" hangingPunct="1">
              <a:spcBef>
                <a:spcPct val="20000"/>
              </a:spcBef>
              <a:buClrTx/>
              <a:buFont typeface="Arial" pitchFamily="34" charset="0"/>
              <a:buNone/>
              <a:defRPr sz="1400" kern="1200">
                <a:solidFill>
                  <a:schemeClr val="tx1">
                    <a:tint val="75000"/>
                  </a:schemeClr>
                </a:solidFill>
                <a:latin typeface="+mn-lt"/>
                <a:ea typeface="+mn-ea"/>
                <a:cs typeface="+mn-cs"/>
              </a:defRPr>
            </a:lvl6pPr>
            <a:lvl7pPr marL="2743200" indent="0" algn="ctr" defTabSz="914400" rtl="1" eaLnBrk="1" latinLnBrk="0" hangingPunct="1">
              <a:spcBef>
                <a:spcPct val="20000"/>
              </a:spcBef>
              <a:buClrTx/>
              <a:buFont typeface="Arial" pitchFamily="34" charset="0"/>
              <a:buNone/>
              <a:defRPr sz="1200" kern="1200">
                <a:solidFill>
                  <a:schemeClr val="tx1">
                    <a:tint val="75000"/>
                  </a:schemeClr>
                </a:solidFill>
                <a:latin typeface="+mn-lt"/>
                <a:ea typeface="+mn-ea"/>
                <a:cs typeface="+mn-cs"/>
              </a:defRPr>
            </a:lvl7pPr>
            <a:lvl8pPr marL="3200400" indent="0" algn="ctr" defTabSz="914400" rtl="1" eaLnBrk="1" latinLnBrk="0" hangingPunct="1">
              <a:spcBef>
                <a:spcPct val="20000"/>
              </a:spcBef>
              <a:buClrTx/>
              <a:buFont typeface="Arial" pitchFamily="34" charset="0"/>
              <a:buNone/>
              <a:defRPr sz="1200" kern="1200" baseline="0">
                <a:solidFill>
                  <a:schemeClr val="tx1">
                    <a:tint val="75000"/>
                  </a:schemeClr>
                </a:solidFill>
                <a:latin typeface="+mn-lt"/>
                <a:ea typeface="+mn-ea"/>
                <a:cs typeface="+mn-cs"/>
              </a:defRPr>
            </a:lvl8pPr>
            <a:lvl9pPr marL="3657600" indent="0" algn="ctr" defTabSz="914400" rtl="1" eaLnBrk="1" latinLnBrk="0" hangingPunct="1">
              <a:spcBef>
                <a:spcPct val="20000"/>
              </a:spcBef>
              <a:buClrTx/>
              <a:buFont typeface="Arial" pitchFamily="34" charset="0"/>
              <a:buNone/>
              <a:defRPr sz="1200" kern="1200">
                <a:solidFill>
                  <a:schemeClr val="tx1">
                    <a:tint val="75000"/>
                  </a:schemeClr>
                </a:solidFill>
                <a:latin typeface="+mn-lt"/>
                <a:ea typeface="+mn-ea"/>
                <a:cs typeface="+mn-cs"/>
              </a:defRPr>
            </a:lvl9pPr>
          </a:lstStyle>
          <a:p>
            <a:pPr marL="0" marR="0" lvl="0" indent="0" algn="ctr" defTabSz="914400" rtl="1" eaLnBrk="1" fontAlgn="auto" latinLnBrk="0" hangingPunct="1">
              <a:lnSpc>
                <a:spcPct val="150000"/>
              </a:lnSpc>
              <a:spcBef>
                <a:spcPct val="20000"/>
              </a:spcBef>
              <a:spcAft>
                <a:spcPts val="0"/>
              </a:spcAft>
              <a:buClrTx/>
              <a:buSzTx/>
              <a:buFont typeface="Wingdings" pitchFamily="2" charset="2"/>
              <a:buNone/>
              <a:tabLst/>
              <a:defRPr/>
            </a:pPr>
            <a:endParaRPr kumimoji="0" lang="ar-IQ" sz="2000" b="1" i="1" u="none" strike="noStrike" kern="1200" cap="none" spc="0" normalizeH="0" baseline="0" noProof="0" dirty="0" smtClean="0">
              <a:ln>
                <a:noFill/>
              </a:ln>
              <a:solidFill>
                <a:sysClr val="windowText" lastClr="000000">
                  <a:lumMod val="65000"/>
                  <a:lumOff val="35000"/>
                </a:sysClr>
              </a:solidFill>
              <a:effectLst/>
              <a:uLnTx/>
              <a:uFillTx/>
              <a:latin typeface="Garamond"/>
              <a:ea typeface="+mn-ea"/>
              <a:cs typeface="Times New Roman"/>
            </a:endParaRPr>
          </a:p>
          <a:p>
            <a:pPr marL="0" marR="0" lvl="0" indent="0" algn="ctr" defTabSz="914400" rtl="1" eaLnBrk="1" fontAlgn="auto" latinLnBrk="0" hangingPunct="1">
              <a:lnSpc>
                <a:spcPct val="150000"/>
              </a:lnSpc>
              <a:spcBef>
                <a:spcPct val="20000"/>
              </a:spcBef>
              <a:spcAft>
                <a:spcPts val="0"/>
              </a:spcAft>
              <a:buClrTx/>
              <a:buSzTx/>
              <a:buFont typeface="Wingdings" pitchFamily="2" charset="2"/>
              <a:buNone/>
              <a:tabLst/>
              <a:defRPr/>
            </a:pPr>
            <a:endParaRPr kumimoji="0" lang="ar-IQ" sz="1050" b="1" i="1" u="none" strike="noStrike" kern="1200" cap="none" spc="0" normalizeH="0" baseline="0" noProof="0" dirty="0" smtClean="0">
              <a:ln>
                <a:noFill/>
              </a:ln>
              <a:solidFill>
                <a:sysClr val="windowText" lastClr="000000">
                  <a:lumMod val="65000"/>
                  <a:lumOff val="35000"/>
                </a:sysClr>
              </a:solidFill>
              <a:effectLst/>
              <a:uLnTx/>
              <a:uFillTx/>
              <a:latin typeface="Garamond"/>
              <a:ea typeface="+mn-ea"/>
              <a:cs typeface="Times New Roman"/>
            </a:endParaRPr>
          </a:p>
          <a:p>
            <a:pPr marL="0" marR="0" lvl="0" indent="0" algn="ctr" defTabSz="914400" rtl="1" eaLnBrk="1" fontAlgn="auto" latinLnBrk="0" hangingPunct="1">
              <a:lnSpc>
                <a:spcPct val="150000"/>
              </a:lnSpc>
              <a:spcBef>
                <a:spcPct val="20000"/>
              </a:spcBef>
              <a:spcAft>
                <a:spcPts val="0"/>
              </a:spcAft>
              <a:buClrTx/>
              <a:buSzTx/>
              <a:buFont typeface="Wingdings" pitchFamily="2" charset="2"/>
              <a:buNone/>
              <a:tabLst/>
              <a:defRPr/>
            </a:pPr>
            <a:endParaRPr kumimoji="0" lang="ar-IQ" sz="2800" b="1" i="1" u="none" strike="noStrike" kern="1200" cap="none" spc="0" normalizeH="0" baseline="0" noProof="0" dirty="0" smtClean="0">
              <a:ln>
                <a:noFill/>
              </a:ln>
              <a:solidFill>
                <a:srgbClr val="002060"/>
              </a:solidFill>
              <a:effectLst/>
              <a:uLnTx/>
              <a:uFillTx/>
              <a:latin typeface="Garamond"/>
              <a:ea typeface="+mn-ea"/>
              <a:cs typeface="Times New Roman"/>
            </a:endParaRPr>
          </a:p>
          <a:p>
            <a:pPr marL="0" marR="0" lvl="0" indent="0" algn="ctr" defTabSz="914400" rtl="1" eaLnBrk="1" fontAlgn="auto" latinLnBrk="0" hangingPunct="1">
              <a:lnSpc>
                <a:spcPct val="150000"/>
              </a:lnSpc>
              <a:spcBef>
                <a:spcPct val="20000"/>
              </a:spcBef>
              <a:spcAft>
                <a:spcPts val="0"/>
              </a:spcAft>
              <a:buClrTx/>
              <a:buSzTx/>
              <a:buFont typeface="Wingdings" pitchFamily="2" charset="2"/>
              <a:buNone/>
              <a:tabLst/>
              <a:defRPr/>
            </a:pPr>
            <a:r>
              <a:rPr kumimoji="0" lang="ar-SA" sz="2800" b="1" i="1" u="none" strike="noStrike" kern="1200" cap="none" spc="0" normalizeH="0" baseline="0" noProof="0" dirty="0" smtClean="0">
                <a:ln>
                  <a:noFill/>
                </a:ln>
                <a:solidFill>
                  <a:srgbClr val="002060"/>
                </a:solidFill>
                <a:effectLst/>
                <a:uLnTx/>
                <a:uFillTx/>
                <a:latin typeface="Garamond"/>
                <a:ea typeface="+mn-ea"/>
                <a:cs typeface="Times New Roman"/>
              </a:rPr>
              <a:t>المرحلة الثانية - الكورس الأول</a:t>
            </a:r>
            <a:endParaRPr kumimoji="0" lang="en-US" sz="2800" b="1" i="1" u="none" strike="noStrike" kern="1200" cap="none" spc="0" normalizeH="0" baseline="0" noProof="0" dirty="0" smtClean="0">
              <a:ln>
                <a:noFill/>
              </a:ln>
              <a:solidFill>
                <a:srgbClr val="002060"/>
              </a:solidFill>
              <a:effectLst/>
              <a:uLnTx/>
              <a:uFillTx/>
              <a:latin typeface="Garamond"/>
              <a:ea typeface="+mn-ea"/>
            </a:endParaRPr>
          </a:p>
          <a:p>
            <a:pPr marL="0" marR="0" lvl="0" indent="0" algn="ctr" defTabSz="914400" rtl="1" eaLnBrk="1" fontAlgn="auto" latinLnBrk="0" hangingPunct="1">
              <a:lnSpc>
                <a:spcPct val="150000"/>
              </a:lnSpc>
              <a:spcBef>
                <a:spcPct val="20000"/>
              </a:spcBef>
              <a:spcAft>
                <a:spcPts val="0"/>
              </a:spcAft>
              <a:buClrTx/>
              <a:buSzTx/>
              <a:buFont typeface="Wingdings" pitchFamily="2" charset="2"/>
              <a:buNone/>
              <a:tabLst/>
              <a:defRPr/>
            </a:pPr>
            <a:endParaRPr kumimoji="0" lang="ar-IQ" sz="2000" b="1" i="1" u="none" strike="noStrike" kern="1200" cap="none" spc="0" normalizeH="0" baseline="0" noProof="0" dirty="0" smtClean="0">
              <a:ln>
                <a:noFill/>
              </a:ln>
              <a:solidFill>
                <a:sysClr val="windowText" lastClr="000000">
                  <a:lumMod val="65000"/>
                  <a:lumOff val="35000"/>
                </a:sysClr>
              </a:solidFill>
              <a:effectLst/>
              <a:uLnTx/>
              <a:uFillTx/>
              <a:latin typeface="Garamond"/>
              <a:ea typeface="+mn-ea"/>
              <a:cs typeface="Times New Roman"/>
            </a:endParaRPr>
          </a:p>
          <a:p>
            <a:pPr marL="0" marR="0" lvl="0" indent="0" algn="ctr" defTabSz="914400" rtl="1" eaLnBrk="1" fontAlgn="auto" latinLnBrk="0" hangingPunct="1">
              <a:lnSpc>
                <a:spcPct val="150000"/>
              </a:lnSpc>
              <a:spcBef>
                <a:spcPct val="20000"/>
              </a:spcBef>
              <a:spcAft>
                <a:spcPts val="0"/>
              </a:spcAft>
              <a:buClrTx/>
              <a:buSzTx/>
              <a:buFont typeface="Wingdings" pitchFamily="2" charset="2"/>
              <a:buNone/>
              <a:tabLst/>
              <a:defRPr/>
            </a:pPr>
            <a:endParaRPr kumimoji="0" lang="ar-IQ" sz="2400" b="1" i="0" u="none" strike="noStrike" kern="1200" cap="none" spc="0" normalizeH="0" baseline="0" noProof="0" dirty="0" smtClean="0">
              <a:ln>
                <a:noFill/>
              </a:ln>
              <a:solidFill>
                <a:sysClr val="windowText" lastClr="000000">
                  <a:lumMod val="65000"/>
                  <a:lumOff val="35000"/>
                </a:sysClr>
              </a:solidFill>
              <a:effectLst/>
              <a:uLnTx/>
              <a:uFillTx/>
              <a:latin typeface="Garamond"/>
              <a:ea typeface="+mn-ea"/>
              <a:cs typeface="Times New Roman"/>
            </a:endParaRPr>
          </a:p>
          <a:p>
            <a:pPr marL="0" marR="0" lvl="0" indent="0" algn="ctr" defTabSz="914400" rtl="1" eaLnBrk="1" fontAlgn="auto" latinLnBrk="0" hangingPunct="1">
              <a:lnSpc>
                <a:spcPct val="150000"/>
              </a:lnSpc>
              <a:spcBef>
                <a:spcPct val="20000"/>
              </a:spcBef>
              <a:spcAft>
                <a:spcPts val="0"/>
              </a:spcAft>
              <a:buClrTx/>
              <a:buSzTx/>
              <a:buFont typeface="Wingdings" pitchFamily="2" charset="2"/>
              <a:buNone/>
              <a:tabLst/>
              <a:defRPr/>
            </a:pPr>
            <a:endParaRPr kumimoji="0" lang="ar-IQ" sz="2400" b="1" i="0" u="none" strike="noStrike" kern="1200" cap="none" spc="0" normalizeH="0" baseline="0" noProof="0" dirty="0" smtClean="0">
              <a:ln>
                <a:noFill/>
              </a:ln>
              <a:solidFill>
                <a:sysClr val="windowText" lastClr="000000">
                  <a:lumMod val="65000"/>
                  <a:lumOff val="35000"/>
                </a:sysClr>
              </a:solidFill>
              <a:effectLst/>
              <a:uLnTx/>
              <a:uFillTx/>
              <a:latin typeface="Garamond"/>
              <a:ea typeface="+mn-ea"/>
              <a:cs typeface="Times New Roman"/>
            </a:endParaRPr>
          </a:p>
          <a:p>
            <a:pPr marL="0" marR="0" lvl="0" indent="0" algn="ctr" defTabSz="914400" rtl="1" eaLnBrk="1" fontAlgn="auto" latinLnBrk="0" hangingPunct="1">
              <a:lnSpc>
                <a:spcPct val="150000"/>
              </a:lnSpc>
              <a:spcBef>
                <a:spcPct val="20000"/>
              </a:spcBef>
              <a:spcAft>
                <a:spcPts val="0"/>
              </a:spcAft>
              <a:buClrTx/>
              <a:buSzTx/>
              <a:buFont typeface="Wingdings" pitchFamily="2" charset="2"/>
              <a:buNone/>
              <a:tabLst/>
              <a:defRPr/>
            </a:pPr>
            <a:r>
              <a:rPr kumimoji="0" lang="ar-SA" sz="4000" b="1" i="0" u="none" strike="noStrike" kern="1200" cap="none" spc="0" normalizeH="0" baseline="0" noProof="0" dirty="0" smtClean="0">
                <a:ln>
                  <a:noFill/>
                </a:ln>
                <a:solidFill>
                  <a:srgbClr val="FF0000"/>
                </a:solidFill>
                <a:effectLst/>
                <a:uLnTx/>
                <a:uFillTx/>
                <a:latin typeface="Garamond"/>
                <a:ea typeface="+mn-ea"/>
                <a:cs typeface="Times New Roman"/>
              </a:rPr>
              <a:t>د . حسين علي حسين الكوفي</a:t>
            </a:r>
            <a:endParaRPr kumimoji="0" lang="en-US" sz="4000" b="0" i="0" u="none" strike="noStrike" kern="1200" cap="none" spc="0" normalizeH="0" baseline="0" noProof="0" dirty="0" smtClean="0">
              <a:ln>
                <a:noFill/>
              </a:ln>
              <a:solidFill>
                <a:srgbClr val="FF0000"/>
              </a:solidFill>
              <a:effectLst/>
              <a:uLnTx/>
              <a:uFillTx/>
              <a:latin typeface="Garamond"/>
              <a:ea typeface="+mn-ea"/>
            </a:endParaRPr>
          </a:p>
          <a:p>
            <a:pPr marL="0" marR="0" lvl="0" indent="0" algn="ctr" defTabSz="914400" rtl="1" eaLnBrk="1" fontAlgn="auto" latinLnBrk="0" hangingPunct="1">
              <a:lnSpc>
                <a:spcPct val="150000"/>
              </a:lnSpc>
              <a:spcBef>
                <a:spcPct val="20000"/>
              </a:spcBef>
              <a:spcAft>
                <a:spcPts val="0"/>
              </a:spcAft>
              <a:buClrTx/>
              <a:buSzTx/>
              <a:buFont typeface="Wingdings" pitchFamily="2" charset="2"/>
              <a:buNone/>
              <a:tabLst/>
              <a:defRPr/>
            </a:pPr>
            <a:endParaRPr kumimoji="0" lang="ar-IQ" sz="2000" b="0" i="1" u="none" strike="noStrike" kern="1200" cap="none" spc="0" normalizeH="0" baseline="0" noProof="0" dirty="0">
              <a:ln>
                <a:noFill/>
              </a:ln>
              <a:solidFill>
                <a:sysClr val="windowText" lastClr="000000">
                  <a:lumMod val="65000"/>
                  <a:lumOff val="35000"/>
                </a:sysClr>
              </a:solidFill>
              <a:effectLst/>
              <a:uLnTx/>
              <a:uFillTx/>
              <a:latin typeface="Garamond"/>
              <a:ea typeface="+mn-ea"/>
              <a:cs typeface="Times New Roman"/>
            </a:endParaRPr>
          </a:p>
        </p:txBody>
      </p:sp>
      <p:sp>
        <p:nvSpPr>
          <p:cNvPr id="9" name="عنوان 1"/>
          <p:cNvSpPr txBox="1">
            <a:spLocks/>
          </p:cNvSpPr>
          <p:nvPr/>
        </p:nvSpPr>
        <p:spPr>
          <a:xfrm>
            <a:off x="1072" y="0"/>
            <a:ext cx="6912768" cy="2051720"/>
          </a:xfrm>
          <a:prstGeom prst="rect">
            <a:avLst/>
          </a:prstGeom>
          <a:solidFill>
            <a:srgbClr val="00B0F0"/>
          </a:solidFill>
        </p:spPr>
        <p:txBody>
          <a:bodyPr vert="horz" lIns="91440" tIns="45720" rIns="91440" bIns="45720" rtlCol="0" anchor="b" anchorCtr="0">
            <a:normAutofit/>
          </a:bodyPr>
          <a:lstStyle>
            <a:lvl1pPr algn="ctr" defTabSz="914400" rtl="1" eaLnBrk="1" latinLnBrk="0" hangingPunct="1">
              <a:spcBef>
                <a:spcPct val="0"/>
              </a:spcBef>
              <a:buNone/>
              <a:defRPr sz="3600" kern="1200" cap="all" spc="300" baseline="0">
                <a:solidFill>
                  <a:schemeClr val="tx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800" b="1" i="0" u="none" strike="noStrike" kern="1200" cap="all" spc="300" normalizeH="0" baseline="0" noProof="0" dirty="0" smtClean="0">
                <a:ln>
                  <a:noFill/>
                </a:ln>
                <a:solidFill>
                  <a:srgbClr val="FF0000"/>
                </a:solidFill>
                <a:effectLst/>
                <a:uLnTx/>
                <a:uFillTx/>
                <a:latin typeface="Garamond"/>
                <a:ea typeface="+mj-ea"/>
                <a:cs typeface="Times New Roman"/>
              </a:rPr>
              <a:t>محاضرات مادة التنس الأرضي </a:t>
            </a:r>
            <a:endParaRPr kumimoji="0" lang="ar-IQ" sz="4800" b="0" i="0" u="none" strike="noStrike" kern="1200" cap="all" spc="300" normalizeH="0" baseline="0" noProof="0" dirty="0">
              <a:ln>
                <a:noFill/>
              </a:ln>
              <a:solidFill>
                <a:srgbClr val="FF0000"/>
              </a:solidFill>
              <a:effectLst/>
              <a:uLnTx/>
              <a:uFillTx/>
              <a:latin typeface="Garamond"/>
              <a:ea typeface="+mj-ea"/>
              <a:cs typeface="Times New Roman"/>
            </a:endParaRPr>
          </a:p>
        </p:txBody>
      </p:sp>
    </p:spTree>
    <p:extLst>
      <p:ext uri="{BB962C8B-B14F-4D97-AF65-F5344CB8AC3E}">
        <p14:creationId xmlns:p14="http://schemas.microsoft.com/office/powerpoint/2010/main" val="228718356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7384" y="0"/>
            <a:ext cx="6858000" cy="91440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5" name="مستطيل 4"/>
          <p:cNvSpPr/>
          <p:nvPr/>
        </p:nvSpPr>
        <p:spPr>
          <a:xfrm>
            <a:off x="260648" y="467544"/>
            <a:ext cx="6408712" cy="1512168"/>
          </a:xfrm>
          <a:prstGeom prst="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ar-IQ"/>
          </a:p>
        </p:txBody>
      </p:sp>
      <p:sp>
        <p:nvSpPr>
          <p:cNvPr id="6" name="مستطيل مستدير الزوايا 5"/>
          <p:cNvSpPr/>
          <p:nvPr/>
        </p:nvSpPr>
        <p:spPr>
          <a:xfrm>
            <a:off x="404664" y="611560"/>
            <a:ext cx="6120680" cy="1224136"/>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scene3d>
              <a:camera prst="orthographicFront"/>
              <a:lightRig rig="glow" dir="tl">
                <a:rot lat="0" lon="0" rev="5400000"/>
              </a:lightRig>
            </a:scene3d>
            <a:sp3d contourW="12700">
              <a:bevelT w="25400" h="25400"/>
              <a:contourClr>
                <a:schemeClr val="accent6">
                  <a:shade val="73000"/>
                </a:schemeClr>
              </a:contourClr>
            </a:sp3d>
          </a:bodyPr>
          <a:lstStyle/>
          <a:p>
            <a:pPr algn="ctr"/>
            <a:r>
              <a:rPr lang="ar-IQ" sz="6000" b="1" dirty="0" smtClean="0">
                <a:ln w="11430"/>
                <a:solidFill>
                  <a:srgbClr val="FFFF00"/>
                </a:solidFill>
                <a:effectLst>
                  <a:outerShdw blurRad="80000" dist="40000" dir="5040000" algn="tl">
                    <a:srgbClr val="000000">
                      <a:alpha val="30000"/>
                    </a:srgbClr>
                  </a:outerShdw>
                </a:effectLst>
                <a:cs typeface="Old Antic Outline" pitchFamily="2" charset="-78"/>
              </a:rPr>
              <a:t>بسم الله الرحمن الرحيم</a:t>
            </a:r>
            <a:endParaRPr lang="ar-IQ" sz="6000" b="1" dirty="0">
              <a:ln w="11430"/>
              <a:solidFill>
                <a:srgbClr val="FFFF00"/>
              </a:solidFill>
              <a:effectLst>
                <a:outerShdw blurRad="80000" dist="40000" dir="5040000" algn="tl">
                  <a:srgbClr val="000000">
                    <a:alpha val="30000"/>
                  </a:srgbClr>
                </a:outerShdw>
              </a:effectLst>
              <a:cs typeface="Old Antic Outline" pitchFamily="2" charset="-78"/>
            </a:endParaRPr>
          </a:p>
        </p:txBody>
      </p:sp>
      <p:pic>
        <p:nvPicPr>
          <p:cNvPr id="1028" name="Picture 4" descr="C:\Users\hp pavilion dv6\Pictures\New folder (18)\آهات.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632" y="2195736"/>
            <a:ext cx="6641976" cy="5011882"/>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a:extLst/>
        </p:spPr>
      </p:pic>
      <p:sp>
        <p:nvSpPr>
          <p:cNvPr id="7" name="مربع نص 6"/>
          <p:cNvSpPr txBox="1"/>
          <p:nvPr/>
        </p:nvSpPr>
        <p:spPr>
          <a:xfrm>
            <a:off x="404664" y="7452320"/>
            <a:ext cx="6264696" cy="1323439"/>
          </a:xfrm>
          <a:prstGeom prst="rect">
            <a:avLst/>
          </a:prstGeom>
          <a:scene3d>
            <a:camera prst="orthographicFront"/>
            <a:lightRig rig="threePt" dir="t"/>
          </a:scene3d>
          <a:sp3d>
            <a:bevelT w="152400" h="50800" prst="softRound"/>
          </a:sp3d>
        </p:spPr>
        <p:style>
          <a:lnRef idx="1">
            <a:schemeClr val="accent4"/>
          </a:lnRef>
          <a:fillRef idx="3">
            <a:schemeClr val="accent4"/>
          </a:fillRef>
          <a:effectRef idx="2">
            <a:schemeClr val="accent4"/>
          </a:effectRef>
          <a:fontRef idx="minor">
            <a:schemeClr val="lt1"/>
          </a:fontRef>
        </p:style>
        <p:txBody>
          <a:bodyPr wrap="square" rtlCol="1">
            <a:spAutoFit/>
          </a:bodyPr>
          <a:lstStyle/>
          <a:p>
            <a:pPr algn="ctr"/>
            <a:r>
              <a:rPr lang="ar-SA" sz="4000" b="1" dirty="0" smtClean="0"/>
              <a:t>د </a:t>
            </a:r>
            <a:r>
              <a:rPr lang="ar-SA" sz="4000" b="1" dirty="0"/>
              <a:t>. حسين علي حسين </a:t>
            </a:r>
            <a:r>
              <a:rPr lang="ar-SA" sz="4000" b="1" dirty="0" smtClean="0"/>
              <a:t>الكوفي</a:t>
            </a:r>
            <a:endParaRPr lang="ar-IQ" sz="4000" b="1" dirty="0" smtClean="0"/>
          </a:p>
          <a:p>
            <a:pPr algn="ctr"/>
            <a:r>
              <a:rPr lang="ar-IQ" sz="4000" b="1" dirty="0" smtClean="0">
                <a:ln w="17780" cmpd="sng">
                  <a:solidFill>
                    <a:srgbClr val="FFFFFF"/>
                  </a:solidFill>
                  <a:prstDash val="solid"/>
                  <a:miter lim="800000"/>
                </a:ln>
                <a:solidFill>
                  <a:srgbClr val="FFFF00"/>
                </a:solidFill>
              </a:rPr>
              <a:t>المهارات الأساسية للعبة التنس</a:t>
            </a:r>
            <a:endParaRPr lang="ar-IQ" sz="4000" b="1" dirty="0">
              <a:ln w="17780" cmpd="sng">
                <a:solidFill>
                  <a:srgbClr val="FFFFFF"/>
                </a:solidFill>
                <a:prstDash val="solid"/>
                <a:miter lim="800000"/>
              </a:ln>
              <a:solidFill>
                <a:srgbClr val="FFFF00"/>
              </a:solidFill>
            </a:endParaRPr>
          </a:p>
        </p:txBody>
      </p:sp>
    </p:spTree>
    <p:extLst>
      <p:ext uri="{BB962C8B-B14F-4D97-AF65-F5344CB8AC3E}">
        <p14:creationId xmlns:p14="http://schemas.microsoft.com/office/powerpoint/2010/main" val="27948528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36512"/>
            <a:ext cx="6885384" cy="91440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3" name="سحابة 2"/>
          <p:cNvSpPr/>
          <p:nvPr/>
        </p:nvSpPr>
        <p:spPr>
          <a:xfrm>
            <a:off x="908720" y="107504"/>
            <a:ext cx="5184576" cy="1584176"/>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3600" b="1" dirty="0" smtClean="0"/>
              <a:t>المهارات </a:t>
            </a:r>
            <a:r>
              <a:rPr lang="ar-IQ" sz="3600" b="1" dirty="0"/>
              <a:t>الأساسية للعبة التنس</a:t>
            </a:r>
            <a:endParaRPr lang="ar-IQ" sz="3600" dirty="0">
              <a:solidFill>
                <a:schemeClr val="bg1"/>
              </a:solidFill>
            </a:endParaRPr>
          </a:p>
        </p:txBody>
      </p:sp>
      <p:sp>
        <p:nvSpPr>
          <p:cNvPr id="4" name="مربع نص 3"/>
          <p:cNvSpPr txBox="1"/>
          <p:nvPr/>
        </p:nvSpPr>
        <p:spPr>
          <a:xfrm>
            <a:off x="72008" y="1835696"/>
            <a:ext cx="6741368" cy="7048083"/>
          </a:xfrm>
          <a:prstGeom prst="rect">
            <a:avLst/>
          </a:prstGeom>
        </p:spPr>
        <p:style>
          <a:lnRef idx="1">
            <a:schemeClr val="accent6"/>
          </a:lnRef>
          <a:fillRef idx="3">
            <a:schemeClr val="accent6"/>
          </a:fillRef>
          <a:effectRef idx="2">
            <a:schemeClr val="accent6"/>
          </a:effectRef>
          <a:fontRef idx="minor">
            <a:schemeClr val="lt1"/>
          </a:fontRef>
        </p:style>
        <p:txBody>
          <a:bodyPr wrap="square" rtlCol="1">
            <a:spAutoFit/>
          </a:bodyPr>
          <a:lstStyle/>
          <a:p>
            <a:r>
              <a:rPr lang="ar-IQ" sz="3200" b="1" dirty="0" smtClean="0">
                <a:solidFill>
                  <a:schemeClr val="tx1">
                    <a:lumMod val="95000"/>
                    <a:lumOff val="5000"/>
                  </a:schemeClr>
                </a:solidFill>
              </a:rPr>
              <a:t>*</a:t>
            </a:r>
            <a:r>
              <a:rPr lang="ar-SA" sz="3200" b="1" dirty="0">
                <a:solidFill>
                  <a:schemeClr val="tx1">
                    <a:lumMod val="95000"/>
                    <a:lumOff val="5000"/>
                  </a:schemeClr>
                </a:solidFill>
              </a:rPr>
              <a:t>- الضربة الأرضية الأمامية </a:t>
            </a:r>
            <a:r>
              <a:rPr lang="en-US" sz="3200" b="1" dirty="0" smtClean="0">
                <a:solidFill>
                  <a:schemeClr val="tx1">
                    <a:lumMod val="95000"/>
                    <a:lumOff val="5000"/>
                  </a:schemeClr>
                </a:solidFill>
              </a:rPr>
              <a:t>Forehand </a:t>
            </a:r>
            <a:r>
              <a:rPr lang="ar-IQ" sz="2400" dirty="0" smtClean="0"/>
              <a:t>   </a:t>
            </a:r>
          </a:p>
          <a:p>
            <a:pPr algn="just"/>
            <a:r>
              <a:rPr lang="ar-IQ" sz="2400" dirty="0" smtClean="0"/>
              <a:t> </a:t>
            </a:r>
            <a:r>
              <a:rPr lang="ar-SA" sz="2800" dirty="0"/>
              <a:t>تعد الضربات الأرضية الأمامية والخلفية هي الحجر الأساس في لعبة التنس على الرغم من أن اللعب </a:t>
            </a:r>
            <a:r>
              <a:rPr lang="ar-SA" sz="2800" dirty="0" err="1"/>
              <a:t>الخططي</a:t>
            </a:r>
            <a:r>
              <a:rPr lang="ar-SA" sz="2800" dirty="0"/>
              <a:t> الحديث يؤكد في الوقت الحاضر على مفهوم التقدم باتجاه الشبكة بعد أداء الإرسال</a:t>
            </a:r>
            <a:r>
              <a:rPr lang="en-US" sz="2800" dirty="0"/>
              <a:t>.</a:t>
            </a:r>
            <a:r>
              <a:rPr lang="ar-SA" sz="2800" dirty="0"/>
              <a:t> إلا أن أداء الضربات الأمامية والخلفية يكتسب أهمية كبيرة لاسيما بالنسبة للاعبين المبتدئين والناشئين</a:t>
            </a:r>
            <a:r>
              <a:rPr lang="en-US" sz="2800" dirty="0"/>
              <a:t>.</a:t>
            </a:r>
            <a:r>
              <a:rPr lang="ar-SA" sz="2600" b="1" dirty="0" smtClean="0"/>
              <a:t> </a:t>
            </a:r>
            <a:endParaRPr lang="en-US" sz="2600" b="1" dirty="0" smtClean="0"/>
          </a:p>
          <a:p>
            <a:pPr algn="ctr"/>
            <a:r>
              <a:rPr lang="ar-SA" sz="3200" b="1" dirty="0">
                <a:solidFill>
                  <a:schemeClr val="tx1"/>
                </a:solidFill>
              </a:rPr>
              <a:t>وضع </a:t>
            </a:r>
            <a:r>
              <a:rPr lang="ar-SA" sz="3200" b="1" dirty="0" smtClean="0">
                <a:solidFill>
                  <a:schemeClr val="tx1"/>
                </a:solidFill>
              </a:rPr>
              <a:t>الاستعداد</a:t>
            </a:r>
            <a:endParaRPr lang="en-US" sz="3200" dirty="0">
              <a:solidFill>
                <a:schemeClr val="tx1"/>
              </a:solidFill>
            </a:endParaRPr>
          </a:p>
          <a:p>
            <a:pPr algn="just"/>
            <a:r>
              <a:rPr lang="ar-SA" sz="2800" dirty="0"/>
              <a:t>لكي يقوم اللاعب بأداء الضربة الأمامية بشكل صحيح يبدأ بالوقوف في وضع متوازن والقدمان متباعدتان وبشكل مريح بينما يكون وزن الجسم موزع بالتساوي على كعبي القدمين</a:t>
            </a:r>
            <a:r>
              <a:rPr lang="en-US" sz="2800" dirty="0"/>
              <a:t>.</a:t>
            </a:r>
            <a:br>
              <a:rPr lang="en-US" sz="2800" dirty="0"/>
            </a:br>
            <a:r>
              <a:rPr lang="ar-SA" sz="2800" dirty="0"/>
              <a:t>وتمسك اليد اليسرى عنق المضرب عندما تكون اليد الضاربة </a:t>
            </a:r>
            <a:r>
              <a:rPr lang="ar-SA" sz="2800" dirty="0" err="1"/>
              <a:t>ةي</a:t>
            </a:r>
            <a:r>
              <a:rPr lang="ar-SA" sz="2800" dirty="0"/>
              <a:t> اليمنى، ويكون الرأس عالياً </a:t>
            </a:r>
            <a:r>
              <a:rPr lang="en-US" sz="2800" dirty="0"/>
              <a:t/>
            </a:r>
            <a:br>
              <a:rPr lang="en-US" sz="2800" dirty="0"/>
            </a:br>
            <a:r>
              <a:rPr lang="ar-SA" sz="2800" dirty="0"/>
              <a:t>واللاعب متيقظاً لتوقع استقبال كرة اللاعب المنافس</a:t>
            </a:r>
            <a:r>
              <a:rPr lang="en-US" sz="2800" dirty="0"/>
              <a:t>. </a:t>
            </a:r>
            <a:r>
              <a:rPr lang="ar-SA" sz="2800" dirty="0"/>
              <a:t>وتكون الركبتان مثنيتان والمضرب للأمام باتجاه اللاعب المنافس</a:t>
            </a:r>
            <a:r>
              <a:rPr lang="en-US" sz="2800" dirty="0"/>
              <a:t>.</a:t>
            </a:r>
          </a:p>
        </p:txBody>
      </p:sp>
    </p:spTree>
    <p:extLst>
      <p:ext uri="{BB962C8B-B14F-4D97-AF65-F5344CB8AC3E}">
        <p14:creationId xmlns:p14="http://schemas.microsoft.com/office/powerpoint/2010/main" val="4084727875"/>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468560"/>
            <a:ext cx="6858000" cy="9577064"/>
          </a:xfrm>
          <a:prstGeom prst="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endParaRPr lang="ar-IQ"/>
          </a:p>
        </p:txBody>
      </p:sp>
      <p:sp>
        <p:nvSpPr>
          <p:cNvPr id="3" name="وسيلة شرح مع سهم إلى الأسفل 2"/>
          <p:cNvSpPr/>
          <p:nvPr/>
        </p:nvSpPr>
        <p:spPr>
          <a:xfrm>
            <a:off x="1268760" y="-108520"/>
            <a:ext cx="4320480" cy="1440160"/>
          </a:xfrm>
          <a:prstGeom prst="downArrowCallout">
            <a:avLst/>
          </a:prstGeom>
        </p:spPr>
        <p:style>
          <a:lnRef idx="0">
            <a:schemeClr val="accent6"/>
          </a:lnRef>
          <a:fillRef idx="3">
            <a:schemeClr val="accent6"/>
          </a:fillRef>
          <a:effectRef idx="3">
            <a:schemeClr val="accent6"/>
          </a:effectRef>
          <a:fontRef idx="minor">
            <a:schemeClr val="lt1"/>
          </a:fontRef>
        </p:style>
        <p:txBody>
          <a:bodyPr rtlCol="1" anchor="ctr"/>
          <a:lstStyle/>
          <a:p>
            <a:pPr lvl="0" algn="ctr"/>
            <a:r>
              <a:rPr lang="ar-SA" sz="2800" b="1" dirty="0">
                <a:solidFill>
                  <a:prstClr val="black"/>
                </a:solidFill>
              </a:rPr>
              <a:t>المرجحة </a:t>
            </a:r>
            <a:r>
              <a:rPr lang="ar-SA" sz="2800" b="1" dirty="0" smtClean="0">
                <a:solidFill>
                  <a:prstClr val="black"/>
                </a:solidFill>
              </a:rPr>
              <a:t>الخلفية</a:t>
            </a:r>
            <a:r>
              <a:rPr lang="en-US" sz="2800" b="1" dirty="0"/>
              <a:t> </a:t>
            </a:r>
            <a:endParaRPr lang="ar-IQ" dirty="0"/>
          </a:p>
        </p:txBody>
      </p:sp>
      <p:sp>
        <p:nvSpPr>
          <p:cNvPr id="4" name="مربع نص 3"/>
          <p:cNvSpPr txBox="1"/>
          <p:nvPr/>
        </p:nvSpPr>
        <p:spPr>
          <a:xfrm>
            <a:off x="260648" y="1617340"/>
            <a:ext cx="6285719" cy="6986528"/>
          </a:xfrm>
          <a:prstGeom prst="rect">
            <a:avLst/>
          </a:prstGeom>
        </p:spPr>
        <p:style>
          <a:lnRef idx="1">
            <a:schemeClr val="accent6"/>
          </a:lnRef>
          <a:fillRef idx="2">
            <a:schemeClr val="accent6"/>
          </a:fillRef>
          <a:effectRef idx="1">
            <a:schemeClr val="accent6"/>
          </a:effectRef>
          <a:fontRef idx="minor">
            <a:schemeClr val="dk1"/>
          </a:fontRef>
        </p:style>
        <p:txBody>
          <a:bodyPr wrap="square" rtlCol="1">
            <a:spAutoFit/>
          </a:bodyPr>
          <a:lstStyle/>
          <a:p>
            <a:endParaRPr lang="en-US" sz="2800" dirty="0"/>
          </a:p>
          <a:p>
            <a:pPr algn="just"/>
            <a:r>
              <a:rPr lang="ar-SA" sz="2800" dirty="0" smtClean="0"/>
              <a:t>حالما </a:t>
            </a:r>
            <a:r>
              <a:rPr lang="ar-SA" sz="2800" dirty="0"/>
              <a:t>يرى اللاعب الكرة تتجه باتجاه الضربة الأرضية الأمامية يستجيب اللاعب لذلك عن طريق مرجحة المضرب للخلف وذلك بأخذ خطوة بالقدم اليمنى. ولأجل إفساح المجال لحركة المضرب يستدير اللاعب إلى الجانب وباتجاه الخط الجانبي بحيث تكون القدم الأمامية على خط متوازي للشبكة. ويقوم اللاعب بالارتكاز على القدم الخلفية قبل أن يخطو للأمام وباتجاه الكرة بينما يكون المضرب بمستوى الحزام بحيث لا يكون مستوى رأس المضرب أعلى من مستوى الرسغ وتكون نهاية أو كعب المضرب باتجاه المكان الذي يريد اللاعب تصويب الكرة إلية. وتشكل القدم اليسرى قاعدة ثابتة إذ تقوم بإسناد الجسم عند أداء الضربة</a:t>
            </a:r>
            <a:r>
              <a:rPr lang="en-US" sz="2800" dirty="0"/>
              <a:t>.</a:t>
            </a:r>
          </a:p>
          <a:p>
            <a:pPr algn="just"/>
            <a:r>
              <a:rPr lang="ar-SA" sz="2800" dirty="0"/>
              <a:t>    أما الذراع الضاربة فتكون للخلف وللأعلى وبوضع مريح بينما تثنى قليلاً من مفصل المرفق</a:t>
            </a:r>
            <a:r>
              <a:rPr lang="en-US" sz="2800" dirty="0" smtClean="0"/>
              <a:t>.</a:t>
            </a:r>
            <a:endParaRPr lang="en-US" sz="2800" dirty="0"/>
          </a:p>
        </p:txBody>
      </p:sp>
    </p:spTree>
    <p:extLst>
      <p:ext uri="{BB962C8B-B14F-4D97-AF65-F5344CB8AC3E}">
        <p14:creationId xmlns:p14="http://schemas.microsoft.com/office/powerpoint/2010/main" val="104628807"/>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384" y="35496"/>
            <a:ext cx="6885384" cy="9180512"/>
          </a:xfrm>
          <a:prstGeom prst="rect">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path path="circle">
              <a:fillToRect l="50000" t="50000" r="50000" b="50000"/>
            </a:path>
            <a:tileRect/>
          </a:gradFill>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ar-IQ"/>
          </a:p>
        </p:txBody>
      </p:sp>
      <p:sp>
        <p:nvSpPr>
          <p:cNvPr id="4" name="Rectangle 2"/>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IQ"/>
          </a:p>
        </p:txBody>
      </p:sp>
      <p:sp>
        <p:nvSpPr>
          <p:cNvPr id="5" name="Rectangle 3"/>
          <p:cNvSpPr>
            <a:spLocks noChangeArrowheads="1"/>
          </p:cNvSpPr>
          <p:nvPr/>
        </p:nvSpPr>
        <p:spPr bwMode="auto">
          <a:xfrm>
            <a:off x="2706397" y="-235297"/>
            <a:ext cx="184731"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endParaRPr lang="ar-IQ" sz="2800" b="1" u="sng" dirty="0">
              <a:solidFill>
                <a:srgbClr val="FFFFFF"/>
              </a:solidFill>
              <a:latin typeface="Tahoma" pitchFamily="34" charset="0"/>
              <a:cs typeface="Tahoma" pitchFamily="34" charset="0"/>
            </a:endParaRP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ar-IQ" sz="2800" b="1" i="0" u="sng" strike="noStrike" cap="none" normalizeH="0" baseline="0" dirty="0" smtClean="0">
              <a:ln>
                <a:noFill/>
              </a:ln>
              <a:solidFill>
                <a:srgbClr val="FFFFFF"/>
              </a:solidFill>
              <a:effectLst/>
              <a:latin typeface="Tahoma" pitchFamily="34" charset="0"/>
              <a:ea typeface="Times New Roman" pitchFamily="18" charset="0"/>
              <a:cs typeface="Tahoma" pitchFamily="34" charset="0"/>
            </a:endParaRPr>
          </a:p>
          <a:p>
            <a:pPr marL="0" marR="0" lvl="0" indent="0" algn="justLow" defTabSz="914400" rtl="1" eaLnBrk="1" fontAlgn="base" latinLnBrk="0" hangingPunct="1">
              <a:lnSpc>
                <a:spcPct val="100000"/>
              </a:lnSpc>
              <a:spcBef>
                <a:spcPct val="0"/>
              </a:spcBef>
              <a:spcAft>
                <a:spcPct val="0"/>
              </a:spcAft>
              <a:buClrTx/>
              <a:buSzTx/>
              <a:buFontTx/>
              <a:buNone/>
              <a:tabLst/>
            </a:pPr>
            <a:endParaRPr lang="ar-IQ" sz="2800" b="1" u="sng" dirty="0">
              <a:solidFill>
                <a:srgbClr val="FFFFFF"/>
              </a:solidFill>
              <a:latin typeface="Tahoma" pitchFamily="34" charset="0"/>
              <a:ea typeface="Times New Roman" pitchFamily="18" charset="0"/>
              <a:cs typeface="Tahoma" pitchFamily="34" charset="0"/>
            </a:endParaRPr>
          </a:p>
        </p:txBody>
      </p:sp>
      <p:sp>
        <p:nvSpPr>
          <p:cNvPr id="6" name="مربع نص 5"/>
          <p:cNvSpPr txBox="1"/>
          <p:nvPr/>
        </p:nvSpPr>
        <p:spPr>
          <a:xfrm>
            <a:off x="72008" y="1409338"/>
            <a:ext cx="6741368" cy="7540526"/>
          </a:xfrm>
          <a:prstGeom prst="rect">
            <a:avLst/>
          </a:prstGeom>
        </p:spPr>
        <p:style>
          <a:lnRef idx="1">
            <a:schemeClr val="accent2"/>
          </a:lnRef>
          <a:fillRef idx="2">
            <a:schemeClr val="accent2"/>
          </a:fillRef>
          <a:effectRef idx="1">
            <a:schemeClr val="accent2"/>
          </a:effectRef>
          <a:fontRef idx="minor">
            <a:schemeClr val="dk1"/>
          </a:fontRef>
        </p:style>
        <p:txBody>
          <a:bodyPr wrap="square" rtlCol="1">
            <a:spAutoFit/>
          </a:bodyPr>
          <a:lstStyle/>
          <a:p>
            <a:pPr algn="just"/>
            <a:r>
              <a:rPr lang="ar-SA" sz="2400" dirty="0"/>
              <a:t> يقوم اللاعب بالتقدم بالقدم اليمنى حيث يبدأ برفع الكعب الأيمن للتقدم ثم القيام بحركة المرجحة للأمام وباتجاه الكرة مع المحافظة على إبقاء الرسغ مشدوداً إلى ما بعد اتصال الكرة بالمضرب</a:t>
            </a:r>
            <a:r>
              <a:rPr lang="en-US" sz="2400" dirty="0"/>
              <a:t>.</a:t>
            </a:r>
          </a:p>
          <a:p>
            <a:pPr algn="just"/>
            <a:r>
              <a:rPr lang="ar-SA" sz="2400" dirty="0"/>
              <a:t>    وبعد ارتداد الكرة عن الأرض يقوم اللاعب بضرب الكرة من نقطة من أمام القدم اليسرى وعلى بعد سنتيمترات منها وذلك من أجل الحصول على أقصى قد ممكن من القوة الناتجة عن حركة الجسم كما أن ذلك يساعد اللاعب على التوازن الجيد والاستعداد والتهيؤ لتلقي كرة اللاعب المنافس التالية</a:t>
            </a:r>
            <a:r>
              <a:rPr lang="en-US" sz="2400" dirty="0"/>
              <a:t>.</a:t>
            </a:r>
          </a:p>
          <a:p>
            <a:pPr algn="just"/>
            <a:r>
              <a:rPr lang="ar-SA" sz="2400" dirty="0"/>
              <a:t>    وتكون حركة ضرب الكرة من خلال الاستفادة من حركة دوران القسم العلوي من الجسم الذي يكون منتصباً لحظة ضرب الكرة. وتتم عملية نقل وزن الجسم باتجاه الكرة عن طريق القيام بأخذ خطوة للأمام حيث يكون وزن الجسم على القدم الأمامية اليسرى التي تكون بكاملها على الأرض بزاوية</a:t>
            </a:r>
            <a:r>
              <a:rPr lang="en-US" sz="2400" dirty="0"/>
              <a:t>(45 </a:t>
            </a:r>
            <a:r>
              <a:rPr lang="ar-SA" sz="2400" dirty="0"/>
              <a:t>درجة) تقريباً باتجاه الشبكة وتثنى قليلاً من مفصل الركبة بينما تكون الساق الخلفية مرتخية قليلاً ومقدمة القدم تلامس الأرض</a:t>
            </a:r>
            <a:r>
              <a:rPr lang="en-US" sz="2400" dirty="0"/>
              <a:t>.</a:t>
            </a:r>
          </a:p>
          <a:p>
            <a:pPr algn="ctr"/>
            <a:r>
              <a:rPr lang="ar-SA" sz="2400" dirty="0"/>
              <a:t> </a:t>
            </a:r>
            <a:r>
              <a:rPr lang="ar-SA" sz="2800" b="1" dirty="0" smtClean="0"/>
              <a:t>نهاية الحركة</a:t>
            </a:r>
            <a:r>
              <a:rPr lang="en-US" sz="2800" b="1" dirty="0" smtClean="0"/>
              <a:t> </a:t>
            </a:r>
            <a:endParaRPr lang="en-US" sz="2800" dirty="0"/>
          </a:p>
          <a:p>
            <a:pPr algn="just"/>
            <a:r>
              <a:rPr lang="ar-SA" sz="2400" dirty="0"/>
              <a:t>    تستمر حركة المضرب بعد ضرب الكرة. إذ يحاول اللاعب الوصول بالمضرب باتجاه العمود الأيسر للشبكة على أن تكون اليد الضاربة مستقيمة تقريباً بينما يكون رأس المضرب بارتفاع الرأس وتكون حافته للأسفل مع الحفاظ على قوة المسكة</a:t>
            </a:r>
            <a:r>
              <a:rPr lang="en-US" sz="2400" dirty="0"/>
              <a:t>.</a:t>
            </a:r>
            <a:endParaRPr lang="en-US" sz="2400" b="1" dirty="0"/>
          </a:p>
        </p:txBody>
      </p:sp>
      <p:sp>
        <p:nvSpPr>
          <p:cNvPr id="7" name="وسيلة شرح مع سهم إلى الأسفل 6"/>
          <p:cNvSpPr/>
          <p:nvPr/>
        </p:nvSpPr>
        <p:spPr>
          <a:xfrm>
            <a:off x="1268760" y="251520"/>
            <a:ext cx="4320480" cy="1152128"/>
          </a:xfrm>
          <a:prstGeom prst="downArrowCallout">
            <a:avLst/>
          </a:prstGeom>
        </p:spPr>
        <p:style>
          <a:lnRef idx="0">
            <a:schemeClr val="accent6"/>
          </a:lnRef>
          <a:fillRef idx="3">
            <a:schemeClr val="accent6"/>
          </a:fillRef>
          <a:effectRef idx="3">
            <a:schemeClr val="accent6"/>
          </a:effectRef>
          <a:fontRef idx="minor">
            <a:schemeClr val="lt1"/>
          </a:fontRef>
        </p:style>
        <p:txBody>
          <a:bodyPr rtlCol="1" anchor="ctr"/>
          <a:lstStyle/>
          <a:p>
            <a:pPr lvl="0" algn="ctr"/>
            <a:r>
              <a:rPr lang="ar-SA" sz="2800" b="1" dirty="0">
                <a:solidFill>
                  <a:prstClr val="black"/>
                </a:solidFill>
              </a:rPr>
              <a:t>المرجحة </a:t>
            </a:r>
            <a:r>
              <a:rPr lang="ar-SA" sz="2800" b="1" dirty="0" smtClean="0">
                <a:solidFill>
                  <a:prstClr val="black"/>
                </a:solidFill>
              </a:rPr>
              <a:t>ال</a:t>
            </a:r>
            <a:r>
              <a:rPr lang="ar-IQ" sz="2800" b="1" dirty="0" smtClean="0">
                <a:solidFill>
                  <a:prstClr val="black"/>
                </a:solidFill>
              </a:rPr>
              <a:t>أمامي</a:t>
            </a:r>
            <a:r>
              <a:rPr lang="ar-SA" sz="2800" b="1" dirty="0" smtClean="0">
                <a:solidFill>
                  <a:prstClr val="black"/>
                </a:solidFill>
              </a:rPr>
              <a:t>ة</a:t>
            </a:r>
            <a:r>
              <a:rPr lang="en-US" sz="2800" b="1" dirty="0"/>
              <a:t> </a:t>
            </a:r>
            <a:endParaRPr lang="ar-IQ" dirty="0"/>
          </a:p>
        </p:txBody>
      </p:sp>
    </p:spTree>
    <p:extLst>
      <p:ext uri="{BB962C8B-B14F-4D97-AF65-F5344CB8AC3E}">
        <p14:creationId xmlns:p14="http://schemas.microsoft.com/office/powerpoint/2010/main" val="3857878660"/>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6885384" cy="9180512"/>
          </a:xfrm>
          <a:prstGeom prst="rect">
            <a:avLst/>
          </a:prstGeom>
          <a:solidFill>
            <a:srgbClr val="00319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3" name="شكل بيضاوي 2"/>
          <p:cNvSpPr/>
          <p:nvPr/>
        </p:nvSpPr>
        <p:spPr>
          <a:xfrm>
            <a:off x="908720" y="179512"/>
            <a:ext cx="5112568" cy="1364084"/>
          </a:xfrm>
          <a:prstGeom prst="ellipse">
            <a:avLst/>
          </a:prstGeom>
          <a:ln>
            <a:noFill/>
          </a:ln>
          <a:effectLst/>
          <a:scene3d>
            <a:camera prst="orthographicFront">
              <a:rot lat="0" lon="0" rev="0"/>
            </a:camera>
            <a:lightRig rig="glow" dir="t">
              <a:rot lat="0" lon="0" rev="14100000"/>
            </a:lightRig>
          </a:scene3d>
          <a:sp3d prstMaterial="softEdge">
            <a:bevelT w="127000" prst="artDeco"/>
          </a:sp3d>
        </p:spPr>
        <p:style>
          <a:lnRef idx="0">
            <a:schemeClr val="accent6"/>
          </a:lnRef>
          <a:fillRef idx="3">
            <a:schemeClr val="accent6"/>
          </a:fillRef>
          <a:effectRef idx="3">
            <a:schemeClr val="accent6"/>
          </a:effectRef>
          <a:fontRef idx="minor">
            <a:schemeClr val="lt1"/>
          </a:fontRef>
        </p:style>
        <p:txBody>
          <a:bodyPr rtlCol="1" anchor="ctr"/>
          <a:lstStyle/>
          <a:p>
            <a:pPr algn="ctr"/>
            <a:endParaRPr lang="ar-IQ" sz="3600" b="1" dirty="0" smtClean="0"/>
          </a:p>
          <a:p>
            <a:pPr algn="ctr"/>
            <a:r>
              <a:rPr lang="ar-SA" sz="3600" b="1" dirty="0" smtClean="0"/>
              <a:t>الأخطاء </a:t>
            </a:r>
            <a:r>
              <a:rPr lang="ar-SA" sz="3600" b="1" dirty="0"/>
              <a:t>الشائعة في أداء الضربة الأمامية</a:t>
            </a:r>
            <a:endParaRPr lang="en-US" sz="3600" dirty="0"/>
          </a:p>
          <a:p>
            <a:pPr algn="ctr"/>
            <a:r>
              <a:rPr lang="en-US" sz="3600" b="1" dirty="0"/>
              <a:t> </a:t>
            </a:r>
            <a:endParaRPr lang="en-US" sz="5400" dirty="0"/>
          </a:p>
        </p:txBody>
      </p:sp>
      <p:sp>
        <p:nvSpPr>
          <p:cNvPr id="4" name="مربع نص 3"/>
          <p:cNvSpPr txBox="1"/>
          <p:nvPr/>
        </p:nvSpPr>
        <p:spPr>
          <a:xfrm>
            <a:off x="116632" y="1738709"/>
            <a:ext cx="6669360" cy="6894195"/>
          </a:xfrm>
          <a:prstGeom prst="rect">
            <a:avLst/>
          </a:prstGeom>
          <a:gradFill flip="none"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5400000" scaled="1"/>
            <a:tileRect/>
          </a:gradFill>
        </p:spPr>
        <p:style>
          <a:lnRef idx="1">
            <a:schemeClr val="accent6"/>
          </a:lnRef>
          <a:fillRef idx="2">
            <a:schemeClr val="accent6"/>
          </a:fillRef>
          <a:effectRef idx="1">
            <a:schemeClr val="accent6"/>
          </a:effectRef>
          <a:fontRef idx="minor">
            <a:schemeClr val="dk1"/>
          </a:fontRef>
        </p:style>
        <p:txBody>
          <a:bodyPr wrap="square" rtlCol="1">
            <a:spAutoFit/>
          </a:bodyPr>
          <a:lstStyle/>
          <a:p>
            <a:r>
              <a:rPr lang="ar-SA" sz="2600" dirty="0" smtClean="0"/>
              <a:t>1-</a:t>
            </a:r>
            <a:r>
              <a:rPr lang="en-US" sz="2600" dirty="0"/>
              <a:t> </a:t>
            </a:r>
            <a:r>
              <a:rPr lang="ar-SA" sz="2600" dirty="0"/>
              <a:t>اتجاه الخطوة الأولى للاعب يكون للخلف وليس للجانب</a:t>
            </a:r>
            <a:r>
              <a:rPr lang="en-US" sz="2600" dirty="0"/>
              <a:t>.</a:t>
            </a:r>
          </a:p>
          <a:p>
            <a:r>
              <a:rPr lang="ar-SA" sz="2600" dirty="0"/>
              <a:t>2-</a:t>
            </a:r>
            <a:r>
              <a:rPr lang="en-US" sz="2600" dirty="0"/>
              <a:t> </a:t>
            </a:r>
            <a:r>
              <a:rPr lang="ar-SA" sz="2600" dirty="0"/>
              <a:t>مواجهة الشبكة عند ضرب الكرة بدلاً من الوقوف للجانب</a:t>
            </a:r>
            <a:r>
              <a:rPr lang="en-US" sz="2600" dirty="0"/>
              <a:t>.</a:t>
            </a:r>
          </a:p>
          <a:p>
            <a:r>
              <a:rPr lang="ar-SA" sz="2600" dirty="0"/>
              <a:t>3-</a:t>
            </a:r>
            <a:r>
              <a:rPr lang="en-US" sz="2600" dirty="0"/>
              <a:t> </a:t>
            </a:r>
            <a:r>
              <a:rPr lang="ar-SA" sz="2600" dirty="0"/>
              <a:t>تأخر أداء المرجحة للخلف</a:t>
            </a:r>
            <a:r>
              <a:rPr lang="en-US" sz="2600" dirty="0"/>
              <a:t>.</a:t>
            </a:r>
          </a:p>
          <a:p>
            <a:r>
              <a:rPr lang="ar-SA" sz="2600" dirty="0"/>
              <a:t>4-</a:t>
            </a:r>
            <a:r>
              <a:rPr lang="en-US" sz="2600" dirty="0"/>
              <a:t> </a:t>
            </a:r>
            <a:r>
              <a:rPr lang="ar-SA" sz="2600" dirty="0"/>
              <a:t>حركة في الرسغ عند أداء المرجحة للخلف</a:t>
            </a:r>
            <a:r>
              <a:rPr lang="en-US" sz="2600" dirty="0"/>
              <a:t>.</a:t>
            </a:r>
            <a:br>
              <a:rPr lang="en-US" sz="2600" dirty="0"/>
            </a:br>
            <a:r>
              <a:rPr lang="ar-SA" sz="2600" dirty="0"/>
              <a:t>5-ابتعاد المرفق عن الجسم يؤدي إلى عدم اتجاه حافة المضرب للأسفل</a:t>
            </a:r>
            <a:r>
              <a:rPr lang="en-US" sz="2600" dirty="0"/>
              <a:t>.</a:t>
            </a:r>
          </a:p>
          <a:p>
            <a:r>
              <a:rPr lang="ar-SA" sz="2600" dirty="0"/>
              <a:t>6-</a:t>
            </a:r>
            <a:r>
              <a:rPr lang="en-US" sz="2600" dirty="0"/>
              <a:t> </a:t>
            </a:r>
            <a:r>
              <a:rPr lang="ar-SA" sz="2600" dirty="0"/>
              <a:t>ارتفاع رأس المضرب أعلى من الرسغ الذي يكون فوق مستوى الحزام</a:t>
            </a:r>
            <a:r>
              <a:rPr lang="en-US" sz="2600" dirty="0"/>
              <a:t>.</a:t>
            </a:r>
          </a:p>
          <a:p>
            <a:r>
              <a:rPr lang="ar-SA" sz="2600" dirty="0"/>
              <a:t>7</a:t>
            </a:r>
            <a:r>
              <a:rPr lang="en-US" sz="2600" dirty="0"/>
              <a:t> -</a:t>
            </a:r>
            <a:r>
              <a:rPr lang="ar-SA" sz="2600" dirty="0"/>
              <a:t>تكون الذراع متصلبة ومستقيمة بشكل مبالغ فيه</a:t>
            </a:r>
            <a:r>
              <a:rPr lang="en-US" sz="2600" dirty="0"/>
              <a:t>.</a:t>
            </a:r>
          </a:p>
          <a:p>
            <a:r>
              <a:rPr lang="ar-SA" sz="2600" dirty="0"/>
              <a:t>8</a:t>
            </a:r>
            <a:r>
              <a:rPr lang="en-US" sz="2600" dirty="0"/>
              <a:t> -</a:t>
            </a:r>
            <a:r>
              <a:rPr lang="ar-SA" sz="2600" dirty="0"/>
              <a:t>ضعف حركة القدمين يؤدي إلى عدم الاستفادة من نقل وزن الجسم للضربة</a:t>
            </a:r>
            <a:r>
              <a:rPr lang="en-US" sz="2600" dirty="0"/>
              <a:t>.</a:t>
            </a:r>
          </a:p>
          <a:p>
            <a:r>
              <a:rPr lang="ar-SA" sz="2600" dirty="0"/>
              <a:t>9- تأخر اتصال المضرب بالكرة أو يكون قريباً جداً من الجسم</a:t>
            </a:r>
            <a:r>
              <a:rPr lang="en-US" sz="2600" dirty="0"/>
              <a:t>.</a:t>
            </a:r>
          </a:p>
          <a:p>
            <a:r>
              <a:rPr lang="ar-SA" sz="2600" dirty="0"/>
              <a:t>10- </a:t>
            </a:r>
            <a:r>
              <a:rPr lang="en-US" sz="2600" dirty="0"/>
              <a:t> </a:t>
            </a:r>
            <a:r>
              <a:rPr lang="ar-SA" sz="2600" dirty="0"/>
              <a:t>تكون المسكة مرتخية وغير مشدودة</a:t>
            </a:r>
            <a:r>
              <a:rPr lang="en-US" sz="2600" dirty="0"/>
              <a:t>.</a:t>
            </a:r>
          </a:p>
          <a:p>
            <a:r>
              <a:rPr lang="ar-SA" sz="2600" dirty="0"/>
              <a:t>11- ضرب الكرة وهي بعيدة عن الجسم</a:t>
            </a:r>
            <a:r>
              <a:rPr lang="en-US" sz="2600" dirty="0"/>
              <a:t>.</a:t>
            </a:r>
          </a:p>
          <a:p>
            <a:r>
              <a:rPr lang="ar-SA" sz="2600" dirty="0"/>
              <a:t>12- حركة المرجحة تكون للأسفل بدلاً من أن تكون للأعلى وباتجاه الكرة</a:t>
            </a:r>
            <a:r>
              <a:rPr lang="en-US" sz="2600" dirty="0"/>
              <a:t>.</a:t>
            </a:r>
          </a:p>
        </p:txBody>
      </p:sp>
    </p:spTree>
    <p:extLst>
      <p:ext uri="{BB962C8B-B14F-4D97-AF65-F5344CB8AC3E}">
        <p14:creationId xmlns:p14="http://schemas.microsoft.com/office/powerpoint/2010/main" val="417499862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36512"/>
            <a:ext cx="6858000" cy="9144000"/>
          </a:xfrm>
          <a:prstGeom prst="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IQ" dirty="0"/>
          </a:p>
        </p:txBody>
      </p:sp>
      <p:sp>
        <p:nvSpPr>
          <p:cNvPr id="6" name="دبوس زينة 5"/>
          <p:cNvSpPr/>
          <p:nvPr/>
        </p:nvSpPr>
        <p:spPr>
          <a:xfrm>
            <a:off x="116632" y="2699792"/>
            <a:ext cx="6552728" cy="1368152"/>
          </a:xfrm>
          <a:prstGeom prst="plaque">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r>
              <a:rPr lang="ar-IQ" sz="7000" b="1" dirty="0" smtClean="0">
                <a:solidFill>
                  <a:srgbClr val="FFFF66"/>
                </a:solidFill>
              </a:rPr>
              <a:t>شكراً لحسن الاصغاء</a:t>
            </a:r>
            <a:endParaRPr lang="ar-IQ" sz="7000" b="1" dirty="0">
              <a:solidFill>
                <a:srgbClr val="FFFF66"/>
              </a:solidFill>
            </a:endParaRPr>
          </a:p>
          <a:p>
            <a:pPr algn="ctr"/>
            <a:endParaRPr lang="ar-IQ" dirty="0"/>
          </a:p>
        </p:txBody>
      </p:sp>
      <p:pic>
        <p:nvPicPr>
          <p:cNvPr id="2052" name="Picture 4" descr="http://t1.gstatic.com/images?q=tbn:ANd9GcSxSxeR5dFd-R1czesFg0qHdb_-Ti_jIfg5gjBVMrILbXbAiPh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632" y="4130302"/>
            <a:ext cx="6597352" cy="4978202"/>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http://t3.gstatic.com/images?q=tbn:ANd9GcQGrmy7Ke9F-SJWn7bW78Nkw65RleZMJ-mbsXVcfd5mj_Xwzqk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27869" y="1"/>
            <a:ext cx="2841291" cy="26850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6013195"/>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TotalTime>
  <Words>200</Words>
  <Application>Microsoft Office PowerPoint</Application>
  <PresentationFormat>عرض على الشاشة (3:4)‏</PresentationFormat>
  <Paragraphs>43</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 pavilion dv6</dc:creator>
  <cp:lastModifiedBy>Maher</cp:lastModifiedBy>
  <cp:revision>24</cp:revision>
  <dcterms:created xsi:type="dcterms:W3CDTF">2012-03-31T11:52:54Z</dcterms:created>
  <dcterms:modified xsi:type="dcterms:W3CDTF">2018-12-15T18:01:24Z</dcterms:modified>
</cp:coreProperties>
</file>