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12"/>
  </p:notesMasterIdLst>
  <p:sldIdLst>
    <p:sldId id="269" r:id="rId2"/>
    <p:sldId id="271" r:id="rId3"/>
    <p:sldId id="257" r:id="rId4"/>
    <p:sldId id="258" r:id="rId5"/>
    <p:sldId id="259" r:id="rId6"/>
    <p:sldId id="260" r:id="rId7"/>
    <p:sldId id="261" r:id="rId8"/>
    <p:sldId id="263" r:id="rId9"/>
    <p:sldId id="264" r:id="rId10"/>
    <p:sldId id="270" r:id="rId11"/>
  </p:sldIdLst>
  <p:sldSz cx="6858000" cy="9144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66"/>
    <a:srgbClr val="FF66CC"/>
    <a:srgbClr val="9A7280"/>
    <a:srgbClr val="34B9D8"/>
    <a:srgbClr val="000000"/>
    <a:srgbClr val="00319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47" d="100"/>
          <a:sy n="47" d="100"/>
        </p:scale>
        <p:origin x="-612" y="-108"/>
      </p:cViewPr>
      <p:guideLst>
        <p:guide orient="horz" pos="2880"/>
        <p:guide pos="216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IQ"/>
          </a:p>
        </p:txBody>
      </p:sp>
      <p:sp>
        <p:nvSpPr>
          <p:cNvPr id="3" name="عنصر نائب للتاريخ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7F81919B-8EE8-41AB-B01A-2D5038B01E83}" type="datetimeFigureOut">
              <a:rPr lang="ar-IQ" smtClean="0"/>
              <a:t>07/04/1440</a:t>
            </a:fld>
            <a:endParaRPr lang="ar-IQ"/>
          </a:p>
        </p:txBody>
      </p:sp>
      <p:sp>
        <p:nvSpPr>
          <p:cNvPr id="4" name="عنصر نائب لصورة الشريحة 3"/>
          <p:cNvSpPr>
            <a:spLocks noGrp="1" noRot="1" noChangeAspect="1"/>
          </p:cNvSpPr>
          <p:nvPr>
            <p:ph type="sldImg" idx="2"/>
          </p:nvPr>
        </p:nvSpPr>
        <p:spPr>
          <a:xfrm>
            <a:off x="2143125" y="685800"/>
            <a:ext cx="2571750" cy="3429000"/>
          </a:xfrm>
          <a:prstGeom prst="rect">
            <a:avLst/>
          </a:prstGeom>
          <a:noFill/>
          <a:ln w="12700">
            <a:solidFill>
              <a:prstClr val="black"/>
            </a:solidFill>
          </a:ln>
        </p:spPr>
        <p:txBody>
          <a:bodyPr vert="horz" lIns="91440" tIns="45720" rIns="91440" bIns="45720" rtlCol="1" anchor="ctr"/>
          <a:lstStyle/>
          <a:p>
            <a:endParaRPr lang="ar-IQ"/>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6" name="عنصر نائب للتذييل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IQ"/>
          </a:p>
        </p:txBody>
      </p:sp>
      <p:sp>
        <p:nvSpPr>
          <p:cNvPr id="7" name="عنصر نائب لرقم الشريحة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60E33D16-301B-4047-BAAC-D3DF6567E663}" type="slidenum">
              <a:rPr lang="ar-IQ" smtClean="0"/>
              <a:t>‹#›</a:t>
            </a:fld>
            <a:endParaRPr lang="ar-IQ"/>
          </a:p>
        </p:txBody>
      </p:sp>
    </p:spTree>
    <p:extLst>
      <p:ext uri="{BB962C8B-B14F-4D97-AF65-F5344CB8AC3E}">
        <p14:creationId xmlns:p14="http://schemas.microsoft.com/office/powerpoint/2010/main" val="3600482843"/>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514350" y="2840568"/>
            <a:ext cx="5829300" cy="1960033"/>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07/04/1440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07/04/1440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4972050" y="366185"/>
            <a:ext cx="1543050" cy="7802033"/>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342900" y="366185"/>
            <a:ext cx="4514850" cy="7802033"/>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07/04/1440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07/04/1440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541735" y="5875867"/>
            <a:ext cx="5829300" cy="1816100"/>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07/04/1440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34290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348615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1B8ABB09-4A1D-463E-8065-109CC2B7EFAA}" type="datetimeFigureOut">
              <a:rPr lang="ar-SA" smtClean="0"/>
              <a:t>07/04/1440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1B8ABB09-4A1D-463E-8065-109CC2B7EFAA}" type="datetimeFigureOut">
              <a:rPr lang="ar-SA" smtClean="0"/>
              <a:t>07/04/1440</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1B8ABB09-4A1D-463E-8065-109CC2B7EFAA}" type="datetimeFigureOut">
              <a:rPr lang="ar-SA" smtClean="0"/>
              <a:t>07/04/1440</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t>07/04/1440</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342900" y="364067"/>
            <a:ext cx="2256235" cy="154940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07/04/1440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344216" y="6400800"/>
            <a:ext cx="4114800" cy="755651"/>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07/04/1440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342900" y="366184"/>
            <a:ext cx="6172200" cy="1524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342900" y="2133601"/>
            <a:ext cx="6172200" cy="6034617"/>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4914900" y="8475134"/>
            <a:ext cx="1600200" cy="486833"/>
          </a:xfrm>
          <a:prstGeom prst="rect">
            <a:avLst/>
          </a:prstGeom>
        </p:spPr>
        <p:txBody>
          <a:bodyPr vert="horz" lIns="91440" tIns="45720" rIns="91440" bIns="45720" rtlCol="1" anchor="ctr"/>
          <a:lstStyle>
            <a:lvl1pPr algn="r">
              <a:defRPr sz="1200">
                <a:solidFill>
                  <a:schemeClr val="tx1">
                    <a:tint val="75000"/>
                  </a:schemeClr>
                </a:solidFill>
              </a:defRPr>
            </a:lvl1pPr>
          </a:lstStyle>
          <a:p>
            <a:fld id="{1B8ABB09-4A1D-463E-8065-109CC2B7EFAA}" type="datetimeFigureOut">
              <a:rPr lang="ar-SA" smtClean="0"/>
              <a:t>07/04/1440</a:t>
            </a:fld>
            <a:endParaRPr lang="ar-SA"/>
          </a:p>
        </p:txBody>
      </p:sp>
      <p:sp>
        <p:nvSpPr>
          <p:cNvPr id="5" name="عنصر نائب للتذييل 4"/>
          <p:cNvSpPr>
            <a:spLocks noGrp="1"/>
          </p:cNvSpPr>
          <p:nvPr>
            <p:ph type="ftr" sz="quarter" idx="3"/>
          </p:nvPr>
        </p:nvSpPr>
        <p:spPr>
          <a:xfrm>
            <a:off x="2343150" y="8475134"/>
            <a:ext cx="2171700" cy="486833"/>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342900" y="8475134"/>
            <a:ext cx="1600200" cy="486833"/>
          </a:xfrm>
          <a:prstGeom prst="rect">
            <a:avLst/>
          </a:prstGeom>
        </p:spPr>
        <p:txBody>
          <a:bodyPr vert="horz" lIns="91440" tIns="45720" rIns="91440" bIns="45720" rtlCol="1" anchor="ctr"/>
          <a:lstStyle>
            <a:lvl1pPr algn="l">
              <a:defRPr sz="1200">
                <a:solidFill>
                  <a:schemeClr val="tx1">
                    <a:tint val="75000"/>
                  </a:schemeClr>
                </a:solidFill>
              </a:defRPr>
            </a:lvl1pPr>
          </a:lstStyle>
          <a:p>
            <a:fld id="{0B34F065-1154-456A-91E3-76DE8E75E17B}"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عنوان 1"/>
          <p:cNvSpPr txBox="1">
            <a:spLocks/>
          </p:cNvSpPr>
          <p:nvPr/>
        </p:nvSpPr>
        <p:spPr>
          <a:xfrm>
            <a:off x="1072" y="0"/>
            <a:ext cx="6912768" cy="2051720"/>
          </a:xfrm>
          <a:prstGeom prst="rect">
            <a:avLst/>
          </a:prstGeom>
          <a:solidFill>
            <a:srgbClr val="00B0F0"/>
          </a:solidFill>
        </p:spPr>
        <p:txBody>
          <a:bodyPr vert="horz" lIns="91440" tIns="45720" rIns="91440" bIns="45720" rtlCol="0" anchor="b" anchorCtr="0">
            <a:normAutofit/>
          </a:bodyPr>
          <a:lstStyle>
            <a:lvl1pPr algn="ctr" defTabSz="914400" rtl="1" eaLnBrk="1" latinLnBrk="0" hangingPunct="1">
              <a:spcBef>
                <a:spcPct val="0"/>
              </a:spcBef>
              <a:buNone/>
              <a:defRPr sz="3600" kern="1200" cap="all" spc="300" baseline="0">
                <a:solidFill>
                  <a:schemeClr val="tx1"/>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ar-SA" sz="4800" b="1" i="0" u="none" strike="noStrike" kern="1200" cap="all" spc="300" normalizeH="0" baseline="0" noProof="0" dirty="0" smtClean="0">
                <a:ln>
                  <a:noFill/>
                </a:ln>
                <a:solidFill>
                  <a:srgbClr val="FF0000"/>
                </a:solidFill>
                <a:effectLst/>
                <a:uLnTx/>
                <a:uFillTx/>
                <a:latin typeface="Garamond"/>
                <a:ea typeface="+mj-ea"/>
                <a:cs typeface="Times New Roman"/>
              </a:rPr>
              <a:t>محاضرات مادة التنس الأرضي </a:t>
            </a:r>
            <a:endParaRPr kumimoji="0" lang="ar-IQ" sz="4800" b="0" i="0" u="none" strike="noStrike" kern="1200" cap="all" spc="300" normalizeH="0" baseline="0" noProof="0" dirty="0">
              <a:ln>
                <a:noFill/>
              </a:ln>
              <a:solidFill>
                <a:srgbClr val="FF0000"/>
              </a:solidFill>
              <a:effectLst/>
              <a:uLnTx/>
              <a:uFillTx/>
              <a:latin typeface="Garamond"/>
              <a:ea typeface="+mj-ea"/>
              <a:cs typeface="Times New Roman"/>
            </a:endParaRPr>
          </a:p>
        </p:txBody>
      </p:sp>
      <p:sp>
        <p:nvSpPr>
          <p:cNvPr id="12" name="عنوان فرعي 2"/>
          <p:cNvSpPr txBox="1">
            <a:spLocks/>
          </p:cNvSpPr>
          <p:nvPr/>
        </p:nvSpPr>
        <p:spPr>
          <a:xfrm>
            <a:off x="0" y="2051720"/>
            <a:ext cx="6885384" cy="7128792"/>
          </a:xfrm>
          <a:prstGeom prst="rect">
            <a:avLst/>
          </a:prstGeom>
          <a:solidFill>
            <a:srgbClr val="00B0F0"/>
          </a:solidFill>
        </p:spPr>
        <p:txBody>
          <a:bodyPr vert="horz" lIns="91440" tIns="45720" rIns="91440" bIns="45720" rtlCol="0">
            <a:normAutofit/>
          </a:bodyPr>
          <a:lstStyle>
            <a:lvl1pPr marL="0" indent="0" algn="ctr" defTabSz="914400" rtl="1" eaLnBrk="1" latinLnBrk="0" hangingPunct="1">
              <a:lnSpc>
                <a:spcPct val="150000"/>
              </a:lnSpc>
              <a:spcBef>
                <a:spcPct val="20000"/>
              </a:spcBef>
              <a:buClrTx/>
              <a:buFont typeface="Wingdings" pitchFamily="2" charset="2"/>
              <a:buNone/>
              <a:defRPr sz="2000" i="1" kern="1200" baseline="0">
                <a:solidFill>
                  <a:schemeClr val="tx1">
                    <a:lumMod val="65000"/>
                    <a:lumOff val="35000"/>
                  </a:schemeClr>
                </a:solidFill>
                <a:latin typeface="+mn-lt"/>
                <a:ea typeface="+mn-ea"/>
                <a:cs typeface="+mn-cs"/>
              </a:defRPr>
            </a:lvl1pPr>
            <a:lvl2pPr marL="457200" indent="0" algn="ctr" defTabSz="914400" rtl="1" eaLnBrk="1" latinLnBrk="0" hangingPunct="1">
              <a:spcBef>
                <a:spcPct val="20000"/>
              </a:spcBef>
              <a:buClrTx/>
              <a:buFont typeface="Arial" pitchFamily="34" charset="0"/>
              <a:buNone/>
              <a:defRPr sz="1600" kern="1200" baseline="0">
                <a:solidFill>
                  <a:schemeClr val="tx1">
                    <a:tint val="75000"/>
                  </a:schemeClr>
                </a:solidFill>
                <a:latin typeface="+mn-lt"/>
                <a:ea typeface="+mn-ea"/>
                <a:cs typeface="+mn-cs"/>
              </a:defRPr>
            </a:lvl2pPr>
            <a:lvl3pPr marL="914400" indent="0" algn="ctr" defTabSz="914400" rtl="1" eaLnBrk="1" latinLnBrk="0" hangingPunct="1">
              <a:spcBef>
                <a:spcPct val="20000"/>
              </a:spcBef>
              <a:buClrTx/>
              <a:buFont typeface="Arial" pitchFamily="34" charset="0"/>
              <a:buNone/>
              <a:defRPr sz="1400" kern="1200" baseline="0">
                <a:solidFill>
                  <a:schemeClr val="tx1">
                    <a:tint val="75000"/>
                  </a:schemeClr>
                </a:solidFill>
                <a:latin typeface="+mn-lt"/>
                <a:ea typeface="+mn-ea"/>
                <a:cs typeface="+mn-cs"/>
              </a:defRPr>
            </a:lvl3pPr>
            <a:lvl4pPr marL="1371600" indent="0" algn="ctr" defTabSz="914400" rtl="1" eaLnBrk="1" latinLnBrk="0" hangingPunct="1">
              <a:spcBef>
                <a:spcPct val="20000"/>
              </a:spcBef>
              <a:buClrTx/>
              <a:buFont typeface="Arial" pitchFamily="34" charset="0"/>
              <a:buNone/>
              <a:defRPr sz="1400" kern="1200" baseline="0">
                <a:solidFill>
                  <a:schemeClr val="tx1">
                    <a:tint val="75000"/>
                  </a:schemeClr>
                </a:solidFill>
                <a:latin typeface="+mn-lt"/>
                <a:ea typeface="+mn-ea"/>
                <a:cs typeface="+mn-cs"/>
              </a:defRPr>
            </a:lvl4pPr>
            <a:lvl5pPr marL="1828800" indent="0" algn="ctr" defTabSz="914400" rtl="1" eaLnBrk="1" latinLnBrk="0" hangingPunct="1">
              <a:spcBef>
                <a:spcPct val="20000"/>
              </a:spcBef>
              <a:buClrTx/>
              <a:buFont typeface="Arial" pitchFamily="34" charset="0"/>
              <a:buNone/>
              <a:defRPr sz="1400" kern="1200" baseline="0">
                <a:solidFill>
                  <a:schemeClr val="tx1">
                    <a:tint val="75000"/>
                  </a:schemeClr>
                </a:solidFill>
                <a:latin typeface="+mn-lt"/>
                <a:ea typeface="+mn-ea"/>
                <a:cs typeface="+mn-cs"/>
              </a:defRPr>
            </a:lvl5pPr>
            <a:lvl6pPr marL="2286000" indent="0" algn="ctr" defTabSz="914400" rtl="1" eaLnBrk="1" latinLnBrk="0" hangingPunct="1">
              <a:spcBef>
                <a:spcPct val="20000"/>
              </a:spcBef>
              <a:buClrTx/>
              <a:buFont typeface="Arial" pitchFamily="34" charset="0"/>
              <a:buNone/>
              <a:defRPr sz="1400" kern="1200">
                <a:solidFill>
                  <a:schemeClr val="tx1">
                    <a:tint val="75000"/>
                  </a:schemeClr>
                </a:solidFill>
                <a:latin typeface="+mn-lt"/>
                <a:ea typeface="+mn-ea"/>
                <a:cs typeface="+mn-cs"/>
              </a:defRPr>
            </a:lvl6pPr>
            <a:lvl7pPr marL="2743200" indent="0" algn="ctr" defTabSz="914400" rtl="1" eaLnBrk="1" latinLnBrk="0" hangingPunct="1">
              <a:spcBef>
                <a:spcPct val="20000"/>
              </a:spcBef>
              <a:buClrTx/>
              <a:buFont typeface="Arial" pitchFamily="34" charset="0"/>
              <a:buNone/>
              <a:defRPr sz="1200" kern="1200">
                <a:solidFill>
                  <a:schemeClr val="tx1">
                    <a:tint val="75000"/>
                  </a:schemeClr>
                </a:solidFill>
                <a:latin typeface="+mn-lt"/>
                <a:ea typeface="+mn-ea"/>
                <a:cs typeface="+mn-cs"/>
              </a:defRPr>
            </a:lvl7pPr>
            <a:lvl8pPr marL="3200400" indent="0" algn="ctr" defTabSz="914400" rtl="1" eaLnBrk="1" latinLnBrk="0" hangingPunct="1">
              <a:spcBef>
                <a:spcPct val="20000"/>
              </a:spcBef>
              <a:buClrTx/>
              <a:buFont typeface="Arial" pitchFamily="34" charset="0"/>
              <a:buNone/>
              <a:defRPr sz="1200" kern="1200" baseline="0">
                <a:solidFill>
                  <a:schemeClr val="tx1">
                    <a:tint val="75000"/>
                  </a:schemeClr>
                </a:solidFill>
                <a:latin typeface="+mn-lt"/>
                <a:ea typeface="+mn-ea"/>
                <a:cs typeface="+mn-cs"/>
              </a:defRPr>
            </a:lvl8pPr>
            <a:lvl9pPr marL="3657600" indent="0" algn="ctr" defTabSz="914400" rtl="1" eaLnBrk="1" latinLnBrk="0" hangingPunct="1">
              <a:spcBef>
                <a:spcPct val="20000"/>
              </a:spcBef>
              <a:buClrTx/>
              <a:buFont typeface="Arial" pitchFamily="34" charset="0"/>
              <a:buNone/>
              <a:defRPr sz="1200" kern="1200">
                <a:solidFill>
                  <a:schemeClr val="tx1">
                    <a:tint val="75000"/>
                  </a:schemeClr>
                </a:solidFill>
                <a:latin typeface="+mn-lt"/>
                <a:ea typeface="+mn-ea"/>
                <a:cs typeface="+mn-cs"/>
              </a:defRPr>
            </a:lvl9pPr>
          </a:lstStyle>
          <a:p>
            <a:pPr marL="0" marR="0" lvl="0" indent="0" algn="ctr" defTabSz="914400" rtl="1" eaLnBrk="1" fontAlgn="auto" latinLnBrk="0" hangingPunct="1">
              <a:lnSpc>
                <a:spcPct val="150000"/>
              </a:lnSpc>
              <a:spcBef>
                <a:spcPct val="20000"/>
              </a:spcBef>
              <a:spcAft>
                <a:spcPts val="0"/>
              </a:spcAft>
              <a:buClrTx/>
              <a:buSzTx/>
              <a:buFont typeface="Wingdings" pitchFamily="2" charset="2"/>
              <a:buNone/>
              <a:tabLst/>
              <a:defRPr/>
            </a:pPr>
            <a:endParaRPr kumimoji="0" lang="ar-IQ" sz="2000" b="1" i="1" u="none" strike="noStrike" kern="1200" cap="none" spc="0" normalizeH="0" baseline="0" noProof="0" dirty="0" smtClean="0">
              <a:ln>
                <a:noFill/>
              </a:ln>
              <a:solidFill>
                <a:sysClr val="windowText" lastClr="000000">
                  <a:lumMod val="65000"/>
                  <a:lumOff val="35000"/>
                </a:sysClr>
              </a:solidFill>
              <a:effectLst/>
              <a:uLnTx/>
              <a:uFillTx/>
              <a:latin typeface="Garamond"/>
              <a:ea typeface="+mn-ea"/>
              <a:cs typeface="Times New Roman"/>
            </a:endParaRPr>
          </a:p>
          <a:p>
            <a:pPr marL="0" marR="0" lvl="0" indent="0" algn="ctr" defTabSz="914400" rtl="1" eaLnBrk="1" fontAlgn="auto" latinLnBrk="0" hangingPunct="1">
              <a:lnSpc>
                <a:spcPct val="150000"/>
              </a:lnSpc>
              <a:spcBef>
                <a:spcPct val="20000"/>
              </a:spcBef>
              <a:spcAft>
                <a:spcPts val="0"/>
              </a:spcAft>
              <a:buClrTx/>
              <a:buSzTx/>
              <a:buFont typeface="Wingdings" pitchFamily="2" charset="2"/>
              <a:buNone/>
              <a:tabLst/>
              <a:defRPr/>
            </a:pPr>
            <a:endParaRPr kumimoji="0" lang="ar-IQ" sz="1050" b="1" i="1" u="none" strike="noStrike" kern="1200" cap="none" spc="0" normalizeH="0" baseline="0" noProof="0" dirty="0" smtClean="0">
              <a:ln>
                <a:noFill/>
              </a:ln>
              <a:solidFill>
                <a:sysClr val="windowText" lastClr="000000">
                  <a:lumMod val="65000"/>
                  <a:lumOff val="35000"/>
                </a:sysClr>
              </a:solidFill>
              <a:effectLst/>
              <a:uLnTx/>
              <a:uFillTx/>
              <a:latin typeface="Garamond"/>
              <a:ea typeface="+mn-ea"/>
              <a:cs typeface="Times New Roman"/>
            </a:endParaRPr>
          </a:p>
          <a:p>
            <a:pPr marL="0" marR="0" lvl="0" indent="0" algn="ctr" defTabSz="914400" rtl="1" eaLnBrk="1" fontAlgn="auto" latinLnBrk="0" hangingPunct="1">
              <a:lnSpc>
                <a:spcPct val="150000"/>
              </a:lnSpc>
              <a:spcBef>
                <a:spcPct val="20000"/>
              </a:spcBef>
              <a:spcAft>
                <a:spcPts val="0"/>
              </a:spcAft>
              <a:buClrTx/>
              <a:buSzTx/>
              <a:buFont typeface="Wingdings" pitchFamily="2" charset="2"/>
              <a:buNone/>
              <a:tabLst/>
              <a:defRPr/>
            </a:pPr>
            <a:endParaRPr kumimoji="0" lang="ar-IQ" sz="2800" b="1" i="1" u="none" strike="noStrike" kern="1200" cap="none" spc="0" normalizeH="0" baseline="0" noProof="0" dirty="0" smtClean="0">
              <a:ln>
                <a:noFill/>
              </a:ln>
              <a:solidFill>
                <a:srgbClr val="002060"/>
              </a:solidFill>
              <a:effectLst/>
              <a:uLnTx/>
              <a:uFillTx/>
              <a:latin typeface="Garamond"/>
              <a:ea typeface="+mn-ea"/>
              <a:cs typeface="Times New Roman"/>
            </a:endParaRPr>
          </a:p>
          <a:p>
            <a:pPr marL="0" marR="0" lvl="0" indent="0" algn="ctr" defTabSz="914400" rtl="1" eaLnBrk="1" fontAlgn="auto" latinLnBrk="0" hangingPunct="1">
              <a:lnSpc>
                <a:spcPct val="150000"/>
              </a:lnSpc>
              <a:spcBef>
                <a:spcPct val="20000"/>
              </a:spcBef>
              <a:spcAft>
                <a:spcPts val="0"/>
              </a:spcAft>
              <a:buClrTx/>
              <a:buSzTx/>
              <a:buFont typeface="Wingdings" pitchFamily="2" charset="2"/>
              <a:buNone/>
              <a:tabLst/>
              <a:defRPr/>
            </a:pPr>
            <a:r>
              <a:rPr kumimoji="0" lang="ar-SA" sz="2800" b="1" i="1" u="none" strike="noStrike" kern="1200" cap="none" spc="0" normalizeH="0" baseline="0" noProof="0" dirty="0" smtClean="0">
                <a:ln>
                  <a:noFill/>
                </a:ln>
                <a:solidFill>
                  <a:srgbClr val="002060"/>
                </a:solidFill>
                <a:effectLst/>
                <a:uLnTx/>
                <a:uFillTx/>
                <a:latin typeface="Garamond"/>
                <a:ea typeface="+mn-ea"/>
                <a:cs typeface="Times New Roman"/>
              </a:rPr>
              <a:t>المرحلة الثانية - الكورس الأول</a:t>
            </a:r>
            <a:endParaRPr kumimoji="0" lang="en-US" sz="2800" b="1" i="1" u="none" strike="noStrike" kern="1200" cap="none" spc="0" normalizeH="0" baseline="0" noProof="0" dirty="0" smtClean="0">
              <a:ln>
                <a:noFill/>
              </a:ln>
              <a:solidFill>
                <a:srgbClr val="002060"/>
              </a:solidFill>
              <a:effectLst/>
              <a:uLnTx/>
              <a:uFillTx/>
              <a:latin typeface="Garamond"/>
              <a:ea typeface="+mn-ea"/>
            </a:endParaRPr>
          </a:p>
          <a:p>
            <a:pPr marL="0" marR="0" lvl="0" indent="0" algn="ctr" defTabSz="914400" rtl="1" eaLnBrk="1" fontAlgn="auto" latinLnBrk="0" hangingPunct="1">
              <a:lnSpc>
                <a:spcPct val="150000"/>
              </a:lnSpc>
              <a:spcBef>
                <a:spcPct val="20000"/>
              </a:spcBef>
              <a:spcAft>
                <a:spcPts val="0"/>
              </a:spcAft>
              <a:buClrTx/>
              <a:buSzTx/>
              <a:buFont typeface="Wingdings" pitchFamily="2" charset="2"/>
              <a:buNone/>
              <a:tabLst/>
              <a:defRPr/>
            </a:pPr>
            <a:endParaRPr kumimoji="0" lang="ar-IQ" sz="2000" b="1" i="1" u="none" strike="noStrike" kern="1200" cap="none" spc="0" normalizeH="0" baseline="0" noProof="0" dirty="0" smtClean="0">
              <a:ln>
                <a:noFill/>
              </a:ln>
              <a:solidFill>
                <a:sysClr val="windowText" lastClr="000000">
                  <a:lumMod val="65000"/>
                  <a:lumOff val="35000"/>
                </a:sysClr>
              </a:solidFill>
              <a:effectLst/>
              <a:uLnTx/>
              <a:uFillTx/>
              <a:latin typeface="Garamond"/>
              <a:ea typeface="+mn-ea"/>
              <a:cs typeface="Times New Roman"/>
            </a:endParaRPr>
          </a:p>
          <a:p>
            <a:pPr marL="0" marR="0" lvl="0" indent="0" algn="ctr" defTabSz="914400" rtl="1" eaLnBrk="1" fontAlgn="auto" latinLnBrk="0" hangingPunct="1">
              <a:lnSpc>
                <a:spcPct val="150000"/>
              </a:lnSpc>
              <a:spcBef>
                <a:spcPct val="20000"/>
              </a:spcBef>
              <a:spcAft>
                <a:spcPts val="0"/>
              </a:spcAft>
              <a:buClrTx/>
              <a:buSzTx/>
              <a:buFont typeface="Wingdings" pitchFamily="2" charset="2"/>
              <a:buNone/>
              <a:tabLst/>
              <a:defRPr/>
            </a:pPr>
            <a:endParaRPr kumimoji="0" lang="ar-IQ" sz="2400" b="1" i="0" u="none" strike="noStrike" kern="1200" cap="none" spc="0" normalizeH="0" baseline="0" noProof="0" dirty="0" smtClean="0">
              <a:ln>
                <a:noFill/>
              </a:ln>
              <a:solidFill>
                <a:sysClr val="windowText" lastClr="000000">
                  <a:lumMod val="65000"/>
                  <a:lumOff val="35000"/>
                </a:sysClr>
              </a:solidFill>
              <a:effectLst/>
              <a:uLnTx/>
              <a:uFillTx/>
              <a:latin typeface="Garamond"/>
              <a:ea typeface="+mn-ea"/>
              <a:cs typeface="Times New Roman"/>
            </a:endParaRPr>
          </a:p>
          <a:p>
            <a:pPr marL="0" marR="0" lvl="0" indent="0" algn="ctr" defTabSz="914400" rtl="1" eaLnBrk="1" fontAlgn="auto" latinLnBrk="0" hangingPunct="1">
              <a:lnSpc>
                <a:spcPct val="150000"/>
              </a:lnSpc>
              <a:spcBef>
                <a:spcPct val="20000"/>
              </a:spcBef>
              <a:spcAft>
                <a:spcPts val="0"/>
              </a:spcAft>
              <a:buClrTx/>
              <a:buSzTx/>
              <a:buFont typeface="Wingdings" pitchFamily="2" charset="2"/>
              <a:buNone/>
              <a:tabLst/>
              <a:defRPr/>
            </a:pPr>
            <a:endParaRPr kumimoji="0" lang="ar-IQ" sz="2400" b="1" i="0" u="none" strike="noStrike" kern="1200" cap="none" spc="0" normalizeH="0" baseline="0" noProof="0" dirty="0" smtClean="0">
              <a:ln>
                <a:noFill/>
              </a:ln>
              <a:solidFill>
                <a:sysClr val="windowText" lastClr="000000">
                  <a:lumMod val="65000"/>
                  <a:lumOff val="35000"/>
                </a:sysClr>
              </a:solidFill>
              <a:effectLst/>
              <a:uLnTx/>
              <a:uFillTx/>
              <a:latin typeface="Garamond"/>
              <a:ea typeface="+mn-ea"/>
              <a:cs typeface="Times New Roman"/>
            </a:endParaRPr>
          </a:p>
          <a:p>
            <a:pPr marL="0" marR="0" lvl="0" indent="0" algn="ctr" defTabSz="914400" rtl="1" eaLnBrk="1" fontAlgn="auto" latinLnBrk="0" hangingPunct="1">
              <a:lnSpc>
                <a:spcPct val="150000"/>
              </a:lnSpc>
              <a:spcBef>
                <a:spcPct val="20000"/>
              </a:spcBef>
              <a:spcAft>
                <a:spcPts val="0"/>
              </a:spcAft>
              <a:buClrTx/>
              <a:buSzTx/>
              <a:buFont typeface="Wingdings" pitchFamily="2" charset="2"/>
              <a:buNone/>
              <a:tabLst/>
              <a:defRPr/>
            </a:pPr>
            <a:r>
              <a:rPr kumimoji="0" lang="ar-SA" sz="4000" b="1" i="0" u="none" strike="noStrike" kern="1200" cap="none" spc="0" normalizeH="0" baseline="0" noProof="0" dirty="0" smtClean="0">
                <a:ln>
                  <a:noFill/>
                </a:ln>
                <a:solidFill>
                  <a:srgbClr val="FF0000"/>
                </a:solidFill>
                <a:effectLst/>
                <a:uLnTx/>
                <a:uFillTx/>
                <a:latin typeface="Garamond"/>
                <a:ea typeface="+mn-ea"/>
                <a:cs typeface="Times New Roman"/>
              </a:rPr>
              <a:t>د . حسين علي حسين الكوفي</a:t>
            </a:r>
            <a:endParaRPr kumimoji="0" lang="en-US" sz="4000" b="0" i="0" u="none" strike="noStrike" kern="1200" cap="none" spc="0" normalizeH="0" baseline="0" noProof="0" dirty="0" smtClean="0">
              <a:ln>
                <a:noFill/>
              </a:ln>
              <a:solidFill>
                <a:srgbClr val="FF0000"/>
              </a:solidFill>
              <a:effectLst/>
              <a:uLnTx/>
              <a:uFillTx/>
              <a:latin typeface="Garamond"/>
              <a:ea typeface="+mn-ea"/>
            </a:endParaRPr>
          </a:p>
          <a:p>
            <a:pPr marL="0" marR="0" lvl="0" indent="0" algn="ctr" defTabSz="914400" rtl="1" eaLnBrk="1" fontAlgn="auto" latinLnBrk="0" hangingPunct="1">
              <a:lnSpc>
                <a:spcPct val="150000"/>
              </a:lnSpc>
              <a:spcBef>
                <a:spcPct val="20000"/>
              </a:spcBef>
              <a:spcAft>
                <a:spcPts val="0"/>
              </a:spcAft>
              <a:buClrTx/>
              <a:buSzTx/>
              <a:buFont typeface="Wingdings" pitchFamily="2" charset="2"/>
              <a:buNone/>
              <a:tabLst/>
              <a:defRPr/>
            </a:pPr>
            <a:endParaRPr kumimoji="0" lang="ar-IQ" sz="2000" b="0" i="1" u="none" strike="noStrike" kern="1200" cap="none" spc="0" normalizeH="0" baseline="0" noProof="0" dirty="0">
              <a:ln>
                <a:noFill/>
              </a:ln>
              <a:solidFill>
                <a:sysClr val="windowText" lastClr="000000">
                  <a:lumMod val="65000"/>
                  <a:lumOff val="35000"/>
                </a:sysClr>
              </a:solidFill>
              <a:effectLst/>
              <a:uLnTx/>
              <a:uFillTx/>
              <a:latin typeface="Garamond"/>
              <a:ea typeface="+mn-ea"/>
              <a:cs typeface="Times New Roman"/>
            </a:endParaRPr>
          </a:p>
        </p:txBody>
      </p:sp>
    </p:spTree>
    <p:extLst>
      <p:ext uri="{BB962C8B-B14F-4D97-AF65-F5344CB8AC3E}">
        <p14:creationId xmlns:p14="http://schemas.microsoft.com/office/powerpoint/2010/main" val="228718356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0" y="-36512"/>
            <a:ext cx="6858000" cy="9144000"/>
          </a:xfrm>
          <a:prstGeom prst="rect">
            <a:avLst/>
          </a:prstGeom>
        </p:spPr>
        <p:style>
          <a:lnRef idx="0">
            <a:schemeClr val="accent3"/>
          </a:lnRef>
          <a:fillRef idx="3">
            <a:schemeClr val="accent3"/>
          </a:fillRef>
          <a:effectRef idx="3">
            <a:schemeClr val="accent3"/>
          </a:effectRef>
          <a:fontRef idx="minor">
            <a:schemeClr val="lt1"/>
          </a:fontRef>
        </p:style>
        <p:txBody>
          <a:bodyPr rtlCol="1" anchor="ctr"/>
          <a:lstStyle/>
          <a:p>
            <a:pPr algn="ctr"/>
            <a:endParaRPr lang="ar-IQ" dirty="0"/>
          </a:p>
        </p:txBody>
      </p:sp>
      <p:sp>
        <p:nvSpPr>
          <p:cNvPr id="6" name="دبوس زينة 5"/>
          <p:cNvSpPr/>
          <p:nvPr/>
        </p:nvSpPr>
        <p:spPr>
          <a:xfrm>
            <a:off x="116632" y="2699792"/>
            <a:ext cx="6552728" cy="1368152"/>
          </a:xfrm>
          <a:prstGeom prst="plaque">
            <a:avLst/>
          </a:prstGeom>
        </p:spPr>
        <p:style>
          <a:lnRef idx="2">
            <a:schemeClr val="accent4">
              <a:shade val="50000"/>
            </a:schemeClr>
          </a:lnRef>
          <a:fillRef idx="1">
            <a:schemeClr val="accent4"/>
          </a:fillRef>
          <a:effectRef idx="0">
            <a:schemeClr val="accent4"/>
          </a:effectRef>
          <a:fontRef idx="minor">
            <a:schemeClr val="lt1"/>
          </a:fontRef>
        </p:style>
        <p:txBody>
          <a:bodyPr rtlCol="1" anchor="ctr"/>
          <a:lstStyle/>
          <a:p>
            <a:pPr algn="ctr"/>
            <a:r>
              <a:rPr lang="ar-IQ" sz="7000" b="1" dirty="0" smtClean="0">
                <a:solidFill>
                  <a:srgbClr val="FFFF66"/>
                </a:solidFill>
              </a:rPr>
              <a:t>شكراً لحسن الاصغاء</a:t>
            </a:r>
            <a:endParaRPr lang="ar-IQ" sz="7000" b="1" dirty="0">
              <a:solidFill>
                <a:srgbClr val="FFFF66"/>
              </a:solidFill>
            </a:endParaRPr>
          </a:p>
          <a:p>
            <a:pPr algn="ctr"/>
            <a:endParaRPr lang="ar-IQ" dirty="0"/>
          </a:p>
        </p:txBody>
      </p:sp>
      <p:pic>
        <p:nvPicPr>
          <p:cNvPr id="2052" name="Picture 4" descr="http://t1.gstatic.com/images?q=tbn:ANd9GcSxSxeR5dFd-R1czesFg0qHdb_-Ti_jIfg5gjBVMrILbXbAiPhi"/>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6632" y="4130302"/>
            <a:ext cx="6597352" cy="4978202"/>
          </a:xfrm>
          <a:prstGeom prst="rect">
            <a:avLst/>
          </a:prstGeom>
          <a:noFill/>
          <a:extLst>
            <a:ext uri="{909E8E84-426E-40DD-AFC4-6F175D3DCCD1}">
              <a14:hiddenFill xmlns:a14="http://schemas.microsoft.com/office/drawing/2010/main">
                <a:solidFill>
                  <a:srgbClr val="FFFFFF"/>
                </a:solidFill>
              </a14:hiddenFill>
            </a:ext>
          </a:extLst>
        </p:spPr>
      </p:pic>
      <p:pic>
        <p:nvPicPr>
          <p:cNvPr id="2060" name="Picture 12" descr="http://t3.gstatic.com/images?q=tbn:ANd9GcQGrmy7Ke9F-SJWn7bW78Nkw65RleZMJ-mbsXVcfd5mj_Xwzqk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27869" y="1"/>
            <a:ext cx="2841291" cy="26850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26013195"/>
      </p:ext>
    </p:extLst>
  </p:cSld>
  <p:clrMapOvr>
    <a:masterClrMapping/>
  </p:clrMapOvr>
  <mc:AlternateContent xmlns:mc="http://schemas.openxmlformats.org/markup-compatibility/2006" xmlns:p14="http://schemas.microsoft.com/office/powerpoint/2010/main">
    <mc:Choice Requires="p14">
      <p:transition spd="slow" p14:dur="4000">
        <p14:vortex/>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2"/>
          <p:cNvSpPr>
            <a:spLocks noGrp="1"/>
          </p:cNvSpPr>
          <p:nvPr>
            <p:ph type="title"/>
          </p:nvPr>
        </p:nvSpPr>
        <p:spPr/>
        <p:txBody>
          <a:bodyPr/>
          <a:lstStyle/>
          <a:p>
            <a:endParaRPr lang="ar-IQ" dirty="0"/>
          </a:p>
        </p:txBody>
      </p:sp>
      <p:sp>
        <p:nvSpPr>
          <p:cNvPr id="4" name="مستطيل 3"/>
          <p:cNvSpPr/>
          <p:nvPr/>
        </p:nvSpPr>
        <p:spPr>
          <a:xfrm>
            <a:off x="27384" y="0"/>
            <a:ext cx="6858000" cy="9144000"/>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IQ"/>
          </a:p>
        </p:txBody>
      </p:sp>
      <p:sp>
        <p:nvSpPr>
          <p:cNvPr id="5" name="مستطيل 4"/>
          <p:cNvSpPr/>
          <p:nvPr/>
        </p:nvSpPr>
        <p:spPr>
          <a:xfrm>
            <a:off x="260648" y="467544"/>
            <a:ext cx="6408712" cy="1512168"/>
          </a:xfrm>
          <a:prstGeom prst="rect">
            <a:avLst/>
          </a:prstGeom>
        </p:spPr>
        <p:style>
          <a:lnRef idx="1">
            <a:schemeClr val="accent2"/>
          </a:lnRef>
          <a:fillRef idx="2">
            <a:schemeClr val="accent2"/>
          </a:fillRef>
          <a:effectRef idx="1">
            <a:schemeClr val="accent2"/>
          </a:effectRef>
          <a:fontRef idx="minor">
            <a:schemeClr val="dk1"/>
          </a:fontRef>
        </p:style>
        <p:txBody>
          <a:bodyPr rtlCol="1" anchor="ctr"/>
          <a:lstStyle/>
          <a:p>
            <a:pPr algn="ctr"/>
            <a:endParaRPr lang="ar-IQ"/>
          </a:p>
        </p:txBody>
      </p:sp>
      <p:sp>
        <p:nvSpPr>
          <p:cNvPr id="6" name="مستطيل مستدير الزوايا 5"/>
          <p:cNvSpPr/>
          <p:nvPr/>
        </p:nvSpPr>
        <p:spPr>
          <a:xfrm>
            <a:off x="404664" y="611560"/>
            <a:ext cx="6120680" cy="1224136"/>
          </a:xfrm>
          <a:prstGeom prst="roundRect">
            <a:avLst/>
          </a:prstGeom>
        </p:spPr>
        <p:style>
          <a:lnRef idx="2">
            <a:schemeClr val="accent4">
              <a:shade val="50000"/>
            </a:schemeClr>
          </a:lnRef>
          <a:fillRef idx="1">
            <a:schemeClr val="accent4"/>
          </a:fillRef>
          <a:effectRef idx="0">
            <a:schemeClr val="accent4"/>
          </a:effectRef>
          <a:fontRef idx="minor">
            <a:schemeClr val="lt1"/>
          </a:fontRef>
        </p:style>
        <p:txBody>
          <a:bodyPr rtlCol="1" anchor="ctr">
            <a:scene3d>
              <a:camera prst="orthographicFront"/>
              <a:lightRig rig="glow" dir="tl">
                <a:rot lat="0" lon="0" rev="5400000"/>
              </a:lightRig>
            </a:scene3d>
            <a:sp3d contourW="12700">
              <a:bevelT w="25400" h="25400"/>
              <a:contourClr>
                <a:schemeClr val="accent6">
                  <a:shade val="73000"/>
                </a:schemeClr>
              </a:contourClr>
            </a:sp3d>
          </a:bodyPr>
          <a:lstStyle/>
          <a:p>
            <a:pPr algn="ctr"/>
            <a:r>
              <a:rPr lang="ar-IQ" sz="6000" b="1" dirty="0" smtClean="0">
                <a:ln w="11430"/>
                <a:solidFill>
                  <a:srgbClr val="FFFF00"/>
                </a:solidFill>
                <a:effectLst>
                  <a:outerShdw blurRad="80000" dist="40000" dir="5040000" algn="tl">
                    <a:srgbClr val="000000">
                      <a:alpha val="30000"/>
                    </a:srgbClr>
                  </a:outerShdw>
                </a:effectLst>
                <a:cs typeface="Old Antic Outline" pitchFamily="2" charset="-78"/>
              </a:rPr>
              <a:t>بسم الله الرحمن الرحيم</a:t>
            </a:r>
            <a:endParaRPr lang="ar-IQ" sz="6000" b="1" dirty="0">
              <a:ln w="11430"/>
              <a:solidFill>
                <a:srgbClr val="FFFF00"/>
              </a:solidFill>
              <a:effectLst>
                <a:outerShdw blurRad="80000" dist="40000" dir="5040000" algn="tl">
                  <a:srgbClr val="000000">
                    <a:alpha val="30000"/>
                  </a:srgbClr>
                </a:outerShdw>
              </a:effectLst>
              <a:cs typeface="Old Antic Outline" pitchFamily="2" charset="-78"/>
            </a:endParaRPr>
          </a:p>
        </p:txBody>
      </p:sp>
      <p:pic>
        <p:nvPicPr>
          <p:cNvPr id="7" name="Picture 4" descr="C:\Users\hp pavilion dv6\Pictures\New folder (18)\آهات.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6632" y="2195736"/>
            <a:ext cx="6641976" cy="5011882"/>
          </a:xfrm>
          <a:prstGeom prst="snip2DiagRect">
            <a:avLst/>
          </a:prstGeom>
          <a:solidFill>
            <a:srgbClr val="FFFFFF">
              <a:shade val="85000"/>
            </a:srgbClr>
          </a:solidFill>
          <a:ln w="88900" cap="sq">
            <a:solidFill>
              <a:srgbClr val="FFFFFF"/>
            </a:solidFill>
            <a:miter lim="800000"/>
          </a:ln>
          <a:effectLst>
            <a:outerShdw blurRad="88900" algn="tl" rotWithShape="0">
              <a:srgbClr val="000000">
                <a:alpha val="45000"/>
              </a:srgbClr>
            </a:outerShdw>
          </a:effectLst>
          <a:scene3d>
            <a:camera prst="orthographicFront"/>
            <a:lightRig rig="twoPt" dir="t">
              <a:rot lat="0" lon="0" rev="7200000"/>
            </a:lightRig>
          </a:scene3d>
          <a:sp3d>
            <a:bevelT w="25400" h="19050"/>
            <a:contourClr>
              <a:srgbClr val="FFFFFF"/>
            </a:contourClr>
          </a:sp3d>
          <a:extLst/>
        </p:spPr>
      </p:pic>
      <p:sp>
        <p:nvSpPr>
          <p:cNvPr id="8" name="مربع نص 7"/>
          <p:cNvSpPr txBox="1"/>
          <p:nvPr/>
        </p:nvSpPr>
        <p:spPr>
          <a:xfrm>
            <a:off x="404664" y="7452320"/>
            <a:ext cx="6264696" cy="1323439"/>
          </a:xfrm>
          <a:prstGeom prst="rect">
            <a:avLst/>
          </a:prstGeom>
          <a:scene3d>
            <a:camera prst="orthographicFront"/>
            <a:lightRig rig="threePt" dir="t"/>
          </a:scene3d>
          <a:sp3d>
            <a:bevelT w="152400" h="50800" prst="softRound"/>
          </a:sp3d>
        </p:spPr>
        <p:style>
          <a:lnRef idx="1">
            <a:schemeClr val="accent4"/>
          </a:lnRef>
          <a:fillRef idx="3">
            <a:schemeClr val="accent4"/>
          </a:fillRef>
          <a:effectRef idx="2">
            <a:schemeClr val="accent4"/>
          </a:effectRef>
          <a:fontRef idx="minor">
            <a:schemeClr val="lt1"/>
          </a:fontRef>
        </p:style>
        <p:txBody>
          <a:bodyPr wrap="square" rtlCol="1">
            <a:spAutoFit/>
          </a:bodyPr>
          <a:lstStyle/>
          <a:p>
            <a:pPr algn="ctr"/>
            <a:r>
              <a:rPr lang="ar-IQ" sz="4000" b="1" dirty="0" smtClean="0"/>
              <a:t>د</a:t>
            </a:r>
            <a:r>
              <a:rPr lang="ar-SA" sz="4000" b="1" dirty="0" smtClean="0"/>
              <a:t>. </a:t>
            </a:r>
            <a:r>
              <a:rPr lang="ar-SA" sz="4000" b="1" dirty="0"/>
              <a:t>حسين علي حسين الكوفي</a:t>
            </a:r>
            <a:endParaRPr lang="ar-IQ" sz="4000" b="1" dirty="0"/>
          </a:p>
          <a:p>
            <a:pPr algn="ctr"/>
            <a:r>
              <a:rPr lang="ar-IQ" sz="4000" b="1" dirty="0" smtClean="0">
                <a:ln w="17780" cmpd="sng">
                  <a:solidFill>
                    <a:srgbClr val="FFFFFF"/>
                  </a:solidFill>
                  <a:prstDash val="solid"/>
                  <a:miter lim="800000"/>
                </a:ln>
                <a:solidFill>
                  <a:srgbClr val="FFFF00"/>
                </a:solidFill>
              </a:rPr>
              <a:t>مبادئ </a:t>
            </a:r>
            <a:r>
              <a:rPr lang="ar-IQ" sz="4000" b="1" dirty="0" smtClean="0">
                <a:ln w="17780" cmpd="sng">
                  <a:solidFill>
                    <a:srgbClr val="FFFFFF"/>
                  </a:solidFill>
                  <a:prstDash val="solid"/>
                  <a:miter lim="800000"/>
                </a:ln>
                <a:solidFill>
                  <a:srgbClr val="FFFF00"/>
                </a:solidFill>
              </a:rPr>
              <a:t>الأساسية للعبة التنس</a:t>
            </a:r>
            <a:endParaRPr lang="ar-IQ" sz="4000" b="1" dirty="0">
              <a:ln w="17780" cmpd="sng">
                <a:solidFill>
                  <a:srgbClr val="FFFFFF"/>
                </a:solidFill>
                <a:prstDash val="solid"/>
                <a:miter lim="800000"/>
              </a:ln>
              <a:solidFill>
                <a:srgbClr val="FFFF00"/>
              </a:solidFill>
            </a:endParaRPr>
          </a:p>
        </p:txBody>
      </p:sp>
    </p:spTree>
    <p:extLst>
      <p:ext uri="{BB962C8B-B14F-4D97-AF65-F5344CB8AC3E}">
        <p14:creationId xmlns:p14="http://schemas.microsoft.com/office/powerpoint/2010/main" val="41998650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0" y="-36512"/>
            <a:ext cx="6885384" cy="91440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IQ"/>
          </a:p>
        </p:txBody>
      </p:sp>
      <p:sp>
        <p:nvSpPr>
          <p:cNvPr id="3" name="سحابة 2"/>
          <p:cNvSpPr/>
          <p:nvPr/>
        </p:nvSpPr>
        <p:spPr>
          <a:xfrm>
            <a:off x="908720" y="107504"/>
            <a:ext cx="5184576" cy="1584176"/>
          </a:xfrm>
          <a:prstGeom prst="cloud">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IQ" sz="3600" b="1" dirty="0"/>
              <a:t>المبادئ الأساسية للعبة التنس</a:t>
            </a:r>
            <a:endParaRPr lang="ar-IQ" sz="3600" dirty="0">
              <a:solidFill>
                <a:schemeClr val="bg1"/>
              </a:solidFill>
            </a:endParaRPr>
          </a:p>
        </p:txBody>
      </p:sp>
      <p:sp>
        <p:nvSpPr>
          <p:cNvPr id="4" name="مربع نص 3"/>
          <p:cNvSpPr txBox="1"/>
          <p:nvPr/>
        </p:nvSpPr>
        <p:spPr>
          <a:xfrm>
            <a:off x="72008" y="2162046"/>
            <a:ext cx="6741368" cy="6586418"/>
          </a:xfrm>
          <a:prstGeom prst="rect">
            <a:avLst/>
          </a:prstGeom>
        </p:spPr>
        <p:style>
          <a:lnRef idx="1">
            <a:schemeClr val="accent6"/>
          </a:lnRef>
          <a:fillRef idx="3">
            <a:schemeClr val="accent6"/>
          </a:fillRef>
          <a:effectRef idx="2">
            <a:schemeClr val="accent6"/>
          </a:effectRef>
          <a:fontRef idx="minor">
            <a:schemeClr val="lt1"/>
          </a:fontRef>
        </p:style>
        <p:txBody>
          <a:bodyPr wrap="square" rtlCol="1">
            <a:spAutoFit/>
          </a:bodyPr>
          <a:lstStyle/>
          <a:p>
            <a:r>
              <a:rPr lang="ar-SA" sz="3200" b="1" dirty="0">
                <a:solidFill>
                  <a:schemeClr val="tx1">
                    <a:lumMod val="95000"/>
                    <a:lumOff val="5000"/>
                  </a:schemeClr>
                </a:solidFill>
              </a:rPr>
              <a:t>أولا - مسك المـضرب</a:t>
            </a:r>
            <a:r>
              <a:rPr lang="en-US" sz="3200" b="1" dirty="0">
                <a:solidFill>
                  <a:schemeClr val="tx1">
                    <a:lumMod val="95000"/>
                    <a:lumOff val="5000"/>
                  </a:schemeClr>
                </a:solidFill>
              </a:rPr>
              <a:t> The Grip</a:t>
            </a:r>
            <a:r>
              <a:rPr lang="en-US" sz="2400" b="1" dirty="0"/>
              <a:t>     </a:t>
            </a:r>
            <a:endParaRPr lang="en-US" sz="2400" dirty="0"/>
          </a:p>
          <a:p>
            <a:pPr algn="just"/>
            <a:r>
              <a:rPr lang="ar-IQ" sz="2400" dirty="0"/>
              <a:t>    </a:t>
            </a:r>
            <a:r>
              <a:rPr lang="ar-SA" sz="2600" b="1" dirty="0"/>
              <a:t>ان المسكة الصحيحة للمضرب هي جزءاً هاما من عملية الاستعداد والتهيؤ لاستقبال كرة اللاعب المنافس، كما أنها تعد الأساس في تحديد مدى نجاح اللاعب في تنفيذ أي نوع من أنواع الضربات</a:t>
            </a:r>
            <a:r>
              <a:rPr lang="en-US" sz="2600" b="1" dirty="0"/>
              <a:t>. </a:t>
            </a:r>
            <a:r>
              <a:rPr lang="ar-SA" sz="2600" b="1" dirty="0"/>
              <a:t>فقوة الضربة ودقتها يعتمد إلى حد كبير على المسكة الصحيحة وبما يتناسب مع نوع الضربة التي يقوم بها اللاعب</a:t>
            </a:r>
            <a:r>
              <a:rPr lang="en-US" sz="2600" b="1" dirty="0"/>
              <a:t>. </a:t>
            </a:r>
            <a:r>
              <a:rPr lang="ar-SA" sz="2600" b="1" dirty="0"/>
              <a:t>ولكي يقوم اللاعب بمسك المضرب مسكة صحيحة يبدأ بأخذ وضع المصافحة مع قبضة المضرب</a:t>
            </a:r>
            <a:r>
              <a:rPr lang="en-US" sz="2600" b="1" dirty="0"/>
              <a:t> </a:t>
            </a:r>
            <a:r>
              <a:rPr lang="ar-SA" sz="2600" b="1" dirty="0"/>
              <a:t>مع لف الإبهام والأصابع حولها بحيث يشكل اصبعي السبابة والإبهام حرف</a:t>
            </a:r>
            <a:r>
              <a:rPr lang="en-US" sz="2600" b="1" dirty="0"/>
              <a:t> (V) </a:t>
            </a:r>
            <a:r>
              <a:rPr lang="ar-SA" sz="2600" b="1" dirty="0"/>
              <a:t>ويكون على قمة قبضة المضرب عند أداء الضربة الأرضية الأمامية وفي الجزء الثامن من أضلاع قبضة المضرب</a:t>
            </a:r>
            <a:r>
              <a:rPr lang="en-US" sz="2600" b="1" dirty="0"/>
              <a:t> </a:t>
            </a:r>
            <a:r>
              <a:rPr lang="ar-SA" sz="2600" b="1" dirty="0"/>
              <a:t>في حالة الضربة الأرضية الخلفية وكما موضح في الصورة</a:t>
            </a:r>
            <a:r>
              <a:rPr lang="en-US" sz="2600" b="1" dirty="0" smtClean="0"/>
              <a:t>.</a:t>
            </a:r>
            <a:endParaRPr lang="ar-IQ" sz="2600" b="1" dirty="0" smtClean="0"/>
          </a:p>
          <a:p>
            <a:pPr algn="just"/>
            <a:r>
              <a:rPr lang="ar-SA" sz="2600" b="1" dirty="0"/>
              <a:t> وغالباً ما يكون سبب فشل اللاعب لاسيما المبتدئ في ضرب الكرة بالمستوى المطلوب هو المسكة الخاطئة أو المسكة التي تكون مشدودة أو مرتخية، مما يؤثر في تنفيذ الضربة</a:t>
            </a:r>
            <a:endParaRPr lang="en-US" sz="2600" b="1" dirty="0"/>
          </a:p>
        </p:txBody>
      </p:sp>
    </p:spTree>
    <p:extLst>
      <p:ext uri="{BB962C8B-B14F-4D97-AF65-F5344CB8AC3E}">
        <p14:creationId xmlns:p14="http://schemas.microsoft.com/office/powerpoint/2010/main" val="4084727875"/>
      </p:ext>
    </p:extLst>
  </p:cSld>
  <p:clrMapOvr>
    <a:masterClrMapping/>
  </p:clrMapOvr>
  <mc:AlternateContent xmlns:mc="http://schemas.openxmlformats.org/markup-compatibility/2006" xmlns:p14="http://schemas.microsoft.com/office/powerpoint/2010/main">
    <mc:Choice Requires="p14">
      <p:transition spd="slow" p14:dur="3400">
        <p14:reveal thruBlk="1" dir="r"/>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0" y="-468560"/>
            <a:ext cx="6858000" cy="9577064"/>
          </a:xfrm>
          <a:prstGeom prst="rect">
            <a:avLst/>
          </a:prstGeom>
        </p:spPr>
        <p:style>
          <a:lnRef idx="0">
            <a:schemeClr val="accent5"/>
          </a:lnRef>
          <a:fillRef idx="3">
            <a:schemeClr val="accent5"/>
          </a:fillRef>
          <a:effectRef idx="3">
            <a:schemeClr val="accent5"/>
          </a:effectRef>
          <a:fontRef idx="minor">
            <a:schemeClr val="lt1"/>
          </a:fontRef>
        </p:style>
        <p:txBody>
          <a:bodyPr rtlCol="1" anchor="ctr"/>
          <a:lstStyle/>
          <a:p>
            <a:pPr algn="ctr"/>
            <a:endParaRPr lang="ar-IQ"/>
          </a:p>
        </p:txBody>
      </p:sp>
      <p:sp>
        <p:nvSpPr>
          <p:cNvPr id="3" name="وسيلة شرح مع سهم إلى الأسفل 2"/>
          <p:cNvSpPr/>
          <p:nvPr/>
        </p:nvSpPr>
        <p:spPr>
          <a:xfrm>
            <a:off x="1268760" y="-108520"/>
            <a:ext cx="4320480" cy="1440160"/>
          </a:xfrm>
          <a:prstGeom prst="downArrowCallout">
            <a:avLst/>
          </a:prstGeom>
        </p:spPr>
        <p:style>
          <a:lnRef idx="0">
            <a:schemeClr val="accent6"/>
          </a:lnRef>
          <a:fillRef idx="3">
            <a:schemeClr val="accent6"/>
          </a:fillRef>
          <a:effectRef idx="3">
            <a:schemeClr val="accent6"/>
          </a:effectRef>
          <a:fontRef idx="minor">
            <a:schemeClr val="lt1"/>
          </a:fontRef>
        </p:style>
        <p:txBody>
          <a:bodyPr rtlCol="1" anchor="ctr"/>
          <a:lstStyle/>
          <a:p>
            <a:pPr algn="ctr"/>
            <a:endParaRPr lang="ar-IQ" sz="1600" b="1" u="sng" dirty="0" smtClean="0">
              <a:solidFill>
                <a:schemeClr val="bg1"/>
              </a:solidFill>
            </a:endParaRPr>
          </a:p>
          <a:p>
            <a:pPr algn="ctr"/>
            <a:r>
              <a:rPr lang="ar-SA" sz="2800" b="1" dirty="0"/>
              <a:t>الأخطاء الشائعة في وضع الاستعداد ومسكة المضرب</a:t>
            </a:r>
            <a:r>
              <a:rPr lang="en-US" sz="2800" b="1" dirty="0"/>
              <a:t> </a:t>
            </a:r>
            <a:endParaRPr lang="ar-IQ" dirty="0"/>
          </a:p>
        </p:txBody>
      </p:sp>
      <p:sp>
        <p:nvSpPr>
          <p:cNvPr id="4" name="مربع نص 3"/>
          <p:cNvSpPr txBox="1"/>
          <p:nvPr/>
        </p:nvSpPr>
        <p:spPr>
          <a:xfrm>
            <a:off x="260648" y="1617340"/>
            <a:ext cx="6285719" cy="6771084"/>
          </a:xfrm>
          <a:prstGeom prst="rect">
            <a:avLst/>
          </a:prstGeom>
        </p:spPr>
        <p:style>
          <a:lnRef idx="1">
            <a:schemeClr val="accent6"/>
          </a:lnRef>
          <a:fillRef idx="2">
            <a:schemeClr val="accent6"/>
          </a:fillRef>
          <a:effectRef idx="1">
            <a:schemeClr val="accent6"/>
          </a:effectRef>
          <a:fontRef idx="minor">
            <a:schemeClr val="dk1"/>
          </a:fontRef>
        </p:style>
        <p:txBody>
          <a:bodyPr wrap="square" rtlCol="1">
            <a:spAutoFit/>
          </a:bodyPr>
          <a:lstStyle/>
          <a:p>
            <a:endParaRPr lang="en-US" sz="2800" dirty="0"/>
          </a:p>
          <a:p>
            <a:pPr lvl="0" algn="r">
              <a:lnSpc>
                <a:spcPct val="150000"/>
              </a:lnSpc>
            </a:pPr>
            <a:r>
              <a:rPr lang="ar-IQ" sz="2800" b="1" dirty="0" smtClean="0"/>
              <a:t>1- </a:t>
            </a:r>
            <a:r>
              <a:rPr lang="ar-SA" sz="2800" b="1" dirty="0" smtClean="0"/>
              <a:t>تكون </a:t>
            </a:r>
            <a:r>
              <a:rPr lang="ar-SA" sz="2800" b="1" dirty="0"/>
              <a:t>المسكة أشبه ما تكون بمسكة المطرقة والأصابع متقاربة من بعضها</a:t>
            </a:r>
            <a:r>
              <a:rPr lang="en-US" sz="2800" b="1" dirty="0"/>
              <a:t>.</a:t>
            </a:r>
          </a:p>
          <a:p>
            <a:pPr lvl="0" algn="r">
              <a:lnSpc>
                <a:spcPct val="150000"/>
              </a:lnSpc>
            </a:pPr>
            <a:r>
              <a:rPr lang="ar-IQ" sz="2800" b="1" dirty="0" smtClean="0"/>
              <a:t>2- </a:t>
            </a:r>
            <a:r>
              <a:rPr lang="ar-SA" sz="2800" b="1" dirty="0" smtClean="0"/>
              <a:t>تكون </a:t>
            </a:r>
            <a:r>
              <a:rPr lang="ar-SA" sz="2800" b="1" dirty="0"/>
              <a:t>المسكة مرتخية وغير مشدودة</a:t>
            </a:r>
            <a:r>
              <a:rPr lang="en-US" sz="2800" b="1" dirty="0"/>
              <a:t>.</a:t>
            </a:r>
          </a:p>
          <a:p>
            <a:pPr lvl="0" algn="r">
              <a:lnSpc>
                <a:spcPct val="150000"/>
              </a:lnSpc>
            </a:pPr>
            <a:r>
              <a:rPr lang="ar-IQ" sz="2800" b="1" dirty="0" smtClean="0"/>
              <a:t>3- </a:t>
            </a:r>
            <a:r>
              <a:rPr lang="ar-SA" sz="2800" b="1" dirty="0" smtClean="0"/>
              <a:t>لا </a:t>
            </a:r>
            <a:r>
              <a:rPr lang="ar-SA" sz="2800" b="1" dirty="0"/>
              <a:t>يكون وضع الـ</a:t>
            </a:r>
            <a:r>
              <a:rPr lang="en-US" sz="2800" b="1" dirty="0"/>
              <a:t>(V)  </a:t>
            </a:r>
            <a:r>
              <a:rPr lang="ar-SA" sz="2800" b="1" dirty="0"/>
              <a:t>في المكان الصحيح، إذ يكون بعيداً باتجاه أي من جانبي القبضة</a:t>
            </a:r>
            <a:r>
              <a:rPr lang="en-US" sz="2800" b="1" dirty="0"/>
              <a:t>.</a:t>
            </a:r>
          </a:p>
          <a:p>
            <a:pPr lvl="0" algn="r">
              <a:lnSpc>
                <a:spcPct val="150000"/>
              </a:lnSpc>
            </a:pPr>
            <a:r>
              <a:rPr lang="ar-IQ" sz="2800" b="1" dirty="0" smtClean="0"/>
              <a:t>4- </a:t>
            </a:r>
            <a:r>
              <a:rPr lang="ar-SA" sz="2800" b="1" dirty="0" smtClean="0"/>
              <a:t>تصلب </a:t>
            </a:r>
            <a:r>
              <a:rPr lang="ar-SA" sz="2800" b="1" dirty="0"/>
              <a:t>الركبتان في وضع الاستعداد مع انحناء الجسم للأمام</a:t>
            </a:r>
            <a:r>
              <a:rPr lang="en-US" sz="2800" b="1" dirty="0"/>
              <a:t>.</a:t>
            </a:r>
          </a:p>
          <a:p>
            <a:pPr lvl="0" algn="r">
              <a:lnSpc>
                <a:spcPct val="150000"/>
              </a:lnSpc>
            </a:pPr>
            <a:r>
              <a:rPr lang="ar-IQ" sz="2800" b="1" dirty="0" smtClean="0"/>
              <a:t>5- </a:t>
            </a:r>
            <a:r>
              <a:rPr lang="ar-SA" sz="2800" b="1" dirty="0" smtClean="0"/>
              <a:t>تقارب </a:t>
            </a:r>
            <a:r>
              <a:rPr lang="ar-SA" sz="2800" b="1" dirty="0"/>
              <a:t>القدمين مع بعضهما ووزن الجسم لا يكون موزع بالتساوي على القدمين</a:t>
            </a:r>
            <a:r>
              <a:rPr lang="en-US" sz="2800" b="1" dirty="0" smtClean="0"/>
              <a:t>.</a:t>
            </a:r>
            <a:endParaRPr lang="ar-IQ" sz="2800" b="1" dirty="0" smtClean="0"/>
          </a:p>
          <a:p>
            <a:pPr lvl="0"/>
            <a:endParaRPr lang="ar-IQ" sz="2800" dirty="0"/>
          </a:p>
        </p:txBody>
      </p:sp>
    </p:spTree>
    <p:extLst>
      <p:ext uri="{BB962C8B-B14F-4D97-AF65-F5344CB8AC3E}">
        <p14:creationId xmlns:p14="http://schemas.microsoft.com/office/powerpoint/2010/main" val="104628807"/>
      </p:ext>
    </p:extLst>
  </p:cSld>
  <p:clrMapOvr>
    <a:masterClrMapping/>
  </p:clrMapOvr>
  <mc:AlternateContent xmlns:mc="http://schemas.openxmlformats.org/markup-compatibility/2006" xmlns:p14="http://schemas.microsoft.com/office/powerpoint/2010/main">
    <mc:Choice Requires="p14">
      <p:transition spd="slow" p14:dur="3400">
        <p14:reveal thruBlk="1" dir="r"/>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7384" y="0"/>
            <a:ext cx="6885384" cy="9180512"/>
          </a:xfrm>
          <a:prstGeom prst="rect">
            <a:avLst/>
          </a:prstGeom>
          <a:gradFill flip="none" rotWithShape="1">
            <a:gsLst>
              <a:gs pos="0">
                <a:schemeClr val="accent4">
                  <a:shade val="30000"/>
                  <a:satMod val="115000"/>
                </a:schemeClr>
              </a:gs>
              <a:gs pos="50000">
                <a:schemeClr val="accent4">
                  <a:shade val="67500"/>
                  <a:satMod val="115000"/>
                </a:schemeClr>
              </a:gs>
              <a:gs pos="100000">
                <a:schemeClr val="accent4">
                  <a:shade val="100000"/>
                  <a:satMod val="115000"/>
                </a:schemeClr>
              </a:gs>
            </a:gsLst>
            <a:path path="circle">
              <a:fillToRect l="50000" t="50000" r="50000" b="50000"/>
            </a:path>
            <a:tileRect/>
          </a:gradFill>
        </p:spPr>
        <p:style>
          <a:lnRef idx="2">
            <a:schemeClr val="accent4">
              <a:shade val="50000"/>
            </a:schemeClr>
          </a:lnRef>
          <a:fillRef idx="1">
            <a:schemeClr val="accent4"/>
          </a:fillRef>
          <a:effectRef idx="0">
            <a:schemeClr val="accent4"/>
          </a:effectRef>
          <a:fontRef idx="minor">
            <a:schemeClr val="lt1"/>
          </a:fontRef>
        </p:style>
        <p:txBody>
          <a:bodyPr rtlCol="1" anchor="ctr"/>
          <a:lstStyle/>
          <a:p>
            <a:pPr algn="ctr"/>
            <a:endParaRPr lang="ar-IQ"/>
          </a:p>
        </p:txBody>
      </p:sp>
      <p:sp>
        <p:nvSpPr>
          <p:cNvPr id="3" name="نجمة مكونة من 12 نقطة 2"/>
          <p:cNvSpPr/>
          <p:nvPr/>
        </p:nvSpPr>
        <p:spPr>
          <a:xfrm>
            <a:off x="404664" y="107504"/>
            <a:ext cx="6048672" cy="1800200"/>
          </a:xfrm>
          <a:prstGeom prst="star12">
            <a:avLst/>
          </a:prstGeom>
        </p:spPr>
        <p:style>
          <a:lnRef idx="0">
            <a:schemeClr val="accent2"/>
          </a:lnRef>
          <a:fillRef idx="3">
            <a:schemeClr val="accent2"/>
          </a:fillRef>
          <a:effectRef idx="3">
            <a:schemeClr val="accent2"/>
          </a:effectRef>
          <a:fontRef idx="minor">
            <a:schemeClr val="lt1"/>
          </a:fontRef>
        </p:style>
        <p:txBody>
          <a:bodyPr rtlCol="1" anchor="ctr"/>
          <a:lstStyle/>
          <a:p>
            <a:pPr algn="ctr"/>
            <a:r>
              <a:rPr lang="ar-IQ" sz="3000" b="1" dirty="0" smtClean="0"/>
              <a:t>مسك </a:t>
            </a:r>
            <a:r>
              <a:rPr lang="ar-IQ" sz="3000" b="1" dirty="0"/>
              <a:t>المضرب بيد واحدة </a:t>
            </a:r>
            <a:r>
              <a:rPr lang="ar-SA" sz="3000" b="1" dirty="0"/>
              <a:t>أنواع </a:t>
            </a:r>
            <a:r>
              <a:rPr lang="ar-SA" sz="3000" b="1" dirty="0" smtClean="0"/>
              <a:t>المسكات</a:t>
            </a:r>
            <a:endParaRPr lang="en-US" sz="3000" dirty="0"/>
          </a:p>
        </p:txBody>
      </p:sp>
      <p:sp>
        <p:nvSpPr>
          <p:cNvPr id="4" name="Rectangle 2"/>
          <p:cNvSpPr>
            <a:spLocks noChangeArrowheads="1"/>
          </p:cNvSpPr>
          <p:nvPr/>
        </p:nvSpPr>
        <p:spPr bwMode="auto">
          <a:xfrm>
            <a:off x="0" y="0"/>
            <a:ext cx="6858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ar-IQ"/>
          </a:p>
        </p:txBody>
      </p:sp>
      <p:sp>
        <p:nvSpPr>
          <p:cNvPr id="5" name="Rectangle 3"/>
          <p:cNvSpPr>
            <a:spLocks noChangeArrowheads="1"/>
          </p:cNvSpPr>
          <p:nvPr/>
        </p:nvSpPr>
        <p:spPr bwMode="auto">
          <a:xfrm>
            <a:off x="2706397" y="-235297"/>
            <a:ext cx="184731" cy="13849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endParaRPr lang="ar-IQ" sz="2800" b="1" u="sng" dirty="0">
              <a:solidFill>
                <a:srgbClr val="FFFFFF"/>
              </a:solidFill>
              <a:latin typeface="Tahoma" pitchFamily="34" charset="0"/>
              <a:cs typeface="Tahoma" pitchFamily="34" charset="0"/>
            </a:endParaRPr>
          </a:p>
          <a:p>
            <a:pPr marL="0" marR="0" lvl="0" indent="0" algn="justLow" defTabSz="914400" rtl="1" eaLnBrk="1" fontAlgn="base" latinLnBrk="0" hangingPunct="1">
              <a:lnSpc>
                <a:spcPct val="100000"/>
              </a:lnSpc>
              <a:spcBef>
                <a:spcPct val="0"/>
              </a:spcBef>
              <a:spcAft>
                <a:spcPct val="0"/>
              </a:spcAft>
              <a:buClrTx/>
              <a:buSzTx/>
              <a:buFontTx/>
              <a:buNone/>
              <a:tabLst/>
            </a:pPr>
            <a:endParaRPr kumimoji="0" lang="ar-IQ" sz="2800" b="1" i="0" u="sng" strike="noStrike" cap="none" normalizeH="0" baseline="0" dirty="0" smtClean="0">
              <a:ln>
                <a:noFill/>
              </a:ln>
              <a:solidFill>
                <a:srgbClr val="FFFFFF"/>
              </a:solidFill>
              <a:effectLst/>
              <a:latin typeface="Tahoma" pitchFamily="34" charset="0"/>
              <a:ea typeface="Times New Roman" pitchFamily="18" charset="0"/>
              <a:cs typeface="Tahoma" pitchFamily="34" charset="0"/>
            </a:endParaRPr>
          </a:p>
          <a:p>
            <a:pPr marL="0" marR="0" lvl="0" indent="0" algn="justLow" defTabSz="914400" rtl="1" eaLnBrk="1" fontAlgn="base" latinLnBrk="0" hangingPunct="1">
              <a:lnSpc>
                <a:spcPct val="100000"/>
              </a:lnSpc>
              <a:spcBef>
                <a:spcPct val="0"/>
              </a:spcBef>
              <a:spcAft>
                <a:spcPct val="0"/>
              </a:spcAft>
              <a:buClrTx/>
              <a:buSzTx/>
              <a:buFontTx/>
              <a:buNone/>
              <a:tabLst/>
            </a:pPr>
            <a:endParaRPr lang="ar-IQ" sz="2800" b="1" u="sng" dirty="0">
              <a:solidFill>
                <a:srgbClr val="FFFFFF"/>
              </a:solidFill>
              <a:latin typeface="Tahoma" pitchFamily="34" charset="0"/>
              <a:ea typeface="Times New Roman" pitchFamily="18" charset="0"/>
              <a:cs typeface="Tahoma" pitchFamily="34" charset="0"/>
            </a:endParaRPr>
          </a:p>
        </p:txBody>
      </p:sp>
      <p:sp>
        <p:nvSpPr>
          <p:cNvPr id="6" name="مربع نص 5"/>
          <p:cNvSpPr txBox="1"/>
          <p:nvPr/>
        </p:nvSpPr>
        <p:spPr>
          <a:xfrm>
            <a:off x="72008" y="2161465"/>
            <a:ext cx="6741368" cy="6863417"/>
          </a:xfrm>
          <a:prstGeom prst="rect">
            <a:avLst/>
          </a:prstGeom>
        </p:spPr>
        <p:style>
          <a:lnRef idx="1">
            <a:schemeClr val="accent2"/>
          </a:lnRef>
          <a:fillRef idx="2">
            <a:schemeClr val="accent2"/>
          </a:fillRef>
          <a:effectRef idx="1">
            <a:schemeClr val="accent2"/>
          </a:effectRef>
          <a:fontRef idx="minor">
            <a:schemeClr val="dk1"/>
          </a:fontRef>
        </p:style>
        <p:txBody>
          <a:bodyPr wrap="square" rtlCol="1">
            <a:spAutoFit/>
          </a:bodyPr>
          <a:lstStyle/>
          <a:p>
            <a:r>
              <a:rPr lang="ar-SA" sz="2400" dirty="0"/>
              <a:t>يستخدم لاعبو التنس بصورة عامة</a:t>
            </a:r>
            <a:r>
              <a:rPr lang="en-US" sz="2400" dirty="0"/>
              <a:t> </a:t>
            </a:r>
            <a:r>
              <a:rPr lang="ar-SA" sz="2400" b="1" dirty="0"/>
              <a:t>ثلاثة أنواع</a:t>
            </a:r>
            <a:r>
              <a:rPr lang="en-US" sz="2400" dirty="0"/>
              <a:t> </a:t>
            </a:r>
            <a:r>
              <a:rPr lang="ar-SA" sz="2400" dirty="0"/>
              <a:t>من </a:t>
            </a:r>
            <a:r>
              <a:rPr lang="ar-SA" sz="2400" dirty="0" smtClean="0"/>
              <a:t>المسكات</a:t>
            </a:r>
            <a:r>
              <a:rPr lang="ar-IQ" sz="2400" dirty="0" smtClean="0"/>
              <a:t> </a:t>
            </a:r>
            <a:r>
              <a:rPr lang="en-US" sz="2400" dirty="0" smtClean="0"/>
              <a:t>:</a:t>
            </a:r>
            <a:r>
              <a:rPr lang="ar-IQ" sz="2400" dirty="0"/>
              <a:t>-</a:t>
            </a:r>
            <a:endParaRPr lang="en-US" sz="2400" dirty="0"/>
          </a:p>
          <a:p>
            <a:r>
              <a:rPr lang="en-US" sz="2800" b="1" dirty="0"/>
              <a:t>-1 </a:t>
            </a:r>
            <a:r>
              <a:rPr lang="ar-SA" sz="2800" b="1" dirty="0"/>
              <a:t>المسكة الشرقية</a:t>
            </a:r>
            <a:r>
              <a:rPr lang="en-US" sz="2800" b="1" dirty="0"/>
              <a:t> : Eastern Grip </a:t>
            </a:r>
            <a:endParaRPr lang="en-US" sz="2800" dirty="0"/>
          </a:p>
          <a:p>
            <a:pPr algn="just"/>
            <a:r>
              <a:rPr lang="ar-SA" sz="2800" dirty="0"/>
              <a:t>    </a:t>
            </a:r>
            <a:r>
              <a:rPr lang="ar-SA" sz="2400" b="1" dirty="0"/>
              <a:t>وتستخدم من قبل غالبية لاعبي التنس ولمختلف مستوياتهم ، وهي المسكة الأكثر شيوعاً، ومن أجل اتخاذ المسكة الشرقية يقوم اللاعب بمصافحة قبضة المضرب بعد أن يقوم بضغط راحة اليد المفتوحة باتجاه أوتار المضرب ثم يبدأ بسحب اليد للخلف وباتجاه عنق المضرب، ثم يقوم اللاعب بلف أصبع الإبهام والأصابع الاخرى حول القبضة ويكون باتجاه حرف الـ</a:t>
            </a:r>
            <a:r>
              <a:rPr lang="en-US" sz="2400" b="1" dirty="0"/>
              <a:t>(V) </a:t>
            </a:r>
            <a:r>
              <a:rPr lang="ar-SA" sz="2400" b="1" dirty="0"/>
              <a:t>الذي يتكون من أصبعي السبابة والإبهام على قمة قبضة المضرب أو الى الجانب قليلاً وبهذا يكون اللاعب قد اتخذ المسكة الأمامية الصحيحة</a:t>
            </a:r>
            <a:r>
              <a:rPr lang="en-US" sz="2400" b="1" dirty="0"/>
              <a:t>.</a:t>
            </a:r>
          </a:p>
          <a:p>
            <a:pPr algn="just"/>
            <a:r>
              <a:rPr lang="ar-SA" sz="2400" b="1" dirty="0"/>
              <a:t>    وفي حالة الضربة الخلفية يقوم اللاعب بتدوير اليد الى اليسار وحوالي 8/1 دورة بحيث</a:t>
            </a:r>
            <a:r>
              <a:rPr lang="en-US" sz="2400" b="1" dirty="0"/>
              <a:t> </a:t>
            </a:r>
            <a:r>
              <a:rPr lang="ar-SA" sz="2400" b="1" dirty="0"/>
              <a:t>يكون الـ</a:t>
            </a:r>
            <a:r>
              <a:rPr lang="en-US" sz="2400" b="1" dirty="0"/>
              <a:t>(V) </a:t>
            </a:r>
            <a:r>
              <a:rPr lang="ar-SA" sz="2400" b="1" dirty="0"/>
              <a:t>على الحافة اليسرى للقبضة</a:t>
            </a:r>
            <a:r>
              <a:rPr lang="en-US" sz="2400" b="1" dirty="0"/>
              <a:t>.</a:t>
            </a:r>
          </a:p>
          <a:p>
            <a:pPr algn="just"/>
            <a:r>
              <a:rPr lang="ar-SA" sz="2400" b="1" dirty="0"/>
              <a:t>    ومما يميز هذه المسكة ان اتجاه المضرب يكون عمودياً على الأرض</a:t>
            </a:r>
            <a:r>
              <a:rPr lang="en-US" sz="2400" b="1" dirty="0"/>
              <a:t> </a:t>
            </a:r>
            <a:r>
              <a:rPr lang="ar-SA" sz="2400" b="1" dirty="0"/>
              <a:t>عند أداء الضربة الأرضية الأمامية</a:t>
            </a:r>
            <a:r>
              <a:rPr lang="en-US" sz="2400" b="1" dirty="0"/>
              <a:t>. </a:t>
            </a:r>
            <a:r>
              <a:rPr lang="ar-SA" sz="2400" b="1" dirty="0"/>
              <a:t>ومن مساوئها أنها لا يمكن استخدامها في جميع أنواع الضربات</a:t>
            </a:r>
            <a:r>
              <a:rPr lang="en-US" sz="2400" b="1" dirty="0"/>
              <a:t>.</a:t>
            </a:r>
          </a:p>
          <a:p>
            <a:pPr algn="just"/>
            <a:r>
              <a:rPr lang="ar-SA" sz="2400" b="1" dirty="0"/>
              <a:t>    والمسكة الشرقية عموماً توفر الشعور الجيد بقوة المسكة وتستخدم في كافة أنواع الملاعب، إذ توفر ثبات الأداء والتوقيت الجيد عند ضرب الكرة</a:t>
            </a:r>
            <a:r>
              <a:rPr lang="en-US" sz="2400" b="1" dirty="0"/>
              <a:t>.</a:t>
            </a:r>
          </a:p>
        </p:txBody>
      </p:sp>
    </p:spTree>
    <p:extLst>
      <p:ext uri="{BB962C8B-B14F-4D97-AF65-F5344CB8AC3E}">
        <p14:creationId xmlns:p14="http://schemas.microsoft.com/office/powerpoint/2010/main" val="3857878660"/>
      </p:ext>
    </p:extLst>
  </p:cSld>
  <p:clrMapOvr>
    <a:masterClrMapping/>
  </p:clrMapOvr>
  <mc:AlternateContent xmlns:mc="http://schemas.openxmlformats.org/markup-compatibility/2006" xmlns:p14="http://schemas.microsoft.com/office/powerpoint/2010/main">
    <mc:Choice Requires="p14">
      <p:transition spd="slow" p14:dur="2000">
        <p14:ferris dir="r"/>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0" y="0"/>
            <a:ext cx="6885384" cy="9180512"/>
          </a:xfrm>
          <a:prstGeom prst="rect">
            <a:avLst/>
          </a:prstGeom>
          <a:gradFill flip="none" rotWithShape="1">
            <a:gsLst>
              <a:gs pos="0">
                <a:schemeClr val="accent3">
                  <a:shade val="51000"/>
                  <a:satMod val="130000"/>
                </a:schemeClr>
              </a:gs>
              <a:gs pos="80000">
                <a:schemeClr val="accent3">
                  <a:shade val="93000"/>
                  <a:satMod val="130000"/>
                </a:schemeClr>
              </a:gs>
              <a:gs pos="100000">
                <a:schemeClr val="accent3">
                  <a:shade val="94000"/>
                  <a:satMod val="135000"/>
                </a:schemeClr>
              </a:gs>
            </a:gsLst>
            <a:path path="circle">
              <a:fillToRect l="50000" t="50000" r="50000" b="50000"/>
            </a:path>
            <a:tileRect/>
          </a:gradFill>
        </p:spPr>
        <p:style>
          <a:lnRef idx="1">
            <a:schemeClr val="accent3"/>
          </a:lnRef>
          <a:fillRef idx="3">
            <a:schemeClr val="accent3"/>
          </a:fillRef>
          <a:effectRef idx="2">
            <a:schemeClr val="accent3"/>
          </a:effectRef>
          <a:fontRef idx="minor">
            <a:schemeClr val="lt1"/>
          </a:fontRef>
        </p:style>
        <p:txBody>
          <a:bodyPr rtlCol="1" anchor="ctr"/>
          <a:lstStyle/>
          <a:p>
            <a:pPr algn="ctr"/>
            <a:endParaRPr lang="ar-IQ"/>
          </a:p>
        </p:txBody>
      </p:sp>
      <p:sp>
        <p:nvSpPr>
          <p:cNvPr id="10" name="مستطيل مستدير الزوايا 9"/>
          <p:cNvSpPr/>
          <p:nvPr/>
        </p:nvSpPr>
        <p:spPr>
          <a:xfrm>
            <a:off x="116632" y="323527"/>
            <a:ext cx="6552728" cy="3816425"/>
          </a:xfrm>
          <a:prstGeom prst="roundRect">
            <a:avLst/>
          </a:prstGeom>
          <a:solidFill>
            <a:srgbClr val="FFC000"/>
          </a:solidFill>
          <a:ln>
            <a:noFill/>
          </a:ln>
          <a:effectLst/>
          <a:scene3d>
            <a:camera prst="orthographicFront">
              <a:rot lat="0" lon="0" rev="0"/>
            </a:camera>
            <a:lightRig rig="glow" dir="t">
              <a:rot lat="0" lon="0" rev="14100000"/>
            </a:lightRig>
          </a:scene3d>
          <a:sp3d prstMaterial="softEdge">
            <a:bevelT w="127000" prst="artDeco"/>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IQ" sz="1100" b="1" u="sng" dirty="0" smtClean="0">
              <a:solidFill>
                <a:schemeClr val="tx1"/>
              </a:solidFill>
            </a:endParaRPr>
          </a:p>
          <a:p>
            <a:pPr algn="just"/>
            <a:r>
              <a:rPr lang="en-US" sz="2400" b="1" dirty="0" smtClean="0"/>
              <a:t>- </a:t>
            </a:r>
            <a:r>
              <a:rPr lang="en-US" sz="2800" b="1" dirty="0" smtClean="0">
                <a:solidFill>
                  <a:schemeClr val="tx1">
                    <a:lumMod val="95000"/>
                    <a:lumOff val="5000"/>
                  </a:schemeClr>
                </a:solidFill>
              </a:rPr>
              <a:t>2 </a:t>
            </a:r>
            <a:r>
              <a:rPr lang="ar-SA" sz="2800" b="1" dirty="0" smtClean="0">
                <a:solidFill>
                  <a:schemeClr val="tx1">
                    <a:lumMod val="95000"/>
                    <a:lumOff val="5000"/>
                  </a:schemeClr>
                </a:solidFill>
              </a:rPr>
              <a:t>المسكة القارية</a:t>
            </a:r>
            <a:r>
              <a:rPr lang="en-US" sz="2800" b="1" dirty="0" smtClean="0">
                <a:solidFill>
                  <a:schemeClr val="tx1">
                    <a:lumMod val="95000"/>
                    <a:lumOff val="5000"/>
                  </a:schemeClr>
                </a:solidFill>
              </a:rPr>
              <a:t> :</a:t>
            </a:r>
            <a:r>
              <a:rPr lang="en-US" sz="2800" b="1" dirty="0">
                <a:solidFill>
                  <a:schemeClr val="tx1">
                    <a:lumMod val="95000"/>
                    <a:lumOff val="5000"/>
                  </a:schemeClr>
                </a:solidFill>
              </a:rPr>
              <a:t> Continent Grip</a:t>
            </a:r>
            <a:r>
              <a:rPr lang="en-US" sz="2400" b="1" dirty="0"/>
              <a:t>  </a:t>
            </a:r>
            <a:endParaRPr lang="en-US" sz="2400" dirty="0"/>
          </a:p>
          <a:p>
            <a:pPr algn="just"/>
            <a:r>
              <a:rPr lang="ar-SA" sz="2400" dirty="0"/>
              <a:t>    </a:t>
            </a:r>
            <a:r>
              <a:rPr lang="ar-SA" sz="2000" b="1" dirty="0"/>
              <a:t>وفيها يكون أتجاه الإبهام مع القبضة ويباعد أصبع الإبهام عن السبابة قليلاً بينما يكون الـ</a:t>
            </a:r>
            <a:r>
              <a:rPr lang="en-US" sz="2000" b="1" dirty="0"/>
              <a:t>(V) </a:t>
            </a:r>
            <a:r>
              <a:rPr lang="ar-SA" sz="2000" b="1" dirty="0"/>
              <a:t>الذي</a:t>
            </a:r>
            <a:r>
              <a:rPr lang="en-US" sz="2000" b="1" dirty="0"/>
              <a:t> </a:t>
            </a:r>
            <a:r>
              <a:rPr lang="ar-SA" sz="2000" b="1" dirty="0"/>
              <a:t>يتكون من أصبعي الإبهام والسبابة قريباً من حافة القبضة، وتعد المسكة القارية أكثر ملائمة من المسكات الاخرى عند أداء الضربات الطائرة وذلك لاستطاعة اللاعب استخدامها في الضربات الطائرة الأمامية والخلفية بالإضافة الى استخدامها عند القيام بالكبس من فوق الرأس</a:t>
            </a:r>
            <a:r>
              <a:rPr lang="en-US" sz="2000" b="1" dirty="0"/>
              <a:t/>
            </a:r>
            <a:br>
              <a:rPr lang="en-US" sz="2000" b="1" dirty="0"/>
            </a:br>
            <a:r>
              <a:rPr lang="ar-SA" sz="2000" b="1" dirty="0"/>
              <a:t>وعند أداء ضربة الإرسال</a:t>
            </a:r>
            <a:r>
              <a:rPr lang="en-US" sz="2000" b="1" dirty="0"/>
              <a:t>. </a:t>
            </a:r>
            <a:r>
              <a:rPr lang="ar-SA" sz="2000" b="1" dirty="0"/>
              <a:t>وتستخدم المسكة القارية في الملاعب التي يكون فيها ارتداد الكرة واطئاً وبمستوى الحزام كالملاعب الرخوة وملاعب الثيل</a:t>
            </a:r>
            <a:r>
              <a:rPr lang="en-US" sz="2000" b="1" dirty="0"/>
              <a:t>. </a:t>
            </a:r>
            <a:r>
              <a:rPr lang="ar-SA" sz="2000" b="1" dirty="0"/>
              <a:t>وتوفر هذه المسكة الشعور الجيد عند أداء الضربات وفيها يكون وجه المضرب</a:t>
            </a:r>
            <a:r>
              <a:rPr lang="en-US" sz="2000" b="1" dirty="0"/>
              <a:t> </a:t>
            </a:r>
            <a:r>
              <a:rPr lang="ar-SA" sz="2000" b="1" dirty="0"/>
              <a:t>مفتوحاً عند أداء الضربات الأرضية </a:t>
            </a:r>
            <a:r>
              <a:rPr lang="ar-SA" sz="2000" b="1" dirty="0" smtClean="0"/>
              <a:t>الأمامية</a:t>
            </a:r>
            <a:r>
              <a:rPr lang="en-US" sz="2000" dirty="0" smtClean="0"/>
              <a:t>.</a:t>
            </a:r>
            <a:endParaRPr lang="en-US" sz="2000" dirty="0"/>
          </a:p>
          <a:p>
            <a:pPr algn="ctr"/>
            <a:r>
              <a:rPr lang="ar-IQ" b="1" dirty="0" smtClean="0">
                <a:solidFill>
                  <a:schemeClr val="tx1"/>
                </a:solidFill>
              </a:rPr>
              <a:t> </a:t>
            </a:r>
            <a:endParaRPr lang="ar-IQ" b="1" dirty="0">
              <a:solidFill>
                <a:schemeClr val="tx1"/>
              </a:solidFill>
            </a:endParaRPr>
          </a:p>
        </p:txBody>
      </p:sp>
      <p:sp>
        <p:nvSpPr>
          <p:cNvPr id="11" name="مربع نص 10"/>
          <p:cNvSpPr txBox="1"/>
          <p:nvPr/>
        </p:nvSpPr>
        <p:spPr>
          <a:xfrm>
            <a:off x="116632" y="4337967"/>
            <a:ext cx="6669360" cy="4770537"/>
          </a:xfrm>
          <a:prstGeom prst="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18900000" scaled="1"/>
            <a:tileRect/>
          </a:gradFill>
        </p:spPr>
        <p:txBody>
          <a:bodyPr wrap="square" rtlCol="1">
            <a:spAutoFit/>
          </a:bodyPr>
          <a:lstStyle/>
          <a:p>
            <a:pPr algn="just"/>
            <a:r>
              <a:rPr lang="en-US" sz="2800" b="1" dirty="0"/>
              <a:t>3</a:t>
            </a:r>
            <a:r>
              <a:rPr lang="ar-IQ" sz="2800" b="1" dirty="0" smtClean="0"/>
              <a:t>- </a:t>
            </a:r>
            <a:r>
              <a:rPr lang="ar-SA" sz="2800" b="1" dirty="0"/>
              <a:t>المسكة الغربية </a:t>
            </a:r>
            <a:r>
              <a:rPr lang="en-US" sz="2800" b="1" dirty="0"/>
              <a:t> : Western Grip</a:t>
            </a:r>
            <a:endParaRPr lang="en-US" sz="2800" dirty="0"/>
          </a:p>
          <a:p>
            <a:pPr algn="just"/>
            <a:r>
              <a:rPr lang="ar-SA" sz="2400" dirty="0"/>
              <a:t>    </a:t>
            </a:r>
            <a:r>
              <a:rPr lang="ar-SA" sz="2400" b="1" dirty="0"/>
              <a:t>يصل اللاعب الى اتخاذ المسكة الغربية عندما تلمس مؤخرة راحة اليد القبضة بحيث يكون حرف الـ</a:t>
            </a:r>
            <a:r>
              <a:rPr lang="en-US" sz="2400" b="1" dirty="0"/>
              <a:t>(V) </a:t>
            </a:r>
            <a:r>
              <a:rPr lang="ar-SA" sz="2400" b="1" dirty="0"/>
              <a:t>الذي يتكون من أصبعي الابهام والسبابة بين الضلعين (3و4) من القبضة وكما موضح في الصورة</a:t>
            </a:r>
            <a:r>
              <a:rPr lang="en-US" sz="2400" b="1" dirty="0"/>
              <a:t>.</a:t>
            </a:r>
            <a:r>
              <a:rPr lang="ar-SA" sz="2400" b="1" dirty="0"/>
              <a:t> ويفضل استخدام المسكة الغربية عند اللعب على الملاعب الصلبة كالإسفلت والتي يكون ارتداد الكرة فيها عالياً</a:t>
            </a:r>
            <a:r>
              <a:rPr lang="en-US" sz="2400" b="1" dirty="0"/>
              <a:t>.</a:t>
            </a:r>
            <a:r>
              <a:rPr lang="ar-SA" sz="2400" b="1" dirty="0"/>
              <a:t> وما يميز هذه المسكة هو أن وجه المضرب يكون مغلقاً أي حافته العليا تكون مائلة إلى الأمام عند ضرب الكرة</a:t>
            </a:r>
            <a:r>
              <a:rPr lang="en-US" sz="2400" b="1" dirty="0"/>
              <a:t>.</a:t>
            </a:r>
          </a:p>
          <a:p>
            <a:pPr algn="just"/>
            <a:r>
              <a:rPr lang="ar-SA" sz="2400" b="1" dirty="0"/>
              <a:t>    وهنا لابد من القول إن فشل اللاعب في تنفيذ ضربة ما يكون سببه نوع المسكة التي يستخدمها ولربما هناك أسباب اخرى منها على سبيل المثال تأخر ضرب الكرة أو ضرب الكرة عندما تكون أما قريبة جداً أو بعيدة جداً من الجسم</a:t>
            </a:r>
            <a:r>
              <a:rPr lang="en-US" sz="3600" b="1" dirty="0"/>
              <a:t>.</a:t>
            </a:r>
            <a:endParaRPr lang="en-US" sz="2000" b="1" dirty="0"/>
          </a:p>
        </p:txBody>
      </p:sp>
    </p:spTree>
    <p:extLst>
      <p:ext uri="{BB962C8B-B14F-4D97-AF65-F5344CB8AC3E}">
        <p14:creationId xmlns:p14="http://schemas.microsoft.com/office/powerpoint/2010/main" val="360123832"/>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0" y="0"/>
            <a:ext cx="6885384" cy="9180512"/>
          </a:xfrm>
          <a:prstGeom prst="rect">
            <a:avLst/>
          </a:prstGeom>
          <a:solidFill>
            <a:srgbClr val="003192"/>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IQ"/>
          </a:p>
        </p:txBody>
      </p:sp>
      <p:sp>
        <p:nvSpPr>
          <p:cNvPr id="3" name="شكل بيضاوي 2"/>
          <p:cNvSpPr/>
          <p:nvPr/>
        </p:nvSpPr>
        <p:spPr>
          <a:xfrm>
            <a:off x="908720" y="179512"/>
            <a:ext cx="5112568" cy="1224136"/>
          </a:xfrm>
          <a:prstGeom prst="ellipse">
            <a:avLst/>
          </a:prstGeom>
          <a:ln>
            <a:noFill/>
          </a:ln>
          <a:effectLst/>
          <a:scene3d>
            <a:camera prst="orthographicFront">
              <a:rot lat="0" lon="0" rev="0"/>
            </a:camera>
            <a:lightRig rig="glow" dir="t">
              <a:rot lat="0" lon="0" rev="14100000"/>
            </a:lightRig>
          </a:scene3d>
          <a:sp3d prstMaterial="softEdge">
            <a:bevelT w="127000" prst="artDeco"/>
          </a:sp3d>
        </p:spPr>
        <p:style>
          <a:lnRef idx="0">
            <a:schemeClr val="accent6"/>
          </a:lnRef>
          <a:fillRef idx="3">
            <a:schemeClr val="accent6"/>
          </a:fillRef>
          <a:effectRef idx="3">
            <a:schemeClr val="accent6"/>
          </a:effectRef>
          <a:fontRef idx="minor">
            <a:schemeClr val="lt1"/>
          </a:fontRef>
        </p:style>
        <p:txBody>
          <a:bodyPr rtlCol="1" anchor="ctr"/>
          <a:lstStyle/>
          <a:p>
            <a:pPr algn="ctr"/>
            <a:r>
              <a:rPr lang="ar-IQ" sz="3600" b="1" dirty="0"/>
              <a:t>ثانيا - </a:t>
            </a:r>
            <a:r>
              <a:rPr lang="ar-SA" sz="3600" b="1" dirty="0"/>
              <a:t>وضـع الاستعداد</a:t>
            </a:r>
            <a:r>
              <a:rPr lang="en-US" sz="3600" b="1" dirty="0"/>
              <a:t> </a:t>
            </a:r>
            <a:endParaRPr lang="en-US" sz="5400" dirty="0"/>
          </a:p>
        </p:txBody>
      </p:sp>
      <p:sp>
        <p:nvSpPr>
          <p:cNvPr id="4" name="مربع نص 3"/>
          <p:cNvSpPr txBox="1"/>
          <p:nvPr/>
        </p:nvSpPr>
        <p:spPr>
          <a:xfrm>
            <a:off x="116632" y="1543596"/>
            <a:ext cx="6669360" cy="7417415"/>
          </a:xfrm>
          <a:prstGeom prst="rect">
            <a:avLst/>
          </a:prstGeom>
          <a:gradFill flip="none" rotWithShape="1">
            <a:gsLst>
              <a:gs pos="0">
                <a:schemeClr val="accent6">
                  <a:tint val="50000"/>
                  <a:satMod val="300000"/>
                </a:schemeClr>
              </a:gs>
              <a:gs pos="35000">
                <a:schemeClr val="accent6">
                  <a:tint val="37000"/>
                  <a:satMod val="300000"/>
                </a:schemeClr>
              </a:gs>
              <a:gs pos="100000">
                <a:schemeClr val="accent6">
                  <a:tint val="15000"/>
                  <a:satMod val="350000"/>
                </a:schemeClr>
              </a:gs>
            </a:gsLst>
            <a:lin ang="5400000" scaled="1"/>
            <a:tileRect/>
          </a:gradFill>
        </p:spPr>
        <p:style>
          <a:lnRef idx="1">
            <a:schemeClr val="accent6"/>
          </a:lnRef>
          <a:fillRef idx="2">
            <a:schemeClr val="accent6"/>
          </a:fillRef>
          <a:effectRef idx="1">
            <a:schemeClr val="accent6"/>
          </a:effectRef>
          <a:fontRef idx="minor">
            <a:schemeClr val="dk1"/>
          </a:fontRef>
        </p:style>
        <p:txBody>
          <a:bodyPr wrap="square" rtlCol="1">
            <a:spAutoFit/>
          </a:bodyPr>
          <a:lstStyle/>
          <a:p>
            <a:pPr algn="just"/>
            <a:r>
              <a:rPr lang="ar-SA" sz="2800" b="1" dirty="0"/>
              <a:t>ان درجة الاستعداد تحدد مدى قابلية اللاعب وإمكانيته على الاستجابة السريعة لظروف</a:t>
            </a:r>
            <a:r>
              <a:rPr lang="en-US" sz="2800" b="1" dirty="0"/>
              <a:t/>
            </a:r>
            <a:br>
              <a:rPr lang="en-US" sz="2800" b="1" dirty="0"/>
            </a:br>
            <a:r>
              <a:rPr lang="ar-SA" sz="2800" b="1" dirty="0"/>
              <a:t>ومتطلبات اللعب وضمان حسن استقباله للكرة، فكلما كانت درجة ومستوى استعداده</a:t>
            </a:r>
            <a:r>
              <a:rPr lang="en-US" sz="2800" b="1" dirty="0"/>
              <a:t/>
            </a:r>
            <a:br>
              <a:rPr lang="en-US" sz="2800" b="1" dirty="0"/>
            </a:br>
            <a:r>
              <a:rPr lang="ar-SA" sz="2800" b="1" dirty="0"/>
              <a:t>جيداً كلما تحسن مستوى أداء اللاعب</a:t>
            </a:r>
            <a:r>
              <a:rPr lang="en-US" sz="2800" b="1" dirty="0"/>
              <a:t>.</a:t>
            </a:r>
          </a:p>
          <a:p>
            <a:pPr algn="just"/>
            <a:r>
              <a:rPr lang="ar-SA" sz="2800" b="1" dirty="0"/>
              <a:t>    أن اتخاذ وضع الاستعداد الجيد سوف يساعد اللاعب على الاستجابة السريعة للكرات التي يرسلها اللاعب المنافس</a:t>
            </a:r>
            <a:r>
              <a:rPr lang="en-US" sz="2800" b="1" dirty="0"/>
              <a:t>.</a:t>
            </a:r>
          </a:p>
          <a:p>
            <a:pPr algn="just"/>
            <a:r>
              <a:rPr lang="ar-SA" sz="2800" b="1" dirty="0"/>
              <a:t>ان الوضع الجيد للاستعداد يكون من خلال</a:t>
            </a:r>
            <a:r>
              <a:rPr lang="ar-IQ" sz="2800" b="1" dirty="0"/>
              <a:t> :-</a:t>
            </a:r>
            <a:endParaRPr lang="en-US" sz="2800" b="1" dirty="0"/>
          </a:p>
          <a:p>
            <a:pPr algn="just"/>
            <a:r>
              <a:rPr lang="ar-IQ" sz="2800" b="1" dirty="0"/>
              <a:t>-</a:t>
            </a:r>
            <a:r>
              <a:rPr lang="ar-SA" sz="2800" b="1" dirty="0"/>
              <a:t> الوقوف والقدمان متباعدتان عن بعضهما لمسافة تكون بقدر عرض الأكتاف تقريباً ويتوزع وزن الجسم بشكل متساو على مقدمة أمشاط القدمين .</a:t>
            </a:r>
            <a:endParaRPr lang="en-US" sz="2800" b="1" dirty="0"/>
          </a:p>
          <a:p>
            <a:pPr algn="just"/>
            <a:r>
              <a:rPr lang="ar-SA" sz="2800" b="1" dirty="0"/>
              <a:t>- الركبتان</a:t>
            </a:r>
            <a:r>
              <a:rPr lang="en-US" sz="2800" b="1" dirty="0"/>
              <a:t> </a:t>
            </a:r>
            <a:r>
              <a:rPr lang="ar-SA" sz="2800" b="1" dirty="0"/>
              <a:t>مثنيتان قليلاً .</a:t>
            </a:r>
            <a:endParaRPr lang="en-US" sz="2800" b="1" dirty="0"/>
          </a:p>
          <a:p>
            <a:pPr algn="just"/>
            <a:r>
              <a:rPr lang="ar-SA" sz="2800" b="1" dirty="0"/>
              <a:t>- انحناء بسيط بالجذع للأمام .</a:t>
            </a:r>
            <a:endParaRPr lang="en-US" sz="2800" b="1" dirty="0"/>
          </a:p>
          <a:p>
            <a:pPr algn="just"/>
            <a:r>
              <a:rPr lang="ar-SA" sz="2800" b="1" dirty="0"/>
              <a:t>- المضرب فيكون مرفوعاً أمام الجسم ، إذ تمسك اليد الضاربة القبضة بينما تمسك الأخرى بخفة عنق المضرب </a:t>
            </a:r>
            <a:r>
              <a:rPr lang="ar-IQ" sz="2800" b="1" dirty="0" smtClean="0"/>
              <a:t>النظر </a:t>
            </a:r>
            <a:r>
              <a:rPr lang="ar-IQ" sz="2800" b="1" dirty="0"/>
              <a:t>باتجاه المنافس و الكرة </a:t>
            </a:r>
            <a:r>
              <a:rPr lang="ar-IQ" sz="2800" b="1" dirty="0" smtClean="0"/>
              <a:t>.</a:t>
            </a:r>
          </a:p>
        </p:txBody>
      </p:sp>
    </p:spTree>
    <p:extLst>
      <p:ext uri="{BB962C8B-B14F-4D97-AF65-F5344CB8AC3E}">
        <p14:creationId xmlns:p14="http://schemas.microsoft.com/office/powerpoint/2010/main" val="4174998626"/>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2"/>
          <p:cNvSpPr/>
          <p:nvPr/>
        </p:nvSpPr>
        <p:spPr>
          <a:xfrm>
            <a:off x="0" y="0"/>
            <a:ext cx="6858000" cy="9144000"/>
          </a:xfrm>
          <a:prstGeom prst="rect">
            <a:avLst/>
          </a:prstGeom>
        </p:spPr>
        <p:style>
          <a:lnRef idx="1">
            <a:schemeClr val="accent6"/>
          </a:lnRef>
          <a:fillRef idx="3">
            <a:schemeClr val="accent6"/>
          </a:fillRef>
          <a:effectRef idx="2">
            <a:schemeClr val="accent6"/>
          </a:effectRef>
          <a:fontRef idx="minor">
            <a:schemeClr val="lt1"/>
          </a:fontRef>
        </p:style>
        <p:txBody>
          <a:bodyPr rtlCol="1" anchor="ctr"/>
          <a:lstStyle/>
          <a:p>
            <a:pPr algn="ctr"/>
            <a:endParaRPr lang="ar-IQ"/>
          </a:p>
        </p:txBody>
      </p:sp>
      <p:sp>
        <p:nvSpPr>
          <p:cNvPr id="4" name="نجمة مكونة من 12 نقطة 3"/>
          <p:cNvSpPr/>
          <p:nvPr/>
        </p:nvSpPr>
        <p:spPr>
          <a:xfrm>
            <a:off x="260648" y="179512"/>
            <a:ext cx="6336704" cy="1296144"/>
          </a:xfrm>
          <a:prstGeom prst="star12">
            <a:avLst/>
          </a:prstGeom>
        </p:spPr>
        <p:style>
          <a:lnRef idx="1">
            <a:schemeClr val="accent2"/>
          </a:lnRef>
          <a:fillRef idx="2">
            <a:schemeClr val="accent2"/>
          </a:fillRef>
          <a:effectRef idx="1">
            <a:schemeClr val="accent2"/>
          </a:effectRef>
          <a:fontRef idx="minor">
            <a:schemeClr val="dk1"/>
          </a:fontRef>
        </p:style>
        <p:txBody>
          <a:bodyPr rtlCol="1" anchor="ctr"/>
          <a:lstStyle/>
          <a:p>
            <a:pPr algn="ctr"/>
            <a:r>
              <a:rPr lang="ar-SA" sz="3600" b="1" dirty="0"/>
              <a:t>ثالثا - حركة الأقدام</a:t>
            </a:r>
            <a:r>
              <a:rPr lang="en-US" sz="3600" b="1" dirty="0"/>
              <a:t>  </a:t>
            </a:r>
            <a:endParaRPr lang="ar-IQ" sz="3600" b="1" dirty="0">
              <a:solidFill>
                <a:srgbClr val="FF0000"/>
              </a:solidFill>
            </a:endParaRPr>
          </a:p>
        </p:txBody>
      </p:sp>
      <p:sp>
        <p:nvSpPr>
          <p:cNvPr id="5" name="مربع نص 4"/>
          <p:cNvSpPr txBox="1"/>
          <p:nvPr/>
        </p:nvSpPr>
        <p:spPr>
          <a:xfrm>
            <a:off x="144016" y="1691680"/>
            <a:ext cx="6597352" cy="7109639"/>
          </a:xfrm>
          <a:prstGeom prst="rect">
            <a:avLst/>
          </a:prstGeom>
          <a:gradFill flip="none" rotWithShape="1">
            <a:gsLst>
              <a:gs pos="0">
                <a:srgbClr val="FFFF00">
                  <a:shade val="30000"/>
                  <a:satMod val="115000"/>
                </a:srgbClr>
              </a:gs>
              <a:gs pos="50000">
                <a:srgbClr val="FFFF00">
                  <a:shade val="67500"/>
                  <a:satMod val="115000"/>
                </a:srgbClr>
              </a:gs>
              <a:gs pos="100000">
                <a:srgbClr val="FFFF00">
                  <a:shade val="100000"/>
                  <a:satMod val="115000"/>
                </a:srgbClr>
              </a:gs>
            </a:gsLst>
            <a:lin ang="13500000" scaled="1"/>
            <a:tileRect/>
          </a:gradFill>
        </p:spPr>
        <p:txBody>
          <a:bodyPr wrap="square" rtlCol="1">
            <a:spAutoFit/>
          </a:bodyPr>
          <a:lstStyle/>
          <a:p>
            <a:r>
              <a:rPr lang="en-US" sz="3200" b="1" dirty="0"/>
              <a:t> </a:t>
            </a:r>
            <a:endParaRPr lang="en-US" sz="3200" dirty="0"/>
          </a:p>
          <a:p>
            <a:r>
              <a:rPr lang="ar-SA" sz="3200" dirty="0"/>
              <a:t>    </a:t>
            </a:r>
            <a:r>
              <a:rPr lang="ar-SA" sz="2800" dirty="0"/>
              <a:t>من الشروط الأساسية التي تساعد لاعب التنس على تعلم وأداء المهارات الفنية المختلفة</a:t>
            </a:r>
            <a:r>
              <a:rPr lang="en-US" sz="2800" dirty="0"/>
              <a:t/>
            </a:r>
            <a:br>
              <a:rPr lang="en-US" sz="2800" dirty="0"/>
            </a:br>
            <a:r>
              <a:rPr lang="ar-SA" sz="2800" dirty="0"/>
              <a:t>هو اتقان حركة القدمين إذ تتيح للاعب الفرصة على التحرك والتغطية الجيدة داخل الملعب </a:t>
            </a:r>
            <a:r>
              <a:rPr lang="en-US" sz="2800" dirty="0"/>
              <a:t/>
            </a:r>
            <a:br>
              <a:rPr lang="en-US" sz="2800" dirty="0"/>
            </a:br>
            <a:r>
              <a:rPr lang="ar-SA" sz="2800" dirty="0"/>
              <a:t>والوصول إلى الكرة بأقصر الطرق الممكنة وبمجهود أقل</a:t>
            </a:r>
            <a:r>
              <a:rPr lang="en-US" sz="2800" dirty="0"/>
              <a:t>.</a:t>
            </a:r>
          </a:p>
          <a:p>
            <a:r>
              <a:rPr lang="ar-SA" sz="2800" dirty="0"/>
              <a:t>    وتعد إجادة اللاعب لحركة القدمين من أهم العوامل التي تسهم في نجاح اللاعب في أداء مختلف الضربات</a:t>
            </a:r>
            <a:r>
              <a:rPr lang="en-US" sz="2800" dirty="0"/>
              <a:t>.</a:t>
            </a:r>
            <a:r>
              <a:rPr lang="ar-SA" sz="2800" dirty="0"/>
              <a:t> لذا يجب الاهتمام بالتدريب على كيفية نقل القدمين وأداء الحركة الصحيحة لهما وذلك من أجل ضمان الاستفادة من القوة المعاكسة المنقولة نتيجة لرد فعل الأرض بسبب دفع الجسم لها في زيادة قوة الضربات من خلال التوقيت الجيد لحركة القدمين مع حركة اليد الضاربة وبقية أجزاء الجسم</a:t>
            </a:r>
            <a:r>
              <a:rPr lang="en-US" sz="2800" dirty="0"/>
              <a:t>.</a:t>
            </a:r>
          </a:p>
          <a:p>
            <a:r>
              <a:rPr lang="ar-SA" sz="2800" dirty="0"/>
              <a:t>من خلال ما تقدم فانة لحركة القدمين أهمية كبيرة لدورها في الإسهام في نجاح الضربات الآتية</a:t>
            </a:r>
            <a:r>
              <a:rPr lang="en-US" sz="2800" dirty="0" smtClean="0"/>
              <a:t>:</a:t>
            </a:r>
            <a:endParaRPr lang="en-US" sz="2800" dirty="0"/>
          </a:p>
        </p:txBody>
      </p:sp>
    </p:spTree>
    <p:extLst>
      <p:ext uri="{BB962C8B-B14F-4D97-AF65-F5344CB8AC3E}">
        <p14:creationId xmlns:p14="http://schemas.microsoft.com/office/powerpoint/2010/main" val="3365170842"/>
      </p:ext>
    </p:extLst>
  </p:cSld>
  <p:clrMapOvr>
    <a:masterClrMapping/>
  </p:clrMapOvr>
  <mc:AlternateContent xmlns:mc="http://schemas.openxmlformats.org/markup-compatibility/2006" xmlns:p14="http://schemas.microsoft.com/office/powerpoint/2010/main">
    <mc:Choice Requires="p14">
      <p:transition spd="slow" p14:dur="1200">
        <p14:flip dir="l"/>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مربع نص 5"/>
          <p:cNvSpPr txBox="1"/>
          <p:nvPr/>
        </p:nvSpPr>
        <p:spPr>
          <a:xfrm>
            <a:off x="144016" y="35496"/>
            <a:ext cx="6597352" cy="8863965"/>
          </a:xfrm>
          <a:prstGeom prst="rect">
            <a:avLst/>
          </a:prstGeom>
          <a:gradFill flip="none" rotWithShape="1">
            <a:gsLst>
              <a:gs pos="0">
                <a:srgbClr val="92D050">
                  <a:tint val="66000"/>
                  <a:satMod val="160000"/>
                </a:srgbClr>
              </a:gs>
              <a:gs pos="50000">
                <a:srgbClr val="92D050">
                  <a:tint val="44500"/>
                  <a:satMod val="160000"/>
                </a:srgbClr>
              </a:gs>
              <a:gs pos="100000">
                <a:srgbClr val="92D050">
                  <a:tint val="23500"/>
                  <a:satMod val="160000"/>
                </a:srgbClr>
              </a:gs>
            </a:gsLst>
            <a:lin ang="13500000" scaled="1"/>
            <a:tileRect/>
          </a:gradFill>
        </p:spPr>
        <p:txBody>
          <a:bodyPr wrap="square" rtlCol="1">
            <a:spAutoFit/>
          </a:bodyPr>
          <a:lstStyle/>
          <a:p>
            <a:pPr>
              <a:lnSpc>
                <a:spcPct val="150000"/>
              </a:lnSpc>
            </a:pPr>
            <a:endParaRPr lang="ar-IQ" sz="2000" b="1" dirty="0" smtClean="0"/>
          </a:p>
          <a:p>
            <a:pPr>
              <a:lnSpc>
                <a:spcPct val="150000"/>
              </a:lnSpc>
            </a:pPr>
            <a:r>
              <a:rPr lang="ar-SA" sz="2000" b="1" dirty="0" smtClean="0"/>
              <a:t>اليمنى </a:t>
            </a:r>
            <a:r>
              <a:rPr lang="ar-SA" sz="2000" b="1" dirty="0"/>
              <a:t>القريبة من الكرة قليلاً باتجاه اليمين مع أخذ خطوة بالقدم اليسرى وباتجاه قطري مع </a:t>
            </a:r>
            <a:r>
              <a:rPr lang="en-US" sz="2000" b="1" dirty="0"/>
              <a:t/>
            </a:r>
            <a:br>
              <a:rPr lang="en-US" sz="2000" b="1" dirty="0"/>
            </a:br>
            <a:r>
              <a:rPr lang="ar-SA" sz="2000" b="1" dirty="0"/>
              <a:t>الشبكة، أما في حالة استقبال الكرة من جهة اليسار (خلفية) فالعكس يحدث حيث يقوم اللاعب بنقل القدم اليسرى القريبة من الكرة وباتجاه اليسار مع أخذ خطوة مناسبة بالقدم اليمنى</a:t>
            </a:r>
            <a:r>
              <a:rPr lang="en-US" sz="2000" b="1" dirty="0"/>
              <a:t>.</a:t>
            </a:r>
          </a:p>
          <a:p>
            <a:pPr>
              <a:lnSpc>
                <a:spcPct val="150000"/>
              </a:lnSpc>
            </a:pPr>
            <a:r>
              <a:rPr lang="ar-SA" sz="2000" b="1" dirty="0"/>
              <a:t>    وعند قيام اللاعب بإرجاع الكرات التي تكون قريبة وموازية للخط الجانبي فعلى اللاعب ان يبدأ بنقل القدم اليمنى أولاً ثم القدم اليسرى وباتجاه يكون موازياً للشبكة وحسب الاتجاه الذي يستقبل</a:t>
            </a:r>
            <a:endParaRPr lang="en-US" sz="2000" b="1" dirty="0"/>
          </a:p>
          <a:p>
            <a:pPr>
              <a:lnSpc>
                <a:spcPct val="150000"/>
              </a:lnSpc>
            </a:pPr>
            <a:r>
              <a:rPr lang="ar-SA" sz="2000" b="1" dirty="0"/>
              <a:t>فيه الكرة، وفي حالة قيام اللاعب بإرجاع الكرات التي تسقط خلفة عندئذٍ يقوم بتحريك القدمين </a:t>
            </a:r>
            <a:r>
              <a:rPr lang="en-US" sz="2000" b="1" dirty="0"/>
              <a:t/>
            </a:r>
            <a:br>
              <a:rPr lang="en-US" sz="2000" b="1" dirty="0"/>
            </a:br>
            <a:r>
              <a:rPr lang="ar-SA" sz="2000" b="1" dirty="0"/>
              <a:t>حركة كبيرة للخلف حيث يبدأ بالقدم اليمنى أولاً ثم القدم اليسرى عندما يكون اتجاه الكرة من اليمين وبالعكس عندما يكون اتجاه الكرة من جهة اليسار</a:t>
            </a:r>
            <a:r>
              <a:rPr lang="en-US" sz="2000" b="1" dirty="0"/>
              <a:t>.</a:t>
            </a:r>
          </a:p>
          <a:p>
            <a:pPr>
              <a:lnSpc>
                <a:spcPct val="150000"/>
              </a:lnSpc>
            </a:pPr>
            <a:r>
              <a:rPr lang="ar-SA" sz="2000" b="1" dirty="0"/>
              <a:t>    وعند قيام اللاعب بالتقدم باتجاه الشبكة من أجل إرجاع كرة قصيرة يبدأ بالتوقف وفي الخطوة</a:t>
            </a:r>
            <a:endParaRPr lang="en-US" sz="2000" b="1" dirty="0"/>
          </a:p>
          <a:p>
            <a:pPr>
              <a:lnSpc>
                <a:spcPct val="150000"/>
              </a:lnSpc>
            </a:pPr>
            <a:r>
              <a:rPr lang="ar-SA" sz="2000" b="1" dirty="0"/>
              <a:t>الأخيرة يقوم بالارتكاز على القدم الخلفية التي تكون باتجاه مائل "للجانب مع دوران الجسم للجانب قليلاً" وباتجاه الكرة ويتطلب ذلك حركة رشيقة وسريعة من أجل الوصول إلى الكرة</a:t>
            </a:r>
            <a:endParaRPr lang="en-US" sz="2000" b="1" dirty="0"/>
          </a:p>
          <a:p>
            <a:pPr>
              <a:lnSpc>
                <a:spcPct val="150000"/>
              </a:lnSpc>
            </a:pPr>
            <a:r>
              <a:rPr lang="ar-SA" sz="2000" b="1" dirty="0"/>
              <a:t>بأسرع وقت ممكن</a:t>
            </a:r>
            <a:r>
              <a:rPr lang="en-US" sz="2000" b="1" dirty="0"/>
              <a:t>.</a:t>
            </a:r>
            <a:r>
              <a:rPr lang="ar-SA" sz="2000" b="1" dirty="0"/>
              <a:t> </a:t>
            </a:r>
            <a:endParaRPr lang="ar-IQ" sz="2000" b="1" dirty="0" smtClean="0"/>
          </a:p>
        </p:txBody>
      </p:sp>
    </p:spTree>
    <p:extLst>
      <p:ext uri="{BB962C8B-B14F-4D97-AF65-F5344CB8AC3E}">
        <p14:creationId xmlns:p14="http://schemas.microsoft.com/office/powerpoint/2010/main" val="697019056"/>
      </p:ext>
    </p:extLst>
  </p:cSld>
  <p:clrMapOvr>
    <a:masterClrMapping/>
  </p:clrMapOvr>
  <mc:AlternateContent xmlns:mc="http://schemas.openxmlformats.org/markup-compatibility/2006" xmlns:p14="http://schemas.microsoft.com/office/powerpoint/2010/main">
    <mc:Choice Requires="p14">
      <p:transition spd="slow" p14:dur="2000">
        <p14:ferris dir="r"/>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260</TotalTime>
  <Words>128</Words>
  <Application>Microsoft Office PowerPoint</Application>
  <PresentationFormat>عرض على الشاشة (3:4)‏</PresentationFormat>
  <Paragraphs>60</Paragraphs>
  <Slides>10</Slides>
  <Notes>0</Notes>
  <HiddenSlides>0</HiddenSlides>
  <MMClips>0</MMClips>
  <ScaleCrop>false</ScaleCrop>
  <HeadingPairs>
    <vt:vector size="4" baseType="variant">
      <vt:variant>
        <vt:lpstr>نسق</vt:lpstr>
      </vt:variant>
      <vt:variant>
        <vt:i4>1</vt:i4>
      </vt:variant>
      <vt:variant>
        <vt:lpstr>عناوين الشرائح</vt:lpstr>
      </vt:variant>
      <vt:variant>
        <vt:i4>10</vt:i4>
      </vt:variant>
    </vt:vector>
  </HeadingPairs>
  <TitlesOfParts>
    <vt:vector size="11" baseType="lpstr">
      <vt:lpstr>سمة Office</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hp pavilion dv6</dc:creator>
  <cp:lastModifiedBy>Maher</cp:lastModifiedBy>
  <cp:revision>23</cp:revision>
  <dcterms:created xsi:type="dcterms:W3CDTF">2012-03-31T11:52:54Z</dcterms:created>
  <dcterms:modified xsi:type="dcterms:W3CDTF">2018-12-15T18:49:35Z</dcterms:modified>
</cp:coreProperties>
</file>