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ar-SA" smtClean="0"/>
              <a:t>انقر لتحرير نمط العنوان الرئيسي</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bwMode="white"/>
        <p:txBody>
          <a:bodyPr/>
          <a:lstStyle/>
          <a:p>
            <a:fld id="{1B8ABB09-4A1D-463E-8065-109CC2B7EFAA}" type="datetimeFigureOut">
              <a:rPr lang="ar-SA" smtClean="0"/>
              <a:t>05/04/1440</a:t>
            </a:fld>
            <a:endParaRPr lang="ar-SA"/>
          </a:p>
        </p:txBody>
      </p:sp>
      <p:sp>
        <p:nvSpPr>
          <p:cNvPr id="5" name="Footer Placeholder 4"/>
          <p:cNvSpPr>
            <a:spLocks noGrp="1"/>
          </p:cNvSpPr>
          <p:nvPr>
            <p:ph type="ftr" sz="quarter" idx="11"/>
          </p:nvPr>
        </p:nvSpPr>
        <p:spPr bwMode="white"/>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05/04/1440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05/04/1440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05/04/1440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B8ABB09-4A1D-463E-8065-109CC2B7EFAA}" type="datetimeFigureOut">
              <a:rPr lang="ar-SA" smtClean="0"/>
              <a:t>05/04/1440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05/04/1440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12" name="Content Placeholder 11"/>
          <p:cNvSpPr>
            <a:spLocks noGrp="1"/>
          </p:cNvSpPr>
          <p:nvPr>
            <p:ph sz="quarter" idx="14"/>
          </p:nvPr>
        </p:nvSpPr>
        <p:spPr>
          <a:xfrm>
            <a:off x="46482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B8ABB09-4A1D-463E-8065-109CC2B7EFAA}" type="datetimeFigureOut">
              <a:rPr lang="ar-SA" smtClean="0"/>
              <a:t>05/04/1440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05/04/1440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t>05/04/1440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05/04/1440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3"/>
          </p:nvPr>
        </p:nvSpPr>
        <p:spPr>
          <a:xfrm>
            <a:off x="1371600" y="1676400"/>
            <a:ext cx="3276600" cy="3505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05/04/1440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1B8ABB09-4A1D-463E-8065-109CC2B7EFAA}" type="datetimeFigureOut">
              <a:rPr lang="ar-SA" smtClean="0"/>
              <a:t>05/04/1440</a:t>
            </a:fld>
            <a:endParaRPr lang="ar-SA"/>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ar-SA"/>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3600" kern="1200" cap="all" spc="30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0" indent="-274320" algn="r" defTabSz="914400" rtl="1"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r" defTabSz="914400" rtl="1"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r" defTabSz="914400" rtl="1"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r" defTabSz="914400" rtl="1"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0"/>
            <a:ext cx="9144000" cy="2204864"/>
          </a:xfrm>
          <a:solidFill>
            <a:srgbClr val="00B0F0"/>
          </a:solidFill>
        </p:spPr>
        <p:txBody>
          <a:bodyPr>
            <a:normAutofit/>
          </a:bodyPr>
          <a:lstStyle/>
          <a:p>
            <a:r>
              <a:rPr lang="ar-SA" sz="5400" b="1" dirty="0">
                <a:solidFill>
                  <a:srgbClr val="FF0000"/>
                </a:solidFill>
              </a:rPr>
              <a:t>محاضرات مادة التنس الأرضي </a:t>
            </a:r>
            <a:endParaRPr lang="ar-IQ" sz="5400" dirty="0">
              <a:solidFill>
                <a:srgbClr val="FF0000"/>
              </a:solidFill>
            </a:endParaRPr>
          </a:p>
        </p:txBody>
      </p:sp>
      <p:sp>
        <p:nvSpPr>
          <p:cNvPr id="3" name="عنوان فرعي 2"/>
          <p:cNvSpPr>
            <a:spLocks noGrp="1"/>
          </p:cNvSpPr>
          <p:nvPr>
            <p:ph type="subTitle" idx="1"/>
          </p:nvPr>
        </p:nvSpPr>
        <p:spPr>
          <a:xfrm>
            <a:off x="0" y="2204864"/>
            <a:ext cx="9144000" cy="4653136"/>
          </a:xfrm>
          <a:solidFill>
            <a:srgbClr val="00B0F0"/>
          </a:solidFill>
        </p:spPr>
        <p:txBody>
          <a:bodyPr>
            <a:normAutofit/>
          </a:bodyPr>
          <a:lstStyle/>
          <a:p>
            <a:endParaRPr lang="ar-IQ" b="1" dirty="0" smtClean="0"/>
          </a:p>
          <a:p>
            <a:endParaRPr lang="ar-IQ" sz="1050" b="1" dirty="0"/>
          </a:p>
          <a:p>
            <a:r>
              <a:rPr lang="ar-SA" b="1" dirty="0" smtClean="0">
                <a:solidFill>
                  <a:srgbClr val="002060"/>
                </a:solidFill>
              </a:rPr>
              <a:t>المرحلة </a:t>
            </a:r>
            <a:r>
              <a:rPr lang="ar-SA" b="1" dirty="0">
                <a:solidFill>
                  <a:srgbClr val="002060"/>
                </a:solidFill>
              </a:rPr>
              <a:t>الثانية - الكورس الأول</a:t>
            </a:r>
            <a:endParaRPr lang="en-US" dirty="0">
              <a:solidFill>
                <a:srgbClr val="002060"/>
              </a:solidFill>
            </a:endParaRPr>
          </a:p>
          <a:p>
            <a:endParaRPr lang="ar-IQ" b="1" dirty="0" smtClean="0"/>
          </a:p>
          <a:p>
            <a:endParaRPr lang="ar-IQ" b="1" dirty="0"/>
          </a:p>
          <a:p>
            <a:r>
              <a:rPr lang="ar-SA" sz="3200" b="1" dirty="0" smtClean="0">
                <a:solidFill>
                  <a:srgbClr val="FF0000"/>
                </a:solidFill>
              </a:rPr>
              <a:t>د </a:t>
            </a:r>
            <a:r>
              <a:rPr lang="ar-SA" sz="3200" b="1" dirty="0">
                <a:solidFill>
                  <a:srgbClr val="FF0000"/>
                </a:solidFill>
              </a:rPr>
              <a:t>. حسين علي حسين الكوفي</a:t>
            </a:r>
            <a:endParaRPr lang="en-US" sz="3200" dirty="0">
              <a:solidFill>
                <a:srgbClr val="FF0000"/>
              </a:solidFill>
            </a:endParaRPr>
          </a:p>
          <a:p>
            <a:endParaRPr lang="ar-IQ" dirty="0"/>
          </a:p>
        </p:txBody>
      </p:sp>
    </p:spTree>
    <p:extLst>
      <p:ext uri="{BB962C8B-B14F-4D97-AF65-F5344CB8AC3E}">
        <p14:creationId xmlns:p14="http://schemas.microsoft.com/office/powerpoint/2010/main" val="363041359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44624"/>
            <a:ext cx="9144000" cy="6894195"/>
          </a:xfrm>
          <a:prstGeom prst="rect">
            <a:avLst/>
          </a:prstGeom>
          <a:solidFill>
            <a:srgbClr val="92D050"/>
          </a:solidFill>
        </p:spPr>
        <p:txBody>
          <a:bodyPr wrap="square">
            <a:spAutoFit/>
          </a:bodyPr>
          <a:lstStyle/>
          <a:p>
            <a:pPr>
              <a:lnSpc>
                <a:spcPct val="150000"/>
              </a:lnSpc>
            </a:pPr>
            <a:r>
              <a:rPr lang="ar-SA" sz="2800" b="1" dirty="0">
                <a:solidFill>
                  <a:srgbClr val="FF0000"/>
                </a:solidFill>
              </a:rPr>
              <a:t>- ملاعب التنس</a:t>
            </a:r>
            <a:endParaRPr lang="en-US" sz="2800" dirty="0">
              <a:solidFill>
                <a:srgbClr val="FF0000"/>
              </a:solidFill>
            </a:endParaRPr>
          </a:p>
          <a:p>
            <a:pPr algn="just"/>
            <a:r>
              <a:rPr lang="ar-SA" dirty="0"/>
              <a:t>    </a:t>
            </a:r>
            <a:r>
              <a:rPr lang="ar-SA" sz="2000" b="1" dirty="0"/>
              <a:t>كانت مباريات التنس تقام على ارضية مكسوة بالنجيل فالاسم القديم للعبة هو تنس المروج كما هي الحال في ملاعب بطولة ويمبلدون ولما اصبح النجيل مكلف بشكل كبير استبدلت الارضية بأنواع اخرى كـ نوع من الصلصال </a:t>
            </a:r>
            <a:r>
              <a:rPr lang="en-US" sz="2000" b="1" dirty="0"/>
              <a:t> </a:t>
            </a:r>
            <a:r>
              <a:rPr lang="ar-SA" sz="2000" b="1" dirty="0"/>
              <a:t>يمتاز بمرونته مما يجعله يمتص الصدمات فلا يشعر الاعب بالإرهاق ولكن اكثر ارضيات الملاعب شيوعا هي الاسفلت والبلاط والخرسانة ويقضي اللاعبون وقتا طويلا للتعود على نوعية ارض الملعب قبل بدأ المباراة لأن  اتجاه الكرة بعد اصطدامها بالأرض يعتمد بشكل كبير على نوعية الارض ملعب التنس ذو شكل مستطيل طولة 23,77 م ويطلق علية الخط الجانبي</a:t>
            </a:r>
            <a:r>
              <a:rPr lang="en-US" sz="2000" b="1" dirty="0"/>
              <a:t> ( side line) </a:t>
            </a:r>
            <a:r>
              <a:rPr lang="ar-SA" sz="2000" b="1" dirty="0"/>
              <a:t>وعرضة 8,33 سم في مباريات الفردي و 10,97 سم للزوجي ويسمى عرض الملعب</a:t>
            </a:r>
            <a:r>
              <a:rPr lang="en-US" sz="2000" b="1" dirty="0"/>
              <a:t> ( base line ) </a:t>
            </a:r>
            <a:r>
              <a:rPr lang="ar-SA" sz="2000" b="1" dirty="0"/>
              <a:t>وتبدأ عند هذا الخط اول خطوات اللعبة ويقسم الملعب بخطوط بيضاء إلى ثمانية مستطيلات وهو تقسيم له أهميته في حساب النقاط وتعتبر ايضا جزء من الملعب</a:t>
            </a:r>
            <a:r>
              <a:rPr lang="en-US" sz="2000" b="1" dirty="0"/>
              <a:t>.</a:t>
            </a:r>
          </a:p>
          <a:p>
            <a:pPr algn="just"/>
            <a:r>
              <a:rPr lang="ar-SA" sz="2000" b="1" dirty="0"/>
              <a:t>    ويرسم على بعد 6,40 سم من جهتي الشبكة خطان موازيان لها يسميان خطي الارسال وتقسم المسافة بين خطي الارسال و وخطي الجانب إلى قسمين متساويين هما ساحتا الارسال وهما ساحة يمنى وساحة يسرى في كل نصف من الملعب وايضا لهما أهمية كبرى في حساب النقاط وجميع الملاعب مخططة على نحو يسمح بأن تلعب عليها مباريات الزوجي والفردي ولذا فإن المستطيلين الجانبيين البالغ عرضهما 137 سم وطولها بطول الملعب اي 23 متر و70 سم يعدان جزء من الملعب في المباريات الزوجية فقط ومقاييس ملاعب التنس في جميع انحاء العالم واحدة وأي مقاييس مختلفة لما هو مقرر علية تعتبر نتائج المباريات المقامة علية ملغية </a:t>
            </a:r>
            <a:r>
              <a:rPr lang="en-US" sz="2000" b="1" dirty="0"/>
              <a:t/>
            </a:r>
            <a:br>
              <a:rPr lang="en-US" sz="2000" b="1" dirty="0"/>
            </a:br>
            <a:r>
              <a:rPr lang="ar-SA" sz="2000" b="1" dirty="0"/>
              <a:t>وتشترط مواصفات خاصة بالمدرجات والمقاعد الثابتة والمتحركة حول الملعب وفي ملاعب البطولات الدولية يجب ان</a:t>
            </a:r>
            <a:r>
              <a:rPr lang="en-US" sz="2000" b="1" dirty="0"/>
              <a:t>  </a:t>
            </a:r>
            <a:r>
              <a:rPr lang="ar-SA" sz="2000" b="1" dirty="0"/>
              <a:t>توجد مساحة خالية خلف خط الجانب لا تقل عن 3,66 م على الجانبين ولا تقل عن 6,40 م خلف خط القاعدة وتعلق الشبكة بسلك معدني او حبل لا يزيد قطرة عن 1سم ويثبت طرفاه فوق قائمين ارتفاع كل منهما 106 سم ويوضع كل قائم في جانب بحيث يبعدان خارج الملعب بحوالي 91 سم لكل قائم خارج حدود الملعب ويبلغ ارتفاع الشبكة 91 سم وتربط بأسفلها عن الوسط بحزام لا يزيد عرضة عن 5 سم</a:t>
            </a:r>
            <a:r>
              <a:rPr lang="en-US" sz="2000" b="1" dirty="0"/>
              <a:t> .</a:t>
            </a:r>
          </a:p>
        </p:txBody>
      </p:sp>
    </p:spTree>
    <p:extLst>
      <p:ext uri="{BB962C8B-B14F-4D97-AF65-F5344CB8AC3E}">
        <p14:creationId xmlns:p14="http://schemas.microsoft.com/office/powerpoint/2010/main" val="2854699478"/>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صورة 1" descr="نتيجة بحث الصور عن معلومات عن لعبة التنس الارضي"/>
          <p:cNvPicPr/>
          <p:nvPr/>
        </p:nvPicPr>
        <p:blipFill>
          <a:blip r:embed="rId2">
            <a:extLst>
              <a:ext uri="{28A0092B-C50C-407E-A947-70E740481C1C}">
                <a14:useLocalDpi xmlns:a14="http://schemas.microsoft.com/office/drawing/2010/main" val="0"/>
              </a:ext>
            </a:extLst>
          </a:blip>
          <a:srcRect/>
          <a:stretch>
            <a:fillRect/>
          </a:stretch>
        </p:blipFill>
        <p:spPr bwMode="auto">
          <a:xfrm>
            <a:off x="1331640" y="0"/>
            <a:ext cx="5982047" cy="6858000"/>
          </a:xfrm>
          <a:prstGeom prst="rect">
            <a:avLst/>
          </a:prstGeom>
          <a:noFill/>
          <a:ln>
            <a:noFill/>
          </a:ln>
        </p:spPr>
      </p:pic>
    </p:spTree>
    <p:extLst>
      <p:ext uri="{BB962C8B-B14F-4D97-AF65-F5344CB8AC3E}">
        <p14:creationId xmlns:p14="http://schemas.microsoft.com/office/powerpoint/2010/main" val="2099752790"/>
      </p:ext>
    </p:extLst>
  </p:cSld>
  <p:clrMapOvr>
    <a:masterClrMapping/>
  </p:clrMapOvr>
  <mc:AlternateContent xmlns:mc="http://schemas.openxmlformats.org/markup-compatibility/2006">
    <mc:Choice xmlns:p14="http://schemas.microsoft.com/office/powerpoint/2010/main" Requires="p14">
      <p:transition spd="slow" p14:dur="3900">
        <p14:glitter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58847"/>
            <a:ext cx="9144000" cy="6924973"/>
          </a:xfrm>
          <a:prstGeom prst="rect">
            <a:avLst/>
          </a:prstGeom>
          <a:solidFill>
            <a:schemeClr val="accent2"/>
          </a:solidFill>
        </p:spPr>
        <p:txBody>
          <a:bodyPr wrap="square">
            <a:spAutoFit/>
          </a:bodyPr>
          <a:lstStyle/>
          <a:p>
            <a:pPr algn="just">
              <a:lnSpc>
                <a:spcPct val="150000"/>
              </a:lnSpc>
            </a:pPr>
            <a:endParaRPr lang="ar-IQ" sz="1200" b="1" dirty="0" smtClean="0">
              <a:solidFill>
                <a:srgbClr val="7030A0"/>
              </a:solidFill>
            </a:endParaRPr>
          </a:p>
          <a:p>
            <a:pPr algn="just">
              <a:lnSpc>
                <a:spcPct val="150000"/>
              </a:lnSpc>
            </a:pPr>
            <a:r>
              <a:rPr lang="ar-IQ" sz="2000" b="1" dirty="0" smtClean="0">
                <a:solidFill>
                  <a:srgbClr val="7030A0"/>
                </a:solidFill>
              </a:rPr>
              <a:t>               </a:t>
            </a:r>
            <a:r>
              <a:rPr lang="ar-SA" sz="2000" b="1" dirty="0" smtClean="0">
                <a:solidFill>
                  <a:schemeClr val="bg1"/>
                </a:solidFill>
              </a:rPr>
              <a:t>تــــوجد </a:t>
            </a:r>
            <a:r>
              <a:rPr lang="ar-SA" sz="2000" b="1" dirty="0">
                <a:solidFill>
                  <a:schemeClr val="bg1"/>
                </a:solidFill>
              </a:rPr>
              <a:t>أربع انواع اساسية للملاعب وتعتمد بذلك على المواد المستخدمة لسطح الملعب</a:t>
            </a:r>
            <a:r>
              <a:rPr lang="en-US" sz="2000" b="1" dirty="0">
                <a:solidFill>
                  <a:schemeClr val="bg1"/>
                </a:solidFill>
              </a:rPr>
              <a:t>: </a:t>
            </a:r>
            <a:endParaRPr lang="en-US" sz="2000" dirty="0">
              <a:solidFill>
                <a:schemeClr val="bg1"/>
              </a:solidFill>
            </a:endParaRPr>
          </a:p>
          <a:p>
            <a:pPr algn="just">
              <a:lnSpc>
                <a:spcPct val="150000"/>
              </a:lnSpc>
            </a:pPr>
            <a:r>
              <a:rPr lang="ar-SA" sz="2000" b="1" dirty="0">
                <a:solidFill>
                  <a:srgbClr val="FFFF00"/>
                </a:solidFill>
              </a:rPr>
              <a:t>الملاعب الترابية , الملاعب الصلبة , والملاعب العشبية والملاعب المفروشة</a:t>
            </a:r>
            <a:r>
              <a:rPr lang="en-US" sz="2000" b="1" dirty="0">
                <a:solidFill>
                  <a:srgbClr val="FFFF00"/>
                </a:solidFill>
              </a:rPr>
              <a:t> ..</a:t>
            </a:r>
          </a:p>
          <a:p>
            <a:pPr algn="just">
              <a:lnSpc>
                <a:spcPct val="150000"/>
              </a:lnSpc>
            </a:pPr>
            <a:r>
              <a:rPr lang="ar-SA" sz="2000" b="1" dirty="0">
                <a:solidFill>
                  <a:srgbClr val="FFFF00"/>
                </a:solidFill>
              </a:rPr>
              <a:t>كل سطح من هذه السطوح له خصائصه التي تؤثر على شكل و خصائص اللعب</a:t>
            </a:r>
            <a:r>
              <a:rPr lang="en-US" sz="2000" b="1" dirty="0">
                <a:solidFill>
                  <a:srgbClr val="FFFF00"/>
                </a:solidFill>
              </a:rPr>
              <a:t> .. </a:t>
            </a:r>
          </a:p>
          <a:p>
            <a:pPr algn="just">
              <a:lnSpc>
                <a:spcPct val="150000"/>
              </a:lnSpc>
            </a:pPr>
            <a:r>
              <a:rPr lang="ar-SA" sz="2400" b="1" dirty="0">
                <a:solidFill>
                  <a:schemeClr val="bg1"/>
                </a:solidFill>
              </a:rPr>
              <a:t>* الملاعب الترابية </a:t>
            </a:r>
            <a:r>
              <a:rPr lang="en-US" sz="2400" b="1" dirty="0">
                <a:solidFill>
                  <a:schemeClr val="bg1"/>
                </a:solidFill>
              </a:rPr>
              <a:t>: Clay Courts </a:t>
            </a:r>
            <a:endParaRPr lang="en-US" sz="2400" dirty="0">
              <a:solidFill>
                <a:schemeClr val="bg1"/>
              </a:solidFill>
            </a:endParaRPr>
          </a:p>
          <a:p>
            <a:pPr algn="just">
              <a:lnSpc>
                <a:spcPct val="150000"/>
              </a:lnSpc>
            </a:pPr>
            <a:r>
              <a:rPr lang="ar-IQ" dirty="0"/>
              <a:t>    </a:t>
            </a:r>
            <a:r>
              <a:rPr lang="ar-SA" sz="2000" b="1" dirty="0">
                <a:solidFill>
                  <a:srgbClr val="FFFF00"/>
                </a:solidFill>
              </a:rPr>
              <a:t>الملاعب الترابية مصنوعة من الاحجار المسحوقة , الحصى او الطوب و يعتبر الطين الاحمر ابطئ من الطين الاخضر .. وتستخدم بطولة فرنسا المفتوحة هذه الملاعب على عكس الثلاث بطولات الاخرى</a:t>
            </a:r>
            <a:r>
              <a:rPr lang="en-US" sz="2000" b="1" dirty="0">
                <a:solidFill>
                  <a:srgbClr val="FFFF00"/>
                </a:solidFill>
              </a:rPr>
              <a:t> .. </a:t>
            </a:r>
            <a:r>
              <a:rPr lang="ar-SA" sz="2000" b="1" dirty="0">
                <a:solidFill>
                  <a:srgbClr val="FFFF00"/>
                </a:solidFill>
              </a:rPr>
              <a:t>الملاعب الترابية تبطئ من حركة الكرة وتنتج ترددات اعلى لها بالمقارنة مع الملاعب الصلبة او العشبية , وهذا بسبب ان الملاعب الترابية تحتوي على كمية كبيرة من الصلصال وعندما تقع الكرة عليها يصبح الاحتكاك اكبر على مسار الكرة الافقي ومما يؤدي الى تباطء الكرة</a:t>
            </a:r>
            <a:r>
              <a:rPr lang="en-US" sz="2000" b="1" dirty="0">
                <a:solidFill>
                  <a:srgbClr val="FFFF00"/>
                </a:solidFill>
              </a:rPr>
              <a:t> .. </a:t>
            </a:r>
            <a:r>
              <a:rPr lang="ar-SA" sz="2000" b="1" dirty="0">
                <a:solidFill>
                  <a:srgbClr val="FFFF00"/>
                </a:solidFill>
              </a:rPr>
              <a:t>ولهذا السبب تبعد الملاعب الترابية مميزات كبيرة مثل الارسال القوي مما يؤدي اللاعبين الذين يعتمدون علية الى عدم السيطرة على لعبتهم</a:t>
            </a:r>
            <a:r>
              <a:rPr lang="en-US" sz="2000" b="1" dirty="0">
                <a:solidFill>
                  <a:srgbClr val="FFFF00"/>
                </a:solidFill>
              </a:rPr>
              <a:t> .. </a:t>
            </a:r>
            <a:r>
              <a:rPr lang="ar-SA" sz="2000" b="1" dirty="0">
                <a:solidFill>
                  <a:srgbClr val="FFFF00"/>
                </a:solidFill>
              </a:rPr>
              <a:t>على الرغم من ان الملاعب الترابية تقليدية و اقل كلفة في البناء من انواع الملاعب الاخرى الى ان تكلفة صيانة هذا النوع من الملاعب اعلى من الملاعب الاخرى لأنها تحتاج الى التسوية المستمرة للمحافظة على رتابة الارضية , و المحافظة على اعتدال معدل الماء فيها</a:t>
            </a:r>
            <a:r>
              <a:rPr lang="en-US" sz="2000" b="1" dirty="0">
                <a:solidFill>
                  <a:srgbClr val="FFFF00"/>
                </a:solidFill>
              </a:rPr>
              <a:t> ,, </a:t>
            </a:r>
            <a:r>
              <a:rPr lang="ar-SA" sz="2000" b="1" dirty="0">
                <a:solidFill>
                  <a:srgbClr val="FFFF00"/>
                </a:solidFill>
              </a:rPr>
              <a:t>الملاعب الترابية اكثر شيوعا في اوروبا وامريكا الجنوبية عن امريكا الشمالية</a:t>
            </a:r>
            <a:r>
              <a:rPr lang="en-US" sz="2000" b="1" dirty="0">
                <a:solidFill>
                  <a:srgbClr val="FFFF00"/>
                </a:solidFill>
              </a:rPr>
              <a:t> .</a:t>
            </a:r>
            <a:endParaRPr lang="ar-IQ" b="1" dirty="0">
              <a:solidFill>
                <a:srgbClr val="FFFF00"/>
              </a:solidFill>
            </a:endParaRPr>
          </a:p>
        </p:txBody>
      </p:sp>
    </p:spTree>
    <p:extLst>
      <p:ext uri="{BB962C8B-B14F-4D97-AF65-F5344CB8AC3E}">
        <p14:creationId xmlns:p14="http://schemas.microsoft.com/office/powerpoint/2010/main" val="1152082124"/>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44624"/>
            <a:ext cx="9144000" cy="6924973"/>
          </a:xfrm>
          <a:prstGeom prst="rect">
            <a:avLst/>
          </a:prstGeom>
          <a:solidFill>
            <a:srgbClr val="92D050"/>
          </a:solidFill>
        </p:spPr>
        <p:txBody>
          <a:bodyPr wrap="square">
            <a:spAutoFit/>
          </a:bodyPr>
          <a:lstStyle/>
          <a:p>
            <a:pPr algn="just"/>
            <a:r>
              <a:rPr lang="ar-SA" sz="2800" b="1" dirty="0"/>
              <a:t>* الملاعب العشبية:</a:t>
            </a:r>
            <a:r>
              <a:rPr lang="en-US" sz="2800" b="1" dirty="0"/>
              <a:t> Grass Courts  </a:t>
            </a:r>
          </a:p>
          <a:p>
            <a:pPr algn="just"/>
            <a:r>
              <a:rPr lang="ar-SA" sz="2000" b="1" dirty="0"/>
              <a:t>    الملاعب العشبية هي اسرع انواع ملاعب التنس , وهي تتألف من عشب نابت في تربة صلبة مشابهة لتربة ملاعب الغولف</a:t>
            </a:r>
            <a:r>
              <a:rPr lang="en-US" sz="2000" b="1" dirty="0"/>
              <a:t> ,, </a:t>
            </a:r>
            <a:r>
              <a:rPr lang="ar-SA" sz="2000" b="1" dirty="0"/>
              <a:t>وفي هذا النوع من الملاعب يعتمد ارتداد الكرة على مدى صحة وقوة هذا العشب , وكيف تم تشذيبه مؤخرا</a:t>
            </a:r>
            <a:r>
              <a:rPr lang="en-US" sz="2000" b="1" dirty="0"/>
              <a:t> .. </a:t>
            </a:r>
            <a:r>
              <a:rPr lang="ar-SA" sz="2000" b="1" dirty="0"/>
              <a:t>والنقاط عادة على هذه الارضية سريعة جدا و التردد المنخفض لها يجعل تبادلات الكرة قصيرة , والارسال الاول يلعب دور مهم على هذا النوع من الارضيات اكثر من الاخرى</a:t>
            </a:r>
            <a:r>
              <a:rPr lang="en-US" sz="2000" b="1" dirty="0"/>
              <a:t> .. </a:t>
            </a:r>
            <a:r>
              <a:rPr lang="ar-SA" sz="2000" b="1" dirty="0"/>
              <a:t>السطح فيها يكون اقل صلابة واكثر انزلاقا من السطوح الاخرى مما يسبب للكرة الانزلاق والتردد المنخفض لذا على اللاعبين ان يصلوا للكرة</a:t>
            </a:r>
            <a:r>
              <a:rPr lang="en-US" sz="2000" b="1" dirty="0"/>
              <a:t/>
            </a:r>
            <a:br>
              <a:rPr lang="en-US" sz="2000" b="1" dirty="0"/>
            </a:br>
            <a:r>
              <a:rPr lang="ar-SA" sz="2000" b="1" dirty="0"/>
              <a:t>بشكل اسرع من الملاعب الاخرى</a:t>
            </a:r>
            <a:r>
              <a:rPr lang="en-US" sz="2000" b="1" dirty="0"/>
              <a:t> ,, </a:t>
            </a:r>
            <a:r>
              <a:rPr lang="ar-SA" sz="2000" b="1" dirty="0"/>
              <a:t>وتعتبر بطولة ويمبلدون هي من اشهر البطولات العشبية في عالم التنس</a:t>
            </a:r>
            <a:r>
              <a:rPr lang="en-US" sz="2000" b="1" dirty="0"/>
              <a:t> .. </a:t>
            </a:r>
            <a:r>
              <a:rPr lang="ar-SA" sz="2000" b="1" dirty="0"/>
              <a:t>في السابق كانت الارضيات العشبية تعتبر الأكثر شيوعا لكن نظرا لتكلفتها </a:t>
            </a:r>
            <a:r>
              <a:rPr lang="en-US" sz="2000" b="1" dirty="0"/>
              <a:t/>
            </a:r>
            <a:br>
              <a:rPr lang="en-US" sz="2000" b="1" dirty="0"/>
            </a:br>
            <a:r>
              <a:rPr lang="ar-SA" sz="2000" b="1" dirty="0"/>
              <a:t>العالية اصبحت نادرة</a:t>
            </a:r>
            <a:r>
              <a:rPr lang="en-US" sz="2000" b="1" dirty="0"/>
              <a:t>  ..</a:t>
            </a:r>
          </a:p>
          <a:p>
            <a:pPr algn="just"/>
            <a:r>
              <a:rPr lang="ar-SA" sz="2800" b="1" dirty="0"/>
              <a:t>* الملاعب الصلبة </a:t>
            </a:r>
            <a:r>
              <a:rPr lang="en-US" sz="2800" b="1" dirty="0"/>
              <a:t>: Hard Courts </a:t>
            </a:r>
          </a:p>
          <a:p>
            <a:pPr algn="just"/>
            <a:r>
              <a:rPr lang="ar-SA" sz="2000" b="1" dirty="0"/>
              <a:t>الملاعب الصلبة عادة تكون مصنوعة من الاسفلت , حيث هناك تصبح الافضلية للاعبين السريعين وذو الضربة القوية والملاعب الصلبة تختلف في سرعتها ,, اسرع من الرملية ولكنها ابطئ من العشبية</a:t>
            </a:r>
            <a:r>
              <a:rPr lang="en-US" sz="2000" b="1" dirty="0"/>
              <a:t>. </a:t>
            </a:r>
            <a:r>
              <a:rPr lang="ar-SA" sz="2000" b="1" dirty="0"/>
              <a:t>و يعتبر هذا النوع من الملاعب مناسب لجميع انواع اللاعبين</a:t>
            </a:r>
            <a:r>
              <a:rPr lang="en-US" sz="2000" b="1" dirty="0"/>
              <a:t> .. </a:t>
            </a:r>
            <a:br>
              <a:rPr lang="en-US" sz="2000" b="1" dirty="0"/>
            </a:br>
            <a:r>
              <a:rPr lang="ar-SA" sz="2000" b="1" dirty="0"/>
              <a:t>ومن البطولات الكبرى التي تلعب على هذا النوع</a:t>
            </a:r>
            <a:r>
              <a:rPr lang="en-US" sz="2000" b="1" dirty="0"/>
              <a:t>: </a:t>
            </a:r>
            <a:r>
              <a:rPr lang="ar-SA" sz="2000" b="1" dirty="0"/>
              <a:t>بطولة الولايات المتحدة</a:t>
            </a:r>
            <a:r>
              <a:rPr lang="en-US" sz="2000" b="1" dirty="0"/>
              <a:t> US open </a:t>
            </a:r>
            <a:r>
              <a:rPr lang="ar-SA" sz="2000" b="1" dirty="0"/>
              <a:t>و بطولة استراليا </a:t>
            </a:r>
            <a:r>
              <a:rPr lang="en-US" sz="2000" b="1" dirty="0"/>
              <a:t>AO open .... </a:t>
            </a:r>
          </a:p>
          <a:p>
            <a:pPr algn="just"/>
            <a:r>
              <a:rPr lang="ar-IQ" sz="2800" b="1" dirty="0"/>
              <a:t>* </a:t>
            </a:r>
            <a:r>
              <a:rPr lang="ar-SA" sz="2800" b="1" dirty="0"/>
              <a:t>الملاعب داخل الصالات </a:t>
            </a:r>
            <a:r>
              <a:rPr lang="en-US" sz="2800" b="1" dirty="0"/>
              <a:t>: Indoor Courts </a:t>
            </a:r>
          </a:p>
          <a:p>
            <a:pPr algn="just"/>
            <a:r>
              <a:rPr lang="ar-SA" sz="2000" b="1" dirty="0"/>
              <a:t>    معظم الملاعب داخل الصالات ملاعب مفروشة</a:t>
            </a:r>
            <a:r>
              <a:rPr lang="en-US" sz="2000" b="1" dirty="0"/>
              <a:t> .. </a:t>
            </a:r>
            <a:r>
              <a:rPr lang="ar-SA" sz="2000" b="1" dirty="0"/>
              <a:t>الملاعب المفروشة تختلف في خصائص اللعب عليها تبعا لاختلاف السمك , النسيج , والمواد المستخدمة في الاساس</a:t>
            </a:r>
            <a:r>
              <a:rPr lang="en-US" sz="2000" b="1" dirty="0"/>
              <a:t> .. </a:t>
            </a:r>
            <a:r>
              <a:rPr lang="ar-SA" sz="2000" b="1" dirty="0"/>
              <a:t>وتعتبر منظمة</a:t>
            </a:r>
            <a:r>
              <a:rPr lang="en-US" sz="2000" b="1" dirty="0"/>
              <a:t> </a:t>
            </a:r>
            <a:r>
              <a:rPr lang="en-US" sz="2000" b="1" dirty="0" err="1"/>
              <a:t>atp</a:t>
            </a:r>
            <a:r>
              <a:rPr lang="en-US" sz="2000" b="1" dirty="0"/>
              <a:t> </a:t>
            </a:r>
            <a:r>
              <a:rPr lang="ar-SA" sz="2000" b="1" dirty="0"/>
              <a:t>الملاعب مطاطية السطح كالملاعب المفروشة مثل: ملاعب بطولة باريس </a:t>
            </a:r>
            <a:r>
              <a:rPr lang="ar-SA" sz="2000" b="1" dirty="0" err="1"/>
              <a:t>للماسترز</a:t>
            </a:r>
            <a:r>
              <a:rPr lang="en-US" sz="2000" b="1" dirty="0"/>
              <a:t>.. </a:t>
            </a:r>
            <a:r>
              <a:rPr lang="ar-IQ" sz="2000" b="1" dirty="0"/>
              <a:t>  </a:t>
            </a:r>
            <a:r>
              <a:rPr lang="ar-SA" sz="2000" b="1" dirty="0"/>
              <a:t>وتعتبر من اكثر انواع الملاعب شيوع في عالم التنس.</a:t>
            </a:r>
            <a:endParaRPr lang="ar-IQ" sz="2000" b="1" dirty="0"/>
          </a:p>
        </p:txBody>
      </p:sp>
    </p:spTree>
    <p:extLst>
      <p:ext uri="{BB962C8B-B14F-4D97-AF65-F5344CB8AC3E}">
        <p14:creationId xmlns:p14="http://schemas.microsoft.com/office/powerpoint/2010/main" val="181374396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44624"/>
            <a:ext cx="9144000" cy="7017306"/>
          </a:xfrm>
          <a:prstGeom prst="rect">
            <a:avLst/>
          </a:prstGeom>
          <a:solidFill>
            <a:srgbClr val="FFFF00"/>
          </a:solidFill>
        </p:spPr>
        <p:txBody>
          <a:bodyPr wrap="square">
            <a:spAutoFit/>
          </a:bodyPr>
          <a:lstStyle/>
          <a:p>
            <a:pPr algn="just">
              <a:lnSpc>
                <a:spcPct val="150000"/>
              </a:lnSpc>
            </a:pPr>
            <a:r>
              <a:rPr lang="ar-SA" sz="3600" b="1" dirty="0">
                <a:solidFill>
                  <a:srgbClr val="FF0000"/>
                </a:solidFill>
              </a:rPr>
              <a:t>ملابس </a:t>
            </a:r>
            <a:r>
              <a:rPr lang="ar-SA" sz="3600" b="1" dirty="0" smtClean="0">
                <a:solidFill>
                  <a:srgbClr val="FF0000"/>
                </a:solidFill>
              </a:rPr>
              <a:t>التنس</a:t>
            </a:r>
            <a:endParaRPr lang="ar-IQ" sz="3600" b="1" dirty="0" smtClean="0">
              <a:solidFill>
                <a:srgbClr val="FF0000"/>
              </a:solidFill>
            </a:endParaRPr>
          </a:p>
          <a:p>
            <a:pPr algn="just">
              <a:lnSpc>
                <a:spcPct val="150000"/>
              </a:lnSpc>
            </a:pPr>
            <a:r>
              <a:rPr lang="ar-SA" sz="2400" b="1" dirty="0" smtClean="0">
                <a:solidFill>
                  <a:srgbClr val="00B0F0"/>
                </a:solidFill>
              </a:rPr>
              <a:t>    </a:t>
            </a:r>
            <a:r>
              <a:rPr lang="ar-SA" sz="2400" b="1" dirty="0">
                <a:solidFill>
                  <a:srgbClr val="7030A0"/>
                </a:solidFill>
              </a:rPr>
              <a:t>يجب أن تكون ملابس التنس مناسبة تماما للجسم؛ حتى يتمكن اللاعب من التحرك بحرية، وقد اعتاد لاعبو التنس خلال القرن التاسع عشر وبداية القرن العشرين الميلاديين، لبس قمصان ذات أكمام طويلة، وسراويل. أما لاعبات التنس، فَكُنّ يلبسن فساتين طويلة تصل إلى الكعبين. وكانت هذه الملابس الثقيلة تحدّ من حركة اللاعبين واللاعبات. ولهذا فإن لاعبي التنس اليوم يلبسون قمصانًا بأكمام قصيرة وسراويل قصيرة (شورتات). كما تلبس لاعبات التنس فساتين قصيرة (ميني) أو قمصانًا (بلوزات) </a:t>
            </a:r>
            <a:r>
              <a:rPr lang="ar-SA" sz="2400" b="1" dirty="0" err="1">
                <a:solidFill>
                  <a:srgbClr val="7030A0"/>
                </a:solidFill>
              </a:rPr>
              <a:t>وتنورات</a:t>
            </a:r>
            <a:r>
              <a:rPr lang="ar-SA" sz="2400" b="1" dirty="0">
                <a:solidFill>
                  <a:srgbClr val="7030A0"/>
                </a:solidFill>
              </a:rPr>
              <a:t> (</a:t>
            </a:r>
            <a:r>
              <a:rPr lang="ar-SA" sz="2400" b="1" dirty="0" err="1">
                <a:solidFill>
                  <a:srgbClr val="7030A0"/>
                </a:solidFill>
              </a:rPr>
              <a:t>إسكيرتات</a:t>
            </a:r>
            <a:r>
              <a:rPr lang="en-US" sz="2400" b="1" dirty="0">
                <a:solidFill>
                  <a:srgbClr val="7030A0"/>
                </a:solidFill>
              </a:rPr>
              <a:t>( </a:t>
            </a:r>
            <a:br>
              <a:rPr lang="en-US" sz="2400" b="1" dirty="0">
                <a:solidFill>
                  <a:srgbClr val="7030A0"/>
                </a:solidFill>
              </a:rPr>
            </a:br>
            <a:r>
              <a:rPr lang="ar-SA" sz="2400" b="1" dirty="0">
                <a:solidFill>
                  <a:srgbClr val="7030A0"/>
                </a:solidFill>
              </a:rPr>
              <a:t>   ولعل أهم ما في لبس لاعب التنس، هي الأحذية. فأحذية التنس مصمّمة خصيصًا لهذه الرياضة، وهي مصنوعة من القماش ولها قاعدة مطاطية، وليس لها كعب. وهذه الأحذية تمنع اللاعب من الانزلاق و لا تفسد الملعب</a:t>
            </a:r>
            <a:r>
              <a:rPr lang="en-US" sz="2400" b="1" dirty="0">
                <a:solidFill>
                  <a:srgbClr val="7030A0"/>
                </a:solidFill>
              </a:rPr>
              <a:t>.  </a:t>
            </a:r>
            <a:endParaRPr lang="ar-IQ" sz="2400" b="1" dirty="0" smtClean="0">
              <a:solidFill>
                <a:srgbClr val="7030A0"/>
              </a:solidFill>
            </a:endParaRPr>
          </a:p>
          <a:p>
            <a:pPr algn="just">
              <a:lnSpc>
                <a:spcPct val="150000"/>
              </a:lnSpc>
            </a:pPr>
            <a:endParaRPr lang="ar-IQ" sz="2400" b="1" dirty="0">
              <a:solidFill>
                <a:srgbClr val="7030A0"/>
              </a:solidFill>
            </a:endParaRPr>
          </a:p>
          <a:p>
            <a:pPr algn="just">
              <a:lnSpc>
                <a:spcPct val="150000"/>
              </a:lnSpc>
            </a:pPr>
            <a:endParaRPr lang="en-US" sz="2400" b="1" dirty="0">
              <a:solidFill>
                <a:srgbClr val="7030A0"/>
              </a:solidFill>
            </a:endParaRPr>
          </a:p>
        </p:txBody>
      </p:sp>
    </p:spTree>
    <p:extLst>
      <p:ext uri="{BB962C8B-B14F-4D97-AF65-F5344CB8AC3E}">
        <p14:creationId xmlns:p14="http://schemas.microsoft.com/office/powerpoint/2010/main" val="161421055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http://t3.gstatic.com/images?q=tbn:ANd9GcQGrmy7Ke9F-SJWn7bW78Nkw65RleZMJ-mbsXVcfd5mj_Xwzqk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0"/>
            <a:ext cx="2485586" cy="23488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t1.gstatic.com/images?q=tbn:ANd9GcSxSxeR5dFd-R1czesFg0qHdb_-Ti_jIfg5gjBVMrILbXbAiP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5" y="3717033"/>
            <a:ext cx="7488832" cy="2010413"/>
          </a:xfrm>
          <a:prstGeom prst="rect">
            <a:avLst/>
          </a:prstGeom>
          <a:noFill/>
          <a:extLst>
            <a:ext uri="{909E8E84-426E-40DD-AFC4-6F175D3DCCD1}">
              <a14:hiddenFill xmlns:a14="http://schemas.microsoft.com/office/drawing/2010/main">
                <a:solidFill>
                  <a:srgbClr val="FFFFFF"/>
                </a:solidFill>
              </a14:hiddenFill>
            </a:ext>
          </a:extLst>
        </p:spPr>
      </p:pic>
      <p:sp>
        <p:nvSpPr>
          <p:cNvPr id="4" name="دبوس زينة 3"/>
          <p:cNvSpPr/>
          <p:nvPr/>
        </p:nvSpPr>
        <p:spPr>
          <a:xfrm>
            <a:off x="1259632" y="2348880"/>
            <a:ext cx="6552728" cy="1368152"/>
          </a:xfrm>
          <a:prstGeom prst="plaqu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IQ" sz="7000" b="1" dirty="0" smtClean="0">
                <a:solidFill>
                  <a:srgbClr val="FFFF66"/>
                </a:solidFill>
              </a:rPr>
              <a:t>شكراً لحسن الاصغاء</a:t>
            </a:r>
            <a:endParaRPr lang="ar-IQ" sz="7000" b="1" dirty="0">
              <a:solidFill>
                <a:srgbClr val="FFFF66"/>
              </a:solidFill>
            </a:endParaRPr>
          </a:p>
          <a:p>
            <a:pPr algn="ctr"/>
            <a:endParaRPr lang="ar-IQ" dirty="0"/>
          </a:p>
        </p:txBody>
      </p:sp>
    </p:spTree>
    <p:extLst>
      <p:ext uri="{BB962C8B-B14F-4D97-AF65-F5344CB8AC3E}">
        <p14:creationId xmlns:p14="http://schemas.microsoft.com/office/powerpoint/2010/main" val="1612987195"/>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
            <a:ext cx="9144000" cy="7025000"/>
          </a:xfrm>
          <a:prstGeom prst="rect">
            <a:avLst/>
          </a:prstGeom>
          <a:solidFill>
            <a:srgbClr val="92D050"/>
          </a:solidFill>
        </p:spPr>
        <p:txBody>
          <a:bodyPr wrap="square">
            <a:spAutoFit/>
          </a:bodyPr>
          <a:lstStyle/>
          <a:p>
            <a:r>
              <a:rPr lang="ar-SA" sz="4400" b="1" u="sng" dirty="0">
                <a:solidFill>
                  <a:srgbClr val="FF0000"/>
                </a:solidFill>
              </a:rPr>
              <a:t>تاريخ لعبة التنس</a:t>
            </a:r>
            <a:r>
              <a:rPr lang="ar-SA" sz="4400" b="1" u="sng" dirty="0" smtClean="0">
                <a:solidFill>
                  <a:srgbClr val="FF0000"/>
                </a:solidFill>
              </a:rPr>
              <a:t>:</a:t>
            </a:r>
            <a:endParaRPr lang="ar-IQ" sz="4400" b="1" u="sng" dirty="0" smtClean="0">
              <a:solidFill>
                <a:srgbClr val="FF0000"/>
              </a:solidFill>
            </a:endParaRPr>
          </a:p>
          <a:p>
            <a:endParaRPr lang="en-US" sz="1050" dirty="0">
              <a:solidFill>
                <a:srgbClr val="FF0000"/>
              </a:solidFill>
            </a:endParaRPr>
          </a:p>
          <a:p>
            <a:pPr algn="just">
              <a:lnSpc>
                <a:spcPct val="150000"/>
              </a:lnSpc>
            </a:pPr>
            <a:r>
              <a:rPr lang="ar-SA" sz="2400" dirty="0"/>
              <a:t>    </a:t>
            </a:r>
            <a:r>
              <a:rPr lang="ar-SA" sz="2000" b="1" dirty="0"/>
              <a:t>ان اصل نشأة لعبة التنس الارضي يرجع إلى قدماء المصريين ثم انتشرت بعد ذلك إلى اليونانيين و الرومانيين القدماء و انتقلت بعدها إلى انكلترا و فرنسا و من ثم إلى دول أخرى , و ان أغلبية الآراء تؤكد انها فرنسية و عرفت في حدائق فرنسا في القرن الثالث عشر و كانوا مبدئيا يلعبونها باليد العادية , ثم بالكفوف باليد , وبعدها بواسطة لفافات في اليد , ثم ببضعة لفافات ثم بالمضرب و ذلك قبل لن يخترع المضرب في القرن التاسع عشر اذ كانت تلعب بالغراء ثم في ملاعب مبنية و كانت تلعب على طريقتين , الأولى تلعب في العراء و تسمى  ( لونج بوم ) أي اليد الطويلة , و الثانية داخل الملاعب و تسمى ( شورت بوم ) أي اليد القصيرة , و ان تأريخ لعبة التنس فيها لهويتها , و لكن أغلب الآراء تتفق على أنها فرنسية الأصل و كان اسمها(</a:t>
            </a:r>
            <a:r>
              <a:rPr lang="en-US" sz="2000" b="1" dirty="0"/>
              <a:t>judo </a:t>
            </a:r>
            <a:r>
              <a:rPr lang="en-US" sz="2000" b="1" dirty="0" err="1"/>
              <a:t>panme</a:t>
            </a:r>
            <a:r>
              <a:rPr lang="en-US" sz="2000" b="1" dirty="0"/>
              <a:t> </a:t>
            </a:r>
            <a:r>
              <a:rPr lang="ar-IQ" sz="2000" b="1" dirty="0"/>
              <a:t> )</a:t>
            </a:r>
            <a:r>
              <a:rPr lang="ar-SA" sz="2000" b="1" dirty="0"/>
              <a:t> أي لعبة اليد و ما زالت اللعبة تحتفظ ببعض المصطلحات الفرنسية مثل ( </a:t>
            </a:r>
            <a:r>
              <a:rPr lang="en-US" sz="2000" b="1" dirty="0"/>
              <a:t>  deuce </a:t>
            </a:r>
            <a:r>
              <a:rPr lang="ar-IQ" sz="2000" b="1" dirty="0"/>
              <a:t>) المستعملة حاليا . اما ما يخص طهورها في انكلترا , فقد دخلت في بداية القرن الثالث عشر ثم اصبحت من الألعاب الشائعة في عهد الملك هنري الثالث و كانت تسمى (</a:t>
            </a:r>
            <a:r>
              <a:rPr lang="en-US" sz="2000" b="1" dirty="0"/>
              <a:t>Spheris tike</a:t>
            </a:r>
            <a:r>
              <a:rPr lang="ar-IQ" sz="2000" b="1" dirty="0"/>
              <a:t>) و هو اسم اغريقي ثم جاء رجل انكليزي يدعى       ( الماجور والتر </a:t>
            </a:r>
            <a:r>
              <a:rPr lang="ar-IQ" sz="2000" b="1" dirty="0" err="1"/>
              <a:t>ونجفيلد</a:t>
            </a:r>
            <a:r>
              <a:rPr lang="ar-IQ" sz="2000" b="1" dirty="0"/>
              <a:t> ) فأعطاها اسمها الحالي ( </a:t>
            </a:r>
            <a:r>
              <a:rPr lang="en-US" sz="2000" b="1" dirty="0"/>
              <a:t>Lawn Tennis</a:t>
            </a:r>
            <a:r>
              <a:rPr lang="ar-IQ" sz="2000" b="1" dirty="0"/>
              <a:t> ) او تنس الملاعب الخضراء . و في عام بدأ تأريخ لعبة التنس الحديث </a:t>
            </a:r>
            <a:r>
              <a:rPr lang="ar-IQ" sz="2000" b="1" dirty="0" smtClean="0"/>
              <a:t>. </a:t>
            </a:r>
          </a:p>
          <a:p>
            <a:pPr algn="just">
              <a:lnSpc>
                <a:spcPct val="150000"/>
              </a:lnSpc>
            </a:pPr>
            <a:endParaRPr lang="en-US" sz="2000" b="1" dirty="0"/>
          </a:p>
        </p:txBody>
      </p:sp>
    </p:spTree>
    <p:extLst>
      <p:ext uri="{BB962C8B-B14F-4D97-AF65-F5344CB8AC3E}">
        <p14:creationId xmlns:p14="http://schemas.microsoft.com/office/powerpoint/2010/main" val="345176678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7478970"/>
          </a:xfrm>
          <a:prstGeom prst="rect">
            <a:avLst/>
          </a:prstGeom>
          <a:solidFill>
            <a:schemeClr val="accent2">
              <a:lumMod val="40000"/>
              <a:lumOff val="60000"/>
            </a:schemeClr>
          </a:solidFill>
        </p:spPr>
        <p:txBody>
          <a:bodyPr wrap="square">
            <a:spAutoFit/>
          </a:bodyPr>
          <a:lstStyle/>
          <a:p>
            <a:pPr algn="just">
              <a:lnSpc>
                <a:spcPct val="150000"/>
              </a:lnSpc>
            </a:pPr>
            <a:r>
              <a:rPr lang="en-US" sz="2000" b="1" dirty="0">
                <a:solidFill>
                  <a:srgbClr val="002060"/>
                </a:solidFill>
              </a:rPr>
              <a:t>1873 </a:t>
            </a:r>
            <a:r>
              <a:rPr lang="en-US" sz="2000" b="1" dirty="0" smtClean="0">
                <a:solidFill>
                  <a:srgbClr val="002060"/>
                </a:solidFill>
              </a:rPr>
              <a:t>*</a:t>
            </a:r>
            <a:r>
              <a:rPr lang="ar-SA" sz="2000" b="1" dirty="0">
                <a:solidFill>
                  <a:srgbClr val="002060"/>
                </a:solidFill>
              </a:rPr>
              <a:t> : ماجور الجيش البريطاني ( والتر </a:t>
            </a:r>
            <a:r>
              <a:rPr lang="ar-SA" sz="2000" b="1" dirty="0" err="1">
                <a:solidFill>
                  <a:srgbClr val="002060"/>
                </a:solidFill>
              </a:rPr>
              <a:t>كلبتون</a:t>
            </a:r>
            <a:r>
              <a:rPr lang="ar-SA" sz="2000" b="1" dirty="0">
                <a:solidFill>
                  <a:srgbClr val="002060"/>
                </a:solidFill>
              </a:rPr>
              <a:t> </a:t>
            </a:r>
            <a:r>
              <a:rPr lang="ar-SA" sz="2000" b="1" dirty="0" err="1">
                <a:solidFill>
                  <a:srgbClr val="002060"/>
                </a:solidFill>
              </a:rPr>
              <a:t>وينفلد</a:t>
            </a:r>
            <a:r>
              <a:rPr lang="ar-SA" sz="2000" b="1" dirty="0">
                <a:solidFill>
                  <a:srgbClr val="002060"/>
                </a:solidFill>
              </a:rPr>
              <a:t> ) صمم لعبة التنس في صناديق بالأماكن اللعب بها في الخارج وقد سماها </a:t>
            </a:r>
            <a:r>
              <a:rPr lang="en-US" sz="2000" b="1" dirty="0">
                <a:solidFill>
                  <a:srgbClr val="002060"/>
                </a:solidFill>
              </a:rPr>
              <a:t>Spheris tike’.</a:t>
            </a:r>
            <a:r>
              <a:rPr lang="ar-SA" sz="2000" b="1" dirty="0">
                <a:solidFill>
                  <a:srgbClr val="002060"/>
                </a:solidFill>
              </a:rPr>
              <a:t> بمعنى مباريات الكرة تتضمن الصناديق على شبكة , مضارب , و كرات المطاط الهندي , و تعليمات حول </a:t>
            </a:r>
            <a:r>
              <a:rPr lang="ar-SA" sz="2000" b="1" dirty="0" smtClean="0">
                <a:solidFill>
                  <a:srgbClr val="002060"/>
                </a:solidFill>
              </a:rPr>
              <a:t>وضع </a:t>
            </a:r>
            <a:r>
              <a:rPr lang="ar-SA" sz="2000" b="1" dirty="0">
                <a:solidFill>
                  <a:srgbClr val="002060"/>
                </a:solidFill>
              </a:rPr>
              <a:t>الملعب و طريقة اللعب </a:t>
            </a:r>
            <a:endParaRPr lang="ar-IQ" sz="2000" b="1" dirty="0" smtClean="0">
              <a:solidFill>
                <a:srgbClr val="002060"/>
              </a:solidFill>
            </a:endParaRPr>
          </a:p>
          <a:p>
            <a:pPr algn="just">
              <a:lnSpc>
                <a:spcPct val="150000"/>
              </a:lnSpc>
            </a:pPr>
            <a:endParaRPr lang="en-US" sz="2000" b="1" dirty="0">
              <a:solidFill>
                <a:srgbClr val="002060"/>
              </a:solidFill>
            </a:endParaRPr>
          </a:p>
          <a:p>
            <a:pPr algn="just">
              <a:lnSpc>
                <a:spcPct val="150000"/>
              </a:lnSpc>
            </a:pPr>
            <a:r>
              <a:rPr lang="en-US" sz="2000" b="1" dirty="0">
                <a:solidFill>
                  <a:srgbClr val="002060"/>
                </a:solidFill>
              </a:rPr>
              <a:t>1881 * </a:t>
            </a:r>
            <a:r>
              <a:rPr lang="ar-SA" sz="2000" b="1" dirty="0">
                <a:solidFill>
                  <a:srgbClr val="002060"/>
                </a:solidFill>
              </a:rPr>
              <a:t> : تم انشاء الرابطة الوطنية للتنس في الولايات المتحدة الامريكية وهي ما تسمى اليوم بــ </a:t>
            </a:r>
            <a:r>
              <a:rPr lang="en-US" sz="2000" b="1" dirty="0">
                <a:solidFill>
                  <a:srgbClr val="002060"/>
                </a:solidFill>
              </a:rPr>
              <a:t>USTA </a:t>
            </a:r>
            <a:r>
              <a:rPr lang="ar-SA" sz="2000" b="1" dirty="0">
                <a:solidFill>
                  <a:srgbClr val="002060"/>
                </a:solidFill>
              </a:rPr>
              <a:t> و في نفس العام تم افتتاح البطولة الوطنية التابعة لها و كانت مقتصرة فقط على الامريكيين و الاجانب بشرط الاقامة في امريكا وقد اقيمت في </a:t>
            </a:r>
            <a:r>
              <a:rPr lang="ar-SA" sz="2000" b="1" dirty="0" err="1">
                <a:solidFill>
                  <a:srgbClr val="002060"/>
                </a:solidFill>
              </a:rPr>
              <a:t>نيوبورت</a:t>
            </a:r>
            <a:r>
              <a:rPr lang="ar-SA" sz="2000" b="1" dirty="0">
                <a:solidFill>
                  <a:srgbClr val="002060"/>
                </a:solidFill>
              </a:rPr>
              <a:t> - رود </a:t>
            </a:r>
            <a:r>
              <a:rPr lang="ar-SA" sz="2000" b="1" dirty="0" err="1">
                <a:solidFill>
                  <a:srgbClr val="002060"/>
                </a:solidFill>
              </a:rPr>
              <a:t>ايسلاند</a:t>
            </a:r>
            <a:r>
              <a:rPr lang="ar-SA" sz="2000" b="1" dirty="0">
                <a:solidFill>
                  <a:srgbClr val="002060"/>
                </a:solidFill>
              </a:rPr>
              <a:t>  و كان دك سيرز اول الفائزين بها</a:t>
            </a:r>
            <a:r>
              <a:rPr lang="en-US" sz="2000" b="1" dirty="0">
                <a:solidFill>
                  <a:srgbClr val="002060"/>
                </a:solidFill>
              </a:rPr>
              <a:t> ..</a:t>
            </a:r>
          </a:p>
          <a:p>
            <a:pPr algn="just">
              <a:lnSpc>
                <a:spcPct val="150000"/>
              </a:lnSpc>
            </a:pPr>
            <a:r>
              <a:rPr lang="ar-IQ" sz="2000" b="1" dirty="0">
                <a:solidFill>
                  <a:srgbClr val="002060"/>
                </a:solidFill>
              </a:rPr>
              <a:t>  </a:t>
            </a:r>
            <a:endParaRPr lang="ar-IQ" sz="2000" b="1" dirty="0" smtClean="0">
              <a:solidFill>
                <a:srgbClr val="002060"/>
              </a:solidFill>
            </a:endParaRPr>
          </a:p>
          <a:p>
            <a:pPr algn="just">
              <a:lnSpc>
                <a:spcPct val="150000"/>
              </a:lnSpc>
            </a:pPr>
            <a:r>
              <a:rPr lang="ar-IQ" sz="2000" b="1" dirty="0" smtClean="0">
                <a:solidFill>
                  <a:srgbClr val="002060"/>
                </a:solidFill>
              </a:rPr>
              <a:t>  </a:t>
            </a:r>
            <a:r>
              <a:rPr lang="ar-IQ" sz="2000" b="1" dirty="0">
                <a:solidFill>
                  <a:srgbClr val="002060"/>
                </a:solidFill>
              </a:rPr>
              <a:t>وتعتبر و تعتبر بطولة ويمبلدون التي سنويا في انكلترا على ملاعب العشب الأخضر من أقدم البطولات الرئيسة , حيث بدأت عام 1877م , كما أقيمت أول بطولة فرقية للرجال باسم    ( كأس </a:t>
            </a:r>
            <a:r>
              <a:rPr lang="ar-IQ" sz="2000" b="1" dirty="0" err="1">
                <a:solidFill>
                  <a:srgbClr val="002060"/>
                </a:solidFill>
              </a:rPr>
              <a:t>ديفيز</a:t>
            </a:r>
            <a:r>
              <a:rPr lang="ar-IQ" sz="2000" b="1" dirty="0">
                <a:solidFill>
                  <a:srgbClr val="002060"/>
                </a:solidFill>
              </a:rPr>
              <a:t>)</a:t>
            </a:r>
            <a:r>
              <a:rPr lang="en-US" sz="2000" b="1" dirty="0">
                <a:solidFill>
                  <a:srgbClr val="002060"/>
                </a:solidFill>
              </a:rPr>
              <a:t>  </a:t>
            </a:r>
            <a:r>
              <a:rPr lang="ar-IQ" sz="2000" b="1" dirty="0">
                <a:solidFill>
                  <a:srgbClr val="002060"/>
                </a:solidFill>
              </a:rPr>
              <a:t>في عام</a:t>
            </a:r>
            <a:r>
              <a:rPr lang="en-US" sz="2000" b="1" dirty="0">
                <a:solidFill>
                  <a:srgbClr val="002060"/>
                </a:solidFill>
              </a:rPr>
              <a:t>1900 </a:t>
            </a:r>
            <a:r>
              <a:rPr lang="ar-IQ" sz="2000" b="1" dirty="0">
                <a:solidFill>
                  <a:srgbClr val="002060"/>
                </a:solidFill>
              </a:rPr>
              <a:t>م حين </a:t>
            </a:r>
            <a:r>
              <a:rPr lang="ar-SA" sz="2000" b="1" dirty="0">
                <a:solidFill>
                  <a:srgbClr val="002060"/>
                </a:solidFill>
              </a:rPr>
              <a:t>قرر طالب بجامعة هارفرد بــ وضع مباراة للتحدي بين فرق التنس الأمريكي و الجزر البريطانية و تم نقش مسمى المنظمة الدولية للتنس ( كأس التحدي ) على الكأس لكن سرعان ما اصبحت تسمى بكأس </a:t>
            </a:r>
            <a:r>
              <a:rPr lang="ar-SA" sz="2000" b="1" dirty="0" err="1">
                <a:solidFill>
                  <a:srgbClr val="002060"/>
                </a:solidFill>
              </a:rPr>
              <a:t>الديفز</a:t>
            </a:r>
            <a:r>
              <a:rPr lang="en-US" sz="2000" b="1" dirty="0">
                <a:solidFill>
                  <a:srgbClr val="002060"/>
                </a:solidFill>
              </a:rPr>
              <a:t> .</a:t>
            </a:r>
            <a:r>
              <a:rPr lang="ar-SA" sz="2000" b="1" dirty="0">
                <a:solidFill>
                  <a:srgbClr val="002060"/>
                </a:solidFill>
              </a:rPr>
              <a:t>و تعد أهم المباريات الدولية التي تقام سنويا في هذه اللعبة ( بطولة ويمبلدون و بطولة الولايات المتحدة و استراليا المفتوحة و هامبورغ و فرنسا المفتوحة ...... ). </a:t>
            </a:r>
            <a:endParaRPr lang="en-US" sz="2000" b="1" dirty="0" smtClean="0">
              <a:solidFill>
                <a:srgbClr val="002060"/>
              </a:solidFill>
            </a:endParaRPr>
          </a:p>
          <a:p>
            <a:pPr>
              <a:lnSpc>
                <a:spcPct val="150000"/>
              </a:lnSpc>
            </a:pPr>
            <a:endParaRPr lang="en-US" sz="2000" dirty="0" smtClean="0">
              <a:solidFill>
                <a:srgbClr val="002060"/>
              </a:solidFill>
            </a:endParaRPr>
          </a:p>
          <a:p>
            <a:pPr>
              <a:lnSpc>
                <a:spcPct val="150000"/>
              </a:lnSpc>
            </a:pPr>
            <a:endParaRPr lang="en-US" sz="2000" dirty="0">
              <a:solidFill>
                <a:srgbClr val="002060"/>
              </a:solidFill>
            </a:endParaRPr>
          </a:p>
        </p:txBody>
      </p:sp>
    </p:spTree>
    <p:extLst>
      <p:ext uri="{BB962C8B-B14F-4D97-AF65-F5344CB8AC3E}">
        <p14:creationId xmlns:p14="http://schemas.microsoft.com/office/powerpoint/2010/main" val="1269527409"/>
      </p:ext>
    </p:extLst>
  </p:cSld>
  <p:clrMapOvr>
    <a:masterClrMapping/>
  </p:clrMapOvr>
  <p:transition spd="slow">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7201972"/>
          </a:xfrm>
          <a:prstGeom prst="rect">
            <a:avLst/>
          </a:prstGeom>
          <a:solidFill>
            <a:schemeClr val="accent2">
              <a:lumMod val="40000"/>
              <a:lumOff val="60000"/>
            </a:schemeClr>
          </a:solidFill>
        </p:spPr>
        <p:txBody>
          <a:bodyPr wrap="square">
            <a:spAutoFit/>
          </a:bodyPr>
          <a:lstStyle/>
          <a:p>
            <a:pPr algn="just">
              <a:lnSpc>
                <a:spcPct val="150000"/>
              </a:lnSpc>
            </a:pPr>
            <a:r>
              <a:rPr lang="en-US" sz="2200" b="1" dirty="0">
                <a:solidFill>
                  <a:srgbClr val="002060"/>
                </a:solidFill>
              </a:rPr>
              <a:t>: 1913 * </a:t>
            </a:r>
            <a:endParaRPr lang="en-US" sz="2200" b="1" dirty="0" smtClean="0">
              <a:solidFill>
                <a:srgbClr val="002060"/>
              </a:solidFill>
            </a:endParaRPr>
          </a:p>
          <a:p>
            <a:pPr algn="just">
              <a:lnSpc>
                <a:spcPct val="150000"/>
              </a:lnSpc>
            </a:pPr>
            <a:r>
              <a:rPr lang="en-US" sz="2200" b="1" dirty="0" smtClean="0">
                <a:solidFill>
                  <a:srgbClr val="002060"/>
                </a:solidFill>
              </a:rPr>
              <a:t> </a:t>
            </a:r>
            <a:r>
              <a:rPr lang="ar-SA" sz="2200" b="1" dirty="0">
                <a:solidFill>
                  <a:srgbClr val="002060"/>
                </a:solidFill>
              </a:rPr>
              <a:t>تم تنظيم هيئة دولية للتنس و هي ما يعرف الان بالاتحاد الدولي للتنس مع 13 عضو يمثلون 14 دولة</a:t>
            </a:r>
            <a:r>
              <a:rPr lang="en-US" sz="2200" b="1" dirty="0">
                <a:solidFill>
                  <a:srgbClr val="002060"/>
                </a:solidFill>
              </a:rPr>
              <a:t> .</a:t>
            </a:r>
            <a:r>
              <a:rPr lang="ar-SA" sz="2200" b="1" dirty="0">
                <a:solidFill>
                  <a:srgbClr val="002060"/>
                </a:solidFill>
              </a:rPr>
              <a:t>و كان هدفها هو تأكيد و ضمان نمو رياضة التنس من دولة الى اخرى</a:t>
            </a:r>
            <a:r>
              <a:rPr lang="en-US" sz="2200" b="1" dirty="0">
                <a:solidFill>
                  <a:srgbClr val="002060"/>
                </a:solidFill>
              </a:rPr>
              <a:t> .</a:t>
            </a:r>
            <a:br>
              <a:rPr lang="en-US" sz="2200" b="1" dirty="0">
                <a:solidFill>
                  <a:srgbClr val="002060"/>
                </a:solidFill>
              </a:rPr>
            </a:br>
            <a:r>
              <a:rPr lang="ar-IQ" sz="2200" b="1" dirty="0">
                <a:solidFill>
                  <a:srgbClr val="002060"/>
                </a:solidFill>
              </a:rPr>
              <a:t>    أما لعبة التنس عربيا فكانت ممارستها مقتصرة على طبقة معينة و هي طبقة الأغنياء , ثم أخذت بالانتشار تدريجيا و تأسست لها اتحادات , إذ دخلت اللعبة في مصر عام </a:t>
            </a:r>
            <a:r>
              <a:rPr lang="en-US" sz="2200" b="1" dirty="0">
                <a:solidFill>
                  <a:srgbClr val="002060"/>
                </a:solidFill>
              </a:rPr>
              <a:t> 1910 </a:t>
            </a:r>
            <a:r>
              <a:rPr lang="ar-IQ" sz="2200" b="1" dirty="0">
                <a:solidFill>
                  <a:srgbClr val="002060"/>
                </a:solidFill>
              </a:rPr>
              <a:t>م , ثم تم تشكيل أول اتحاد لها في عام </a:t>
            </a:r>
            <a:r>
              <a:rPr lang="en-US" sz="2200" b="1" dirty="0">
                <a:solidFill>
                  <a:srgbClr val="002060"/>
                </a:solidFill>
              </a:rPr>
              <a:t>1915</a:t>
            </a:r>
            <a:r>
              <a:rPr lang="ar-IQ" sz="2200" b="1" dirty="0">
                <a:solidFill>
                  <a:srgbClr val="002060"/>
                </a:solidFill>
              </a:rPr>
              <a:t>  م , ثم شهد عام م تأسيس الاتحاد العربي للتنس الذي ساهم في تطور اللعبة و انتشارها عن طريق إقامة البطولات المختلفة بين الدول العربية المنضوية للاتحاد . </a:t>
            </a:r>
            <a:endParaRPr lang="ar-IQ" sz="2200" b="1" dirty="0" smtClean="0">
              <a:solidFill>
                <a:srgbClr val="002060"/>
              </a:solidFill>
            </a:endParaRPr>
          </a:p>
          <a:p>
            <a:pPr algn="just">
              <a:lnSpc>
                <a:spcPct val="150000"/>
              </a:lnSpc>
            </a:pPr>
            <a:endParaRPr lang="en-US" sz="2200" b="1" dirty="0">
              <a:solidFill>
                <a:srgbClr val="002060"/>
              </a:solidFill>
            </a:endParaRPr>
          </a:p>
          <a:p>
            <a:pPr algn="just">
              <a:lnSpc>
                <a:spcPct val="150000"/>
              </a:lnSpc>
            </a:pPr>
            <a:r>
              <a:rPr lang="ar-IQ" sz="2200" b="1" dirty="0">
                <a:solidFill>
                  <a:srgbClr val="002060"/>
                </a:solidFill>
              </a:rPr>
              <a:t>    أما في العراق فقد لعبة التنس تمارس من قبل الرعايا الجانب و على نطاق ضيق حتى اواخر الثلاثينيات , إذ بدأ ممارسة اللعبة عدد من ضباط الجيش لعراقي فضلا عن الضباط الانكليز المتواجدين في العراق . و في عام </a:t>
            </a:r>
            <a:r>
              <a:rPr lang="en-US" sz="2200" b="1" dirty="0">
                <a:solidFill>
                  <a:srgbClr val="002060"/>
                </a:solidFill>
              </a:rPr>
              <a:t>1960</a:t>
            </a:r>
            <a:r>
              <a:rPr lang="ar-IQ" sz="2200" b="1" dirty="0">
                <a:solidFill>
                  <a:srgbClr val="002060"/>
                </a:solidFill>
              </a:rPr>
              <a:t> م تأسس الاتحاد العراقي للتنس الذي أبدى جهودا مثمرة باتجاه ازدهار اللعبة و تشجيع ممارستها و اقامة البطولات المحلية المختلفة و المشاركة في العديد من البطولات الدولية باستمرار و لمختلف الفئات العمرية . </a:t>
            </a:r>
            <a:endParaRPr lang="ar-IQ" sz="2200" b="1" dirty="0" smtClean="0">
              <a:solidFill>
                <a:srgbClr val="002060"/>
              </a:solidFill>
            </a:endParaRPr>
          </a:p>
          <a:p>
            <a:pPr algn="just">
              <a:lnSpc>
                <a:spcPct val="150000"/>
              </a:lnSpc>
            </a:pPr>
            <a:endParaRPr lang="ar-IQ" sz="2200" b="1" dirty="0">
              <a:solidFill>
                <a:srgbClr val="002060"/>
              </a:solidFill>
            </a:endParaRPr>
          </a:p>
        </p:txBody>
      </p:sp>
    </p:spTree>
    <p:extLst>
      <p:ext uri="{BB962C8B-B14F-4D97-AF65-F5344CB8AC3E}">
        <p14:creationId xmlns:p14="http://schemas.microsoft.com/office/powerpoint/2010/main" val="371529668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496" y="44624"/>
            <a:ext cx="9036496" cy="6894195"/>
          </a:xfrm>
          <a:prstGeom prst="rect">
            <a:avLst/>
          </a:prstGeom>
          <a:solidFill>
            <a:schemeClr val="accent5">
              <a:lumMod val="40000"/>
              <a:lumOff val="60000"/>
            </a:schemeClr>
          </a:solidFill>
        </p:spPr>
        <p:txBody>
          <a:bodyPr wrap="square">
            <a:spAutoFit/>
          </a:bodyPr>
          <a:lstStyle/>
          <a:p>
            <a:endParaRPr lang="ar-IQ" b="1" dirty="0" smtClean="0"/>
          </a:p>
          <a:p>
            <a:pPr algn="ctr"/>
            <a:r>
              <a:rPr lang="ar-SA" sz="2800" b="1" dirty="0" smtClean="0">
                <a:solidFill>
                  <a:srgbClr val="FF0000"/>
                </a:solidFill>
              </a:rPr>
              <a:t>متطلبات </a:t>
            </a:r>
            <a:r>
              <a:rPr lang="ar-SA" sz="2800" b="1" dirty="0">
                <a:solidFill>
                  <a:srgbClr val="FF0000"/>
                </a:solidFill>
              </a:rPr>
              <a:t>لعبة التنس</a:t>
            </a:r>
            <a:endParaRPr lang="en-US" sz="2800" b="1" dirty="0">
              <a:solidFill>
                <a:srgbClr val="FF0000"/>
              </a:solidFill>
            </a:endParaRPr>
          </a:p>
          <a:p>
            <a:r>
              <a:rPr lang="ar-SA" b="1" dirty="0">
                <a:ln>
                  <a:solidFill>
                    <a:srgbClr val="FF0000"/>
                  </a:solidFill>
                </a:ln>
                <a:cs typeface="+mj-cs"/>
              </a:rPr>
              <a:t>- الــــــمـــــــضــــــــرب </a:t>
            </a:r>
            <a:endParaRPr lang="en-US" dirty="0">
              <a:ln>
                <a:solidFill>
                  <a:srgbClr val="FF0000"/>
                </a:solidFill>
              </a:ln>
              <a:cs typeface="+mj-cs"/>
            </a:endParaRPr>
          </a:p>
          <a:p>
            <a:pPr algn="just"/>
            <a:r>
              <a:rPr lang="en-US" dirty="0"/>
              <a:t/>
            </a:r>
            <a:br>
              <a:rPr lang="en-US" dirty="0"/>
            </a:br>
            <a:r>
              <a:rPr lang="ar-SA" dirty="0"/>
              <a:t>   </a:t>
            </a:r>
            <a:r>
              <a:rPr lang="ar-SA" b="1" dirty="0">
                <a:ln>
                  <a:solidFill>
                    <a:schemeClr val="tx1"/>
                  </a:solidFill>
                </a:ln>
              </a:rPr>
              <a:t> </a:t>
            </a:r>
            <a:r>
              <a:rPr lang="ar-SA" sz="2000" b="1" dirty="0">
                <a:ln>
                  <a:solidFill>
                    <a:schemeClr val="tx1"/>
                  </a:solidFill>
                </a:ln>
              </a:rPr>
              <a:t>مضرب التنس يعد اهم قطعة من معدات التنس واجتذب اهتمام كبير من حيث التطور التكنولوجي وهذا ربما يعود لأن المضرب أداة للفرد الواحد ولا يتشارك اللاعبون في مضرب واحد ويصمم خصيصا لكل لاعب مضرب خاص به وتعتمد على الأسلوب الخاص للاعب في ضرب الكرات المواد المستخدمة لصنع المضارب قد تغيرت منذ بداية اللعبة مع بداية المضارب الخشبية التي يكون إطارها مصنوع من الخشب والسبائك المعدنية إلى الياف مصنوعة من الكربون ولكن إلى الأن مازال هناك دراسات لتطوير المضرب. المضارب الحديثة ويطلق عليها المضارب النموذجية الحديثة لأنها تعتبر اخف بنسبة 25 و 40  من المضارب  التي كانت تستخدم قبل 30 عاما وتحسنت المضارب بكون الإطار اصبح يصنع من المواد الصلبة واصبح المضرب اكثر خفة</a:t>
            </a:r>
            <a:endParaRPr lang="en-US" sz="2000" b="1" dirty="0">
              <a:ln>
                <a:solidFill>
                  <a:schemeClr val="tx1"/>
                </a:solidFill>
              </a:ln>
            </a:endParaRPr>
          </a:p>
          <a:p>
            <a:pPr algn="just"/>
            <a:r>
              <a:rPr lang="ar-SA" sz="2000" b="1" dirty="0">
                <a:ln>
                  <a:solidFill>
                    <a:schemeClr val="tx1"/>
                  </a:solidFill>
                </a:ln>
              </a:rPr>
              <a:t>   مضرب تنس نموذجي له إطار مصنوع من الألياف الزجاجيّة بنسبة 85% و 15% جرافيت، وواجهة المضرب شبكة مصنوعة من النايلون أو من أي مادة اصطناعية أخرى، ويغطى المقبض بالجلد</a:t>
            </a:r>
            <a:r>
              <a:rPr lang="en-US" sz="2000" b="1" dirty="0">
                <a:ln>
                  <a:solidFill>
                    <a:schemeClr val="tx1"/>
                  </a:solidFill>
                </a:ln>
              </a:rPr>
              <a:t>. </a:t>
            </a:r>
          </a:p>
          <a:p>
            <a:pPr algn="just"/>
            <a:r>
              <a:rPr lang="ar-SA" sz="2000" b="1" dirty="0">
                <a:ln>
                  <a:solidFill>
                    <a:schemeClr val="tx1"/>
                  </a:solidFill>
                </a:ln>
              </a:rPr>
              <a:t>     ليس هنالك قواعد تحدد حجم ووزن مضرب التنس، وعليه فهناك اختلافات طفيفة في نماذج المضارب التي ينتجها منتجو المضارب المتنوعين. ورغم هذا، فإن كل المضارب ـ على وجه التقريب ـ يبلغ طول الواحد منها 27 بوصة (68سم). ويختار أغلب الرجال المضارب التي تزن نحو 14 أوقية (397جم)، أما النساء فيختار أغلبهن تلك المضارب التي يزن الواحد منها نحو 13 أوقية (369جم). ويستخدم أغلب لاعبي التنس الصغار المضارب التي يزن الواحد منها نحو تسع أوقيات (255 جم). ويصنع إطار المضرب النموذجي من الألياف الزجاجيّة ومن الجرافيت. أما السطح الذي يضرب به ـ عادة ـ والمكون من شبكة وترية مشدودة ـ فإنه يصنع من النايلون أو من أية مادة اصطناعية أخرى</a:t>
            </a:r>
            <a:r>
              <a:rPr lang="en-US" sz="2000" b="1" dirty="0">
                <a:ln>
                  <a:solidFill>
                    <a:schemeClr val="tx1"/>
                  </a:solidFill>
                </a:ln>
              </a:rPr>
              <a:t>. </a:t>
            </a:r>
            <a:endParaRPr lang="ar-IQ" sz="2000" b="1" dirty="0" smtClean="0">
              <a:ln>
                <a:solidFill>
                  <a:schemeClr val="tx1"/>
                </a:solidFill>
              </a:ln>
            </a:endParaRPr>
          </a:p>
          <a:p>
            <a:pPr algn="just"/>
            <a:endParaRPr lang="en-US" sz="2000" b="1" dirty="0">
              <a:ln>
                <a:solidFill>
                  <a:schemeClr val="tx1"/>
                </a:solidFill>
              </a:ln>
            </a:endParaRPr>
          </a:p>
        </p:txBody>
      </p:sp>
    </p:spTree>
    <p:extLst>
      <p:ext uri="{BB962C8B-B14F-4D97-AF65-F5344CB8AC3E}">
        <p14:creationId xmlns:p14="http://schemas.microsoft.com/office/powerpoint/2010/main" val="303934113"/>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28442"/>
            <a:ext cx="9144000" cy="6784934"/>
          </a:xfrm>
          <a:prstGeom prst="rect">
            <a:avLst/>
          </a:prstGeom>
          <a:solidFill>
            <a:srgbClr val="FFC000"/>
          </a:solidFill>
        </p:spPr>
        <p:txBody>
          <a:bodyPr wrap="square">
            <a:spAutoFit/>
          </a:bodyPr>
          <a:lstStyle/>
          <a:p>
            <a:pPr algn="r">
              <a:lnSpc>
                <a:spcPct val="150000"/>
              </a:lnSpc>
            </a:pPr>
            <a:endParaRPr lang="ar-IQ" sz="1400" b="1" dirty="0" smtClean="0">
              <a:solidFill>
                <a:srgbClr val="0070C0"/>
              </a:solidFill>
            </a:endParaRPr>
          </a:p>
          <a:p>
            <a:pPr algn="r">
              <a:lnSpc>
                <a:spcPct val="150000"/>
              </a:lnSpc>
            </a:pPr>
            <a:r>
              <a:rPr lang="ar-SA" sz="2400" b="1" dirty="0" smtClean="0">
                <a:solidFill>
                  <a:srgbClr val="0070C0"/>
                </a:solidFill>
              </a:rPr>
              <a:t>مضرب </a:t>
            </a:r>
            <a:r>
              <a:rPr lang="ar-SA" sz="2400" b="1" dirty="0">
                <a:solidFill>
                  <a:srgbClr val="0070C0"/>
                </a:solidFill>
              </a:rPr>
              <a:t>من الخشب عام 1960 م</a:t>
            </a:r>
            <a:endParaRPr lang="en-US" sz="2400" dirty="0">
              <a:solidFill>
                <a:srgbClr val="0070C0"/>
              </a:solidFill>
            </a:endParaRPr>
          </a:p>
          <a:p>
            <a:pPr algn="r">
              <a:lnSpc>
                <a:spcPct val="150000"/>
              </a:lnSpc>
            </a:pPr>
            <a:r>
              <a:rPr lang="ar-SA" sz="2000" dirty="0"/>
              <a:t>    قبل عام 1960 م اقتصر تصنيع المضارب على الخشب الخفيف وكانت واجهة المضرب صغيرة نسبيا وفي الستينات ظهرت مضارب مصنوعة من معدن الألمونيوم , امتازت بخفة وزنها وقوة أرسالها للكرة ثم بدأ استخدام مادة </a:t>
            </a:r>
            <a:r>
              <a:rPr lang="ar-SA" sz="2000" dirty="0" err="1"/>
              <a:t>الفيبرجلاس</a:t>
            </a:r>
            <a:r>
              <a:rPr lang="ar-SA" sz="2000" dirty="0"/>
              <a:t> و </a:t>
            </a:r>
            <a:r>
              <a:rPr lang="ar-SA" sz="2000" dirty="0" err="1"/>
              <a:t>الجرافييت</a:t>
            </a:r>
            <a:r>
              <a:rPr lang="ar-SA" sz="2000" dirty="0"/>
              <a:t> لعمل مضارب اقل وزنا واكثر قوة من المضارب المصنوعة من </a:t>
            </a:r>
            <a:r>
              <a:rPr lang="ar-SA" sz="2000" dirty="0" smtClean="0"/>
              <a:t>الألمونيوم</a:t>
            </a:r>
            <a:r>
              <a:rPr lang="ar-IQ" sz="2000" dirty="0" smtClean="0"/>
              <a:t>.</a:t>
            </a:r>
          </a:p>
          <a:p>
            <a:pPr algn="r">
              <a:lnSpc>
                <a:spcPct val="150000"/>
              </a:lnSpc>
            </a:pPr>
            <a:endParaRPr lang="en-US" sz="2000" dirty="0"/>
          </a:p>
          <a:p>
            <a:pPr algn="r">
              <a:lnSpc>
                <a:spcPct val="150000"/>
              </a:lnSpc>
            </a:pPr>
            <a:r>
              <a:rPr lang="ar-SA" sz="2400" b="1" dirty="0">
                <a:solidFill>
                  <a:srgbClr val="0070C0"/>
                </a:solidFill>
              </a:rPr>
              <a:t>مضرب من الألمونيوم عام 1970 م</a:t>
            </a:r>
            <a:endParaRPr lang="en-US" sz="2400" dirty="0">
              <a:solidFill>
                <a:srgbClr val="0070C0"/>
              </a:solidFill>
            </a:endParaRPr>
          </a:p>
          <a:p>
            <a:pPr algn="r">
              <a:lnSpc>
                <a:spcPct val="150000"/>
              </a:lnSpc>
            </a:pPr>
            <a:r>
              <a:rPr lang="ar-SA" sz="2000" dirty="0"/>
              <a:t>    في عام 1976 م ظهر مضرب اطلق علية مضرب الأمير كانت واجهته اكبر بكثير من المضارب الأخرى وزاد المضرب الجديد من قدرة اللاعبين على التحكم في الكرة وتوجيه ارسالات يصعب على الخصم ملاحقتها ثم بدأ إنتاج مضارب اخرى نسجت خيوطها بطريقة خاصة تجعل الكرة تلف في حركة حلزونية قبل اصطدامها بملعب الخصم فتتشتت في اتجاهات يصعب توقعها وقد بحث الاتحاد الدولي لكرة المضرب هذا النوع من المضارب فأصدر قرارا بعدم استخدامه في المباريات الرسمية عام 1981 م مضارب التنس الأن تصنع في </a:t>
            </a:r>
            <a:r>
              <a:rPr lang="ar-SA" sz="2000" dirty="0" smtClean="0"/>
              <a:t>الشرق</a:t>
            </a:r>
            <a:endParaRPr lang="ar-IQ" sz="2000" dirty="0" smtClean="0"/>
          </a:p>
          <a:p>
            <a:pPr algn="r">
              <a:lnSpc>
                <a:spcPct val="150000"/>
              </a:lnSpc>
            </a:pPr>
            <a:endParaRPr lang="en-US" sz="2000" dirty="0"/>
          </a:p>
        </p:txBody>
      </p:sp>
    </p:spTree>
    <p:extLst>
      <p:ext uri="{BB962C8B-B14F-4D97-AF65-F5344CB8AC3E}">
        <p14:creationId xmlns:p14="http://schemas.microsoft.com/office/powerpoint/2010/main" val="2827430329"/>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صورة 1" descr="نتيجة بحث الصور عن معلومات عن لعبة التنس الارضي"/>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solidFill>
            <a:srgbClr val="FFFF00"/>
          </a:solidFill>
          <a:ln>
            <a:noFill/>
          </a:ln>
        </p:spPr>
      </p:pic>
    </p:spTree>
    <p:extLst>
      <p:ext uri="{BB962C8B-B14F-4D97-AF65-F5344CB8AC3E}">
        <p14:creationId xmlns:p14="http://schemas.microsoft.com/office/powerpoint/2010/main" val="139464047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820"/>
            <a:ext cx="9144000" cy="6809556"/>
          </a:xfrm>
          <a:prstGeom prst="rect">
            <a:avLst/>
          </a:prstGeom>
          <a:solidFill>
            <a:srgbClr val="FFFF00"/>
          </a:solidFill>
        </p:spPr>
        <p:txBody>
          <a:bodyPr wrap="square">
            <a:spAutoFit/>
          </a:bodyPr>
          <a:lstStyle/>
          <a:p>
            <a:pPr algn="just">
              <a:lnSpc>
                <a:spcPct val="150000"/>
              </a:lnSpc>
            </a:pPr>
            <a:endParaRPr lang="ar-IQ" sz="700" b="1" dirty="0" smtClean="0">
              <a:solidFill>
                <a:srgbClr val="C00000"/>
              </a:solidFill>
            </a:endParaRPr>
          </a:p>
          <a:p>
            <a:pPr algn="just">
              <a:lnSpc>
                <a:spcPct val="150000"/>
              </a:lnSpc>
            </a:pPr>
            <a:r>
              <a:rPr lang="ar-SA" sz="2400" b="1" dirty="0" smtClean="0">
                <a:solidFill>
                  <a:srgbClr val="FF0000"/>
                </a:solidFill>
              </a:rPr>
              <a:t>- </a:t>
            </a:r>
            <a:r>
              <a:rPr lang="ar-SA" sz="2400" b="1" dirty="0">
                <a:solidFill>
                  <a:srgbClr val="FF0000"/>
                </a:solidFill>
              </a:rPr>
              <a:t>كــــــــــرة الــــتــنـــــس </a:t>
            </a:r>
            <a:endParaRPr lang="en-US" sz="2400" b="1" dirty="0">
              <a:solidFill>
                <a:srgbClr val="FF0000"/>
              </a:solidFill>
            </a:endParaRPr>
          </a:p>
          <a:p>
            <a:pPr algn="just">
              <a:lnSpc>
                <a:spcPct val="150000"/>
              </a:lnSpc>
            </a:pPr>
            <a:r>
              <a:rPr lang="ar-SA" sz="2000" b="1" dirty="0">
                <a:solidFill>
                  <a:srgbClr val="C00000"/>
                </a:solidFill>
              </a:rPr>
              <a:t>    </a:t>
            </a:r>
            <a:r>
              <a:rPr lang="ar-SA" sz="2000" b="1" dirty="0"/>
              <a:t>تصنع من المطاط مع خليط بنسبة 14 إلى 18 % من المواد الكيميائية ليكون حوالي 85 % من مكونات الكرة من المطاط والمواد الكيميائية اكثر من 90 % من الكرات تصنع في جنوب شرق اسيا حيث الموارد الطبيعية التي يستخدمها صانعو الكرات تتواجد بوفرة ويعتبر الشعر الذي يغطي الكرة هو اكثر كلفة من العناصر الأخرى لأنه تتم معالجته بطرق عديدة ليصبح كما هو علية في الكرات الحديثة اكثر نفشا ليجعل الكرة مقاومة للرياح ويستطيع اللاعب السيطرة عليها معايير الكرة يكون قطر كرة التنس أكثر من (6,35 سم)، وأقل من (6,67 سم). ولابد أن يزيد وزنها على (56,7 جم) ويقل عن (58,6جم) وتم الاتفاق على هذه القوانين عام 1996 م</a:t>
            </a:r>
            <a:endParaRPr lang="en-US" sz="2000" b="1" dirty="0"/>
          </a:p>
          <a:p>
            <a:pPr algn="just">
              <a:lnSpc>
                <a:spcPct val="150000"/>
              </a:lnSpc>
            </a:pPr>
            <a:r>
              <a:rPr lang="ar-SA" sz="2000" b="1" dirty="0"/>
              <a:t>    وقد تم عمل دراسات ورميت الكرة عن ارتفاع 250 سم فارتطمت بأرضية الملعب فإنها ترتد لأعلى بارتفاع 132,5 - 145 سم اما لون الكرة فكانت كرات التنس بيضاء اللون وفي عام 1972 م قدم الاتحاد الدولي لكرة المضرب الكرة الصفراء وتم خلط مادة فسفورية الون لتظهر الكرة على الملعب ووضعها في قوانين التنس لأن الكرة البيضاء لا تكون واضحة في جميع انواع الملاعب إلا ان بطولة ويمبلدون استمرت في اللعب بالكرة ذات اللون الأبيض إلى ان تم استبدالها بالكرة الصفراء عام 1986 م والأن تم صنع كرات من اللون الأحمر والبرتقالي لتنضم إلى اللون الأصفر . </a:t>
            </a:r>
            <a:endParaRPr lang="en-US" sz="2000" b="1" dirty="0"/>
          </a:p>
        </p:txBody>
      </p:sp>
    </p:spTree>
    <p:extLst>
      <p:ext uri="{BB962C8B-B14F-4D97-AF65-F5344CB8AC3E}">
        <p14:creationId xmlns:p14="http://schemas.microsoft.com/office/powerpoint/2010/main" val="177890291"/>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نتيجة بحث الصور عن معلومات عن لعبة التنس الارضي"/>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164349602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فن الخياطه الرفيعة">
  <a:themeElements>
    <a:clrScheme name="فن الخياطه الرفيعة">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ربطة عنق سوداء">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فن الخياطه الرفيعة">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58</TotalTime>
  <Words>417</Words>
  <Application>Microsoft Office PowerPoint</Application>
  <PresentationFormat>عرض على الشاشة (3:4)‏</PresentationFormat>
  <Paragraphs>53</Paragraphs>
  <Slides>15</Slides>
  <Notes>0</Notes>
  <HiddenSlides>0</HiddenSlides>
  <MMClips>0</MMClips>
  <ScaleCrop>false</ScaleCrop>
  <HeadingPairs>
    <vt:vector size="4" baseType="variant">
      <vt:variant>
        <vt:lpstr>نسق</vt:lpstr>
      </vt:variant>
      <vt:variant>
        <vt:i4>1</vt:i4>
      </vt:variant>
      <vt:variant>
        <vt:lpstr>عناوين الشرائح</vt:lpstr>
      </vt:variant>
      <vt:variant>
        <vt:i4>15</vt:i4>
      </vt:variant>
    </vt:vector>
  </HeadingPairs>
  <TitlesOfParts>
    <vt:vector size="16" baseType="lpstr">
      <vt:lpstr>فن الخياطه الرفيعة</vt:lpstr>
      <vt:lpstr>محاضرات مادة التنس الأرضي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محاضرات مادة التنس الأرضي </dc:title>
  <dc:creator>DrHussein</dc:creator>
  <cp:lastModifiedBy>Maher</cp:lastModifiedBy>
  <cp:revision>7</cp:revision>
  <dcterms:created xsi:type="dcterms:W3CDTF">2018-12-13T13:55:50Z</dcterms:created>
  <dcterms:modified xsi:type="dcterms:W3CDTF">2018-12-13T18:08:20Z</dcterms:modified>
</cp:coreProperties>
</file>