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58" r:id="rId4"/>
    <p:sldId id="259" r:id="rId5"/>
    <p:sldId id="260" r:id="rId6"/>
    <p:sldId id="261" r:id="rId7"/>
    <p:sldId id="275" r:id="rId8"/>
    <p:sldId id="262" r:id="rId9"/>
    <p:sldId id="263" r:id="rId10"/>
    <p:sldId id="265" r:id="rId11"/>
    <p:sldId id="266" r:id="rId12"/>
    <p:sldId id="267" r:id="rId13"/>
    <p:sldId id="268" r:id="rId14"/>
    <p:sldId id="269" r:id="rId15"/>
    <p:sldId id="270" r:id="rId16"/>
    <p:sldId id="271" r:id="rId17"/>
    <p:sldId id="273" r:id="rId18"/>
    <p:sldId id="274"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58" autoAdjust="0"/>
  </p:normalViewPr>
  <p:slideViewPr>
    <p:cSldViewPr>
      <p:cViewPr>
        <p:scale>
          <a:sx n="98" d="100"/>
          <a:sy n="98" d="100"/>
        </p:scale>
        <p:origin x="-576" y="6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CFA15-A656-4AEC-AA61-D7FCDAF2F520}" type="datetimeFigureOut">
              <a:rPr lang="en-US" smtClean="0"/>
              <a:pPr/>
              <a:t>12/15/2018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94E6E9-0B5A-4E2C-803D-105525A500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3000" y="685800"/>
            <a:ext cx="4572000" cy="3429000"/>
          </a:xfrm>
        </p:spPr>
      </p:sp>
      <p:sp>
        <p:nvSpPr>
          <p:cNvPr id="3" name="عنصر نائب للملاحظات 2"/>
          <p:cNvSpPr>
            <a:spLocks noGrp="1"/>
          </p:cNvSpPr>
          <p:nvPr>
            <p:ph type="body" idx="1"/>
          </p:nvPr>
        </p:nvSpPr>
        <p:spPr/>
        <p:txBody>
          <a:bodyPr>
            <a:normAutofit/>
          </a:bodyPr>
          <a:lstStyle/>
          <a:p>
            <a:fld id="{A5B2FFD2-692F-4EAB-9467-6DF694072655}" type="slidenum">
              <a:rPr lang="en-US" smtClean="0"/>
              <a:pPr/>
              <a:t>1</a:t>
            </a:fld>
            <a:endParaRPr lang="en-US" dirty="0"/>
          </a:p>
        </p:txBody>
      </p:sp>
      <p:sp>
        <p:nvSpPr>
          <p:cNvPr id="4" name="عنصر نائب لرقم الشريحة 3"/>
          <p:cNvSpPr>
            <a:spLocks noGrp="1"/>
          </p:cNvSpPr>
          <p:nvPr>
            <p:ph type="sldNum" sz="quarter" idx="10"/>
          </p:nvPr>
        </p:nvSpPr>
        <p:spPr/>
        <p:txBody>
          <a:bodyPr/>
          <a:lstStyle/>
          <a:p>
            <a:fld id="{E194E6E9-0B5A-4E2C-803D-105525A5006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DDEEFB7-0840-41CA-AFC6-11C8F4FD4463}" type="datetime1">
              <a:rPr lang="en-US" smtClean="0"/>
              <a:pPr/>
              <a:t>12/15/2018</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091F9B09-01FF-41AF-8EE4-AE9C9BF366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F60BD02-AEF6-433C-BDE4-57C4E6E1623B}" type="datetime1">
              <a:rPr lang="en-US" smtClean="0"/>
              <a:pPr/>
              <a:t>12/15/2018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9C9E8F-8021-45E9-9558-25C9A3960B1A}" type="datetime1">
              <a:rPr lang="en-US" smtClean="0"/>
              <a:pPr/>
              <a:t>12/15/2018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CA99E32-06CC-416F-A2F6-EA198370D7CD}" type="datetime1">
              <a:rPr lang="en-US" smtClean="0"/>
              <a:pPr/>
              <a:t>12/15/2018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B504624-72A2-44E7-8D89-E3486C8C0278}" type="datetime1">
              <a:rPr lang="en-US" smtClean="0"/>
              <a:pPr/>
              <a:t>12/15/2018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91F9B09-01FF-41AF-8EE4-AE9C9BF366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2DB74584-D632-4528-863C-9CD77C8FF951}" type="datetime1">
              <a:rPr lang="en-US" smtClean="0"/>
              <a:pPr/>
              <a:t>12/15/2018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FBB578FE-4971-4AF7-895C-399405A43DB2}" type="datetime1">
              <a:rPr lang="en-US" smtClean="0"/>
              <a:pPr/>
              <a:t>12/15/2018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C0F8EBB-8EF6-41A8-BF3F-B071DD8168FE}" type="datetime1">
              <a:rPr lang="en-US" smtClean="0"/>
              <a:pPr/>
              <a:t>12/15/2018</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6D8DFD-9B52-4579-A15A-CF4DAD4007C8}" type="datetime1">
              <a:rPr lang="en-US" smtClean="0"/>
              <a:pPr/>
              <a:t>12/15/2018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FDA2B62-891C-4504-825E-EB299692C6AF}" type="datetime1">
              <a:rPr lang="en-US" smtClean="0"/>
              <a:pPr/>
              <a:t>12/15/2018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91F9B09-01FF-41AF-8EE4-AE9C9BF36648}"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E35B4D5-E231-4EAE-91D7-91FD833471F5}" type="datetime1">
              <a:rPr lang="en-US" smtClean="0"/>
              <a:pPr/>
              <a:t>12/15/2018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077200" y="6356350"/>
            <a:ext cx="609600" cy="365125"/>
          </a:xfrm>
        </p:spPr>
        <p:txBody>
          <a:bodyPr/>
          <a:lstStyle/>
          <a:p>
            <a:fld id="{091F9B09-01FF-41AF-8EE4-AE9C9BF36648}" type="slidenum">
              <a:rPr lang="en-US" smtClean="0"/>
              <a:pPr/>
              <a:t>‹#›</a:t>
            </a:fld>
            <a:endParaRPr lang="en-US"/>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207470-1AF6-4A83-97CA-5C8E156C280E}" type="datetime1">
              <a:rPr lang="en-US" smtClean="0"/>
              <a:pPr/>
              <a:t>12/15/2018</a:t>
            </a:fld>
            <a:endParaRPr lang="en-US"/>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1F9B09-01FF-41AF-8EE4-AE9C9BF36648}" type="slidenum">
              <a:rPr lang="en-US" smtClean="0"/>
              <a:pPr/>
              <a:t>‹#›</a:t>
            </a:fld>
            <a:endParaRPr lang="en-US"/>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214422"/>
            <a:ext cx="7851648" cy="3500462"/>
          </a:xfrm>
        </p:spPr>
        <p:txBody>
          <a:bodyPr>
            <a:noAutofit/>
          </a:bodyPr>
          <a:lstStyle/>
          <a:p>
            <a:pPr algn="ctr" rtl="1"/>
            <a:r>
              <a:rPr lang="ar-IQ" sz="4000" b="1" dirty="0" smtClean="0">
                <a:solidFill>
                  <a:schemeClr val="tx1"/>
                </a:solidFill>
              </a:rPr>
              <a:t/>
            </a:r>
            <a:br>
              <a:rPr lang="ar-IQ" sz="4000" b="1" dirty="0" smtClean="0">
                <a:solidFill>
                  <a:schemeClr val="tx1"/>
                </a:solidFill>
              </a:rPr>
            </a:br>
            <a:r>
              <a:rPr lang="ar-IQ" sz="4000" dirty="0" smtClean="0">
                <a:solidFill>
                  <a:schemeClr val="tx1"/>
                </a:solidFill>
              </a:rPr>
              <a:t/>
            </a:r>
            <a:br>
              <a:rPr lang="ar-IQ" sz="4000" dirty="0" smtClean="0">
                <a:solidFill>
                  <a:schemeClr val="tx1"/>
                </a:solidFill>
              </a:rPr>
            </a:br>
            <a:r>
              <a:rPr lang="ar-IQ" sz="4000" dirty="0" smtClean="0">
                <a:solidFill>
                  <a:schemeClr val="tx1"/>
                </a:solidFill>
              </a:rPr>
              <a:t/>
            </a:r>
            <a:br>
              <a:rPr lang="ar-IQ" sz="4000" dirty="0" smtClean="0">
                <a:solidFill>
                  <a:schemeClr val="tx1"/>
                </a:solidFill>
              </a:rPr>
            </a:br>
            <a:r>
              <a:rPr lang="ar-IQ" sz="4000" dirty="0" smtClean="0">
                <a:solidFill>
                  <a:schemeClr val="tx1"/>
                </a:solidFill>
              </a:rPr>
              <a:t/>
            </a:r>
            <a:br>
              <a:rPr lang="ar-IQ" sz="4000" dirty="0" smtClean="0">
                <a:solidFill>
                  <a:schemeClr val="tx1"/>
                </a:solidFill>
              </a:rPr>
            </a:br>
            <a:r>
              <a:rPr lang="ar-IQ" sz="4000" dirty="0" smtClean="0">
                <a:solidFill>
                  <a:schemeClr val="tx1"/>
                </a:solidFill>
              </a:rPr>
              <a:t/>
            </a:r>
            <a:br>
              <a:rPr lang="ar-IQ" sz="4000" dirty="0" smtClean="0">
                <a:solidFill>
                  <a:schemeClr val="tx1"/>
                </a:solidFill>
              </a:rPr>
            </a:br>
            <a:r>
              <a:rPr lang="ar-IQ" sz="4000" b="1" dirty="0" smtClean="0">
                <a:solidFill>
                  <a:schemeClr val="tx1"/>
                </a:solidFill>
              </a:rPr>
              <a:t>الأعداد الرياضي</a:t>
            </a:r>
            <a:br>
              <a:rPr lang="ar-IQ" sz="4000" b="1" dirty="0" smtClean="0">
                <a:solidFill>
                  <a:schemeClr val="tx1"/>
                </a:solidFill>
              </a:rPr>
            </a:br>
            <a:r>
              <a:rPr lang="ar-IQ" sz="4000" b="1" dirty="0" smtClean="0">
                <a:solidFill>
                  <a:schemeClr val="tx1"/>
                </a:solidFill>
              </a:rPr>
              <a:t> </a:t>
            </a:r>
            <a:r>
              <a:rPr lang="ar-IQ" sz="4400" b="1" dirty="0" smtClean="0">
                <a:solidFill>
                  <a:schemeClr val="tx1"/>
                </a:solidFill>
              </a:rPr>
              <a:t>(( طرائق تدريب </a:t>
            </a:r>
            <a:r>
              <a:rPr lang="ar-IQ" sz="5400" b="1" dirty="0" smtClean="0">
                <a:solidFill>
                  <a:schemeClr val="tx1"/>
                </a:solidFill>
              </a:rPr>
              <a:t>العناصر</a:t>
            </a:r>
            <a:r>
              <a:rPr lang="ar-IQ" sz="4400" b="1" dirty="0" smtClean="0">
                <a:solidFill>
                  <a:schemeClr val="tx1"/>
                </a:solidFill>
              </a:rPr>
              <a:t> والمكونات والقدرات ألبدنيه والحركية ))</a:t>
            </a:r>
            <a:br>
              <a:rPr lang="ar-IQ" sz="4400" b="1" dirty="0" smtClean="0">
                <a:solidFill>
                  <a:schemeClr val="tx1"/>
                </a:solidFill>
              </a:rPr>
            </a:br>
            <a:endParaRPr lang="en-US" sz="4000" b="1" dirty="0">
              <a:solidFill>
                <a:schemeClr val="tx1"/>
              </a:solidFill>
            </a:endParaRPr>
          </a:p>
        </p:txBody>
      </p:sp>
      <p:sp>
        <p:nvSpPr>
          <p:cNvPr id="3" name="عنوان فرعي 2"/>
          <p:cNvSpPr>
            <a:spLocks noGrp="1"/>
          </p:cNvSpPr>
          <p:nvPr>
            <p:ph type="subTitle" idx="1"/>
          </p:nvPr>
        </p:nvSpPr>
        <p:spPr>
          <a:xfrm>
            <a:off x="533400" y="1785927"/>
            <a:ext cx="7854696" cy="4143404"/>
          </a:xfrm>
        </p:spPr>
        <p:txBody>
          <a:bodyPr/>
          <a:lstStyle/>
          <a:p>
            <a:pPr rtl="1"/>
            <a:r>
              <a:rPr lang="ar-IQ" dirty="0" smtClean="0"/>
              <a:t> </a:t>
            </a:r>
          </a:p>
          <a:p>
            <a:pPr rtl="1"/>
            <a:endParaRPr lang="ar-IQ" sz="3600" dirty="0" smtClean="0"/>
          </a:p>
          <a:p>
            <a:pPr rtl="1"/>
            <a:endParaRPr lang="ar-IQ" dirty="0" smtClean="0"/>
          </a:p>
          <a:p>
            <a:pPr rtl="1"/>
            <a:endParaRPr lang="ar-IQ" dirty="0" smtClean="0"/>
          </a:p>
          <a:p>
            <a:pPr rtl="1"/>
            <a:endParaRPr lang="ar-IQ" dirty="0" smtClean="0"/>
          </a:p>
          <a:p>
            <a:pPr rtl="1"/>
            <a:endParaRPr lang="ar-IQ" dirty="0" smtClean="0"/>
          </a:p>
          <a:p>
            <a:pPr algn="ctr" rtl="1"/>
            <a:r>
              <a:rPr lang="ar-IQ" dirty="0" smtClean="0"/>
              <a:t>إعداد : </a:t>
            </a:r>
            <a:r>
              <a:rPr lang="ar-IQ" dirty="0" err="1" smtClean="0"/>
              <a:t>ا</a:t>
            </a:r>
            <a:r>
              <a:rPr lang="ar-IQ" dirty="0" smtClean="0"/>
              <a:t>.م.د صادق جعفر صادق</a:t>
            </a:r>
            <a:endParaRPr lang="ar-IQ" dirty="0" smtClean="0"/>
          </a:p>
          <a:p>
            <a:pPr rtl="1"/>
            <a:endParaRPr lang="ar-IQ" dirty="0" smtClean="0"/>
          </a:p>
          <a:p>
            <a:pPr rtl="1"/>
            <a:endParaRPr lang="ar-IQ" dirty="0" smtClean="0"/>
          </a:p>
          <a:p>
            <a:pPr rtl="1"/>
            <a:endParaRPr lang="en-US" dirty="0"/>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a:t>
            </a:fld>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000108"/>
            <a:ext cx="8229600" cy="857256"/>
          </a:xfrm>
        </p:spPr>
        <p:txBody>
          <a:bodyPr>
            <a:normAutofit fontScale="90000"/>
          </a:bodyPr>
          <a:lstStyle/>
          <a:p>
            <a:pPr algn="ctr"/>
            <a:r>
              <a:rPr lang="ar-IQ" sz="3600" b="1" u="sng" dirty="0" smtClean="0">
                <a:solidFill>
                  <a:srgbClr val="C00000"/>
                </a:solidFill>
              </a:rPr>
              <a:t>طريقه حمل التدريب المستمر (الدائم)</a:t>
            </a:r>
            <a:r>
              <a:rPr lang="ar-IQ" sz="5400" b="1" dirty="0" smtClean="0"/>
              <a:t/>
            </a:r>
            <a:br>
              <a:rPr lang="ar-IQ" sz="5400" b="1" dirty="0" smtClean="0"/>
            </a:br>
            <a:endParaRPr lang="en-US" dirty="0"/>
          </a:p>
        </p:txBody>
      </p:sp>
      <p:sp>
        <p:nvSpPr>
          <p:cNvPr id="3" name="عنصر نائب للمحتوى 2"/>
          <p:cNvSpPr>
            <a:spLocks noGrp="1"/>
          </p:cNvSpPr>
          <p:nvPr>
            <p:ph idx="1"/>
          </p:nvPr>
        </p:nvSpPr>
        <p:spPr>
          <a:xfrm>
            <a:off x="457200" y="1285860"/>
            <a:ext cx="8229600" cy="5038740"/>
          </a:xfrm>
        </p:spPr>
        <p:txBody>
          <a:bodyPr>
            <a:normAutofit lnSpcReduction="10000"/>
          </a:bodyPr>
          <a:lstStyle/>
          <a:p>
            <a:pPr algn="r" rtl="1">
              <a:buNone/>
            </a:pPr>
            <a:r>
              <a:rPr lang="ar-IQ" sz="2000" b="1" dirty="0" smtClean="0">
                <a:solidFill>
                  <a:schemeClr val="tx2"/>
                </a:solidFill>
              </a:rPr>
              <a:t>تهدف هذه </a:t>
            </a:r>
            <a:r>
              <a:rPr lang="ar-IQ" sz="2000" b="1" dirty="0" err="1" smtClean="0">
                <a:solidFill>
                  <a:schemeClr val="tx2"/>
                </a:solidFill>
              </a:rPr>
              <a:t>الطريقه</a:t>
            </a:r>
            <a:r>
              <a:rPr lang="ar-IQ" sz="2000" b="1" dirty="0" smtClean="0">
                <a:solidFill>
                  <a:schemeClr val="tx2"/>
                </a:solidFill>
              </a:rPr>
              <a:t> </a:t>
            </a:r>
            <a:r>
              <a:rPr lang="ar-IQ" sz="2000" b="1" dirty="0" err="1" smtClean="0">
                <a:solidFill>
                  <a:schemeClr val="tx2"/>
                </a:solidFill>
              </a:rPr>
              <a:t>الى</a:t>
            </a:r>
            <a:endParaRPr lang="ar-IQ" sz="2000" b="1" dirty="0" smtClean="0">
              <a:solidFill>
                <a:schemeClr val="tx2"/>
              </a:solidFill>
            </a:endParaRPr>
          </a:p>
          <a:p>
            <a:pPr algn="r" rtl="1"/>
            <a:r>
              <a:rPr lang="ar-IQ" sz="2000" b="1" dirty="0" smtClean="0">
                <a:solidFill>
                  <a:schemeClr val="tx2"/>
                </a:solidFill>
              </a:rPr>
              <a:t>تنميه وتطوير التحمل العام</a:t>
            </a:r>
          </a:p>
          <a:p>
            <a:pPr algn="r" rtl="1"/>
            <a:r>
              <a:rPr lang="ar-IQ" sz="2000" b="1" dirty="0" smtClean="0">
                <a:solidFill>
                  <a:schemeClr val="tx2"/>
                </a:solidFill>
              </a:rPr>
              <a:t>تساهم في تنميه التحمل الخاص لدرجه معينه</a:t>
            </a:r>
          </a:p>
          <a:p>
            <a:pPr algn="r" rtl="1"/>
            <a:r>
              <a:rPr lang="ar-IQ" sz="2000" b="1" dirty="0" smtClean="0">
                <a:solidFill>
                  <a:schemeClr val="tx2"/>
                </a:solidFill>
              </a:rPr>
              <a:t>تعمل على ترقيه الجهاز التنفسي والدوري</a:t>
            </a:r>
          </a:p>
          <a:p>
            <a:pPr algn="r" rtl="1"/>
            <a:r>
              <a:rPr lang="ar-IQ" sz="2000" b="1" dirty="0" smtClean="0">
                <a:solidFill>
                  <a:schemeClr val="tx2"/>
                </a:solidFill>
              </a:rPr>
              <a:t>تعمل على زيادة قدرة الدم على حمل كميه كبيرة من </a:t>
            </a:r>
            <a:r>
              <a:rPr lang="ar-IQ" sz="2000" b="1" dirty="0" err="1" smtClean="0">
                <a:solidFill>
                  <a:schemeClr val="tx2"/>
                </a:solidFill>
              </a:rPr>
              <a:t>الاوكسجين</a:t>
            </a:r>
            <a:r>
              <a:rPr lang="ar-IQ" sz="2000" b="1" dirty="0" smtClean="0">
                <a:solidFill>
                  <a:schemeClr val="tx2"/>
                </a:solidFill>
              </a:rPr>
              <a:t> والغذاء</a:t>
            </a:r>
          </a:p>
          <a:p>
            <a:pPr algn="r" rtl="1"/>
            <a:r>
              <a:rPr lang="ar-IQ" sz="2000" b="1" dirty="0" smtClean="0">
                <a:solidFill>
                  <a:schemeClr val="tx2"/>
                </a:solidFill>
              </a:rPr>
              <a:t>ينمي القدرة على الكفاح والعمل</a:t>
            </a:r>
          </a:p>
          <a:p>
            <a:pPr algn="r" rtl="1">
              <a:buNone/>
            </a:pPr>
            <a:r>
              <a:rPr lang="ar-IQ" sz="2000" b="1" u="sng" dirty="0" smtClean="0">
                <a:solidFill>
                  <a:srgbClr val="C00000"/>
                </a:solidFill>
              </a:rPr>
              <a:t>خصائص هذه </a:t>
            </a:r>
            <a:r>
              <a:rPr lang="ar-IQ" sz="2000" b="1" u="sng" dirty="0" err="1" smtClean="0">
                <a:solidFill>
                  <a:srgbClr val="C00000"/>
                </a:solidFill>
              </a:rPr>
              <a:t>الطريقه</a:t>
            </a:r>
            <a:endParaRPr lang="ar-IQ" sz="2000" b="1" u="sng" dirty="0" smtClean="0">
              <a:solidFill>
                <a:srgbClr val="C00000"/>
              </a:solidFill>
            </a:endParaRPr>
          </a:p>
          <a:p>
            <a:pPr algn="r" rtl="1"/>
            <a:r>
              <a:rPr lang="ar-IQ" sz="2000" b="1" dirty="0" smtClean="0">
                <a:solidFill>
                  <a:schemeClr val="tx2"/>
                </a:solidFill>
              </a:rPr>
              <a:t>شدة التمرين :تتراوح بين 25-80 %</a:t>
            </a:r>
          </a:p>
          <a:p>
            <a:pPr algn="r" rtl="1"/>
            <a:r>
              <a:rPr lang="ar-IQ" sz="2000" b="1" dirty="0" smtClean="0">
                <a:solidFill>
                  <a:schemeClr val="tx2"/>
                </a:solidFill>
              </a:rPr>
              <a:t>حجم التمرين :يمكن زيادة حجم التمرين عن طريق زيادة طول فترة </a:t>
            </a:r>
            <a:r>
              <a:rPr lang="ar-IQ" sz="2000" b="1" dirty="0" err="1" smtClean="0">
                <a:solidFill>
                  <a:schemeClr val="tx2"/>
                </a:solidFill>
              </a:rPr>
              <a:t>الاداء</a:t>
            </a:r>
            <a:r>
              <a:rPr lang="ar-IQ" sz="2000" b="1" dirty="0" smtClean="0">
                <a:solidFill>
                  <a:schemeClr val="tx2"/>
                </a:solidFill>
              </a:rPr>
              <a:t> سواء </a:t>
            </a:r>
            <a:r>
              <a:rPr lang="ar-IQ" sz="2000" b="1" dirty="0" err="1" smtClean="0">
                <a:solidFill>
                  <a:schemeClr val="tx2"/>
                </a:solidFill>
              </a:rPr>
              <a:t>بواسطه</a:t>
            </a:r>
            <a:r>
              <a:rPr lang="ar-IQ" sz="2000" b="1" dirty="0" smtClean="0">
                <a:solidFill>
                  <a:schemeClr val="tx2"/>
                </a:solidFill>
              </a:rPr>
              <a:t> </a:t>
            </a:r>
            <a:r>
              <a:rPr lang="ar-IQ" sz="2000" b="1" dirty="0" err="1" smtClean="0">
                <a:solidFill>
                  <a:schemeClr val="tx2"/>
                </a:solidFill>
              </a:rPr>
              <a:t>الاداء</a:t>
            </a:r>
            <a:r>
              <a:rPr lang="ar-IQ" sz="2000" b="1" dirty="0" smtClean="0">
                <a:solidFill>
                  <a:schemeClr val="tx2"/>
                </a:solidFill>
              </a:rPr>
              <a:t> المستمر </a:t>
            </a:r>
            <a:r>
              <a:rPr lang="ar-IQ" sz="2000" b="1" dirty="0" err="1" smtClean="0">
                <a:solidFill>
                  <a:schemeClr val="tx2"/>
                </a:solidFill>
              </a:rPr>
              <a:t>او</a:t>
            </a:r>
            <a:r>
              <a:rPr lang="ar-IQ" sz="2000" b="1" dirty="0" smtClean="0">
                <a:solidFill>
                  <a:schemeClr val="tx2"/>
                </a:solidFill>
              </a:rPr>
              <a:t> عن طريق زيادة عدد مرات التكرار</a:t>
            </a:r>
          </a:p>
          <a:p>
            <a:pPr algn="r" rtl="1"/>
            <a:r>
              <a:rPr lang="ar-IQ" sz="2000" b="1" dirty="0" smtClean="0">
                <a:solidFill>
                  <a:schemeClr val="tx2"/>
                </a:solidFill>
              </a:rPr>
              <a:t>فترات </a:t>
            </a:r>
            <a:r>
              <a:rPr lang="ar-IQ" sz="2000" b="1" dirty="0" err="1" smtClean="0">
                <a:solidFill>
                  <a:schemeClr val="tx2"/>
                </a:solidFill>
              </a:rPr>
              <a:t>الراحه</a:t>
            </a:r>
            <a:r>
              <a:rPr lang="ar-IQ" sz="2000" b="1" dirty="0" smtClean="0">
                <a:solidFill>
                  <a:schemeClr val="tx2"/>
                </a:solidFill>
              </a:rPr>
              <a:t> : تؤدى بدون فترات </a:t>
            </a:r>
            <a:r>
              <a:rPr lang="ar-IQ" sz="2000" b="1" dirty="0" err="1" smtClean="0">
                <a:solidFill>
                  <a:schemeClr val="tx2"/>
                </a:solidFill>
              </a:rPr>
              <a:t>راحه</a:t>
            </a:r>
            <a:endParaRPr lang="en-US" sz="2000" b="1" dirty="0" smtClean="0">
              <a:solidFill>
                <a:schemeClr val="tx2"/>
              </a:solidFill>
            </a:endParaRPr>
          </a:p>
          <a:p>
            <a:pPr algn="r" rtl="1"/>
            <a:r>
              <a:rPr lang="ar-IQ" sz="2000" b="1" u="sng" dirty="0" smtClean="0">
                <a:solidFill>
                  <a:schemeClr val="tx2"/>
                </a:solidFill>
              </a:rPr>
              <a:t>شدة التمرين:</a:t>
            </a:r>
            <a:r>
              <a:rPr lang="ar-IQ" sz="2000" b="1" dirty="0" smtClean="0">
                <a:solidFill>
                  <a:schemeClr val="tx2"/>
                </a:solidFill>
              </a:rPr>
              <a:t>هي درجه </a:t>
            </a:r>
            <a:r>
              <a:rPr lang="ar-IQ" sz="2000" b="1" dirty="0" err="1" smtClean="0">
                <a:solidFill>
                  <a:schemeClr val="tx2"/>
                </a:solidFill>
              </a:rPr>
              <a:t>الصعوبه</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القوة التي يؤدي </a:t>
            </a:r>
            <a:r>
              <a:rPr lang="ar-IQ" sz="2000" b="1" dirty="0" err="1" smtClean="0">
                <a:solidFill>
                  <a:schemeClr val="tx2"/>
                </a:solidFill>
              </a:rPr>
              <a:t>بها</a:t>
            </a:r>
            <a:r>
              <a:rPr lang="ar-IQ" sz="2000" b="1" dirty="0" smtClean="0">
                <a:solidFill>
                  <a:schemeClr val="tx2"/>
                </a:solidFill>
              </a:rPr>
              <a:t> التمرين(الجهد البدني)</a:t>
            </a:r>
          </a:p>
          <a:p>
            <a:pPr algn="r" rtl="1"/>
            <a:r>
              <a:rPr lang="ar-IQ" sz="2000" b="1" u="sng" dirty="0" smtClean="0">
                <a:solidFill>
                  <a:schemeClr val="tx2"/>
                </a:solidFill>
              </a:rPr>
              <a:t>حجم التمرين:</a:t>
            </a:r>
            <a:r>
              <a:rPr lang="ar-IQ" sz="2000" b="1" dirty="0" smtClean="0">
                <a:solidFill>
                  <a:schemeClr val="tx2"/>
                </a:solidFill>
              </a:rPr>
              <a:t>هو عدد مرات </a:t>
            </a:r>
            <a:r>
              <a:rPr lang="ar-IQ" sz="2000" b="1" dirty="0" err="1" smtClean="0">
                <a:solidFill>
                  <a:schemeClr val="tx2"/>
                </a:solidFill>
              </a:rPr>
              <a:t>اداء</a:t>
            </a:r>
            <a:r>
              <a:rPr lang="ar-IQ" sz="2000" b="1" dirty="0" smtClean="0">
                <a:solidFill>
                  <a:schemeClr val="tx2"/>
                </a:solidFill>
              </a:rPr>
              <a:t> التمرين </a:t>
            </a:r>
            <a:r>
              <a:rPr lang="ar-IQ" sz="2000" b="1" dirty="0" err="1" smtClean="0">
                <a:solidFill>
                  <a:schemeClr val="tx2"/>
                </a:solidFill>
              </a:rPr>
              <a:t>او</a:t>
            </a:r>
            <a:r>
              <a:rPr lang="ar-IQ" sz="2000" b="1" dirty="0" smtClean="0">
                <a:solidFill>
                  <a:schemeClr val="tx2"/>
                </a:solidFill>
              </a:rPr>
              <a:t> الزمن </a:t>
            </a:r>
            <a:r>
              <a:rPr lang="ar-IQ" sz="2000" b="1" dirty="0" err="1" smtClean="0">
                <a:solidFill>
                  <a:schemeClr val="tx2"/>
                </a:solidFill>
              </a:rPr>
              <a:t>او</a:t>
            </a:r>
            <a:r>
              <a:rPr lang="ar-IQ" sz="2000" b="1" dirty="0" smtClean="0">
                <a:solidFill>
                  <a:schemeClr val="tx2"/>
                </a:solidFill>
              </a:rPr>
              <a:t> طول </a:t>
            </a:r>
            <a:r>
              <a:rPr lang="ar-IQ" sz="2000" b="1" dirty="0" err="1" smtClean="0">
                <a:solidFill>
                  <a:schemeClr val="tx2"/>
                </a:solidFill>
              </a:rPr>
              <a:t>المسافه</a:t>
            </a:r>
            <a:r>
              <a:rPr lang="ar-IQ" sz="2000" b="1" dirty="0" smtClean="0">
                <a:solidFill>
                  <a:schemeClr val="tx2"/>
                </a:solidFill>
              </a:rPr>
              <a:t> </a:t>
            </a:r>
            <a:r>
              <a:rPr lang="ar-IQ" sz="2000" b="1" dirty="0" err="1" smtClean="0">
                <a:solidFill>
                  <a:schemeClr val="tx2"/>
                </a:solidFill>
              </a:rPr>
              <a:t>المقطوعه</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الثقل المستخدم</a:t>
            </a:r>
          </a:p>
          <a:p>
            <a:pPr algn="r" rtl="1">
              <a:buNone/>
            </a:pP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عدد مرات </a:t>
            </a:r>
            <a:r>
              <a:rPr lang="ar-IQ" sz="2000" b="1" dirty="0" err="1" smtClean="0">
                <a:solidFill>
                  <a:schemeClr val="tx2"/>
                </a:solidFill>
              </a:rPr>
              <a:t>اعادة</a:t>
            </a:r>
            <a:r>
              <a:rPr lang="ar-IQ" sz="2000" b="1" dirty="0" smtClean="0">
                <a:solidFill>
                  <a:schemeClr val="tx2"/>
                </a:solidFill>
              </a:rPr>
              <a:t> تكرار التمرين ذاته </a:t>
            </a:r>
            <a:r>
              <a:rPr lang="ar-IQ" sz="2000" b="1" dirty="0" err="1" smtClean="0">
                <a:solidFill>
                  <a:schemeClr val="tx2"/>
                </a:solidFill>
              </a:rPr>
              <a:t>او</a:t>
            </a:r>
            <a:r>
              <a:rPr lang="ar-IQ" sz="2000" b="1" dirty="0" smtClean="0">
                <a:solidFill>
                  <a:schemeClr val="tx2"/>
                </a:solidFill>
              </a:rPr>
              <a:t> مجموعه </a:t>
            </a:r>
            <a:r>
              <a:rPr lang="ar-IQ" sz="2000" b="1" dirty="0" err="1" smtClean="0">
                <a:solidFill>
                  <a:schemeClr val="tx2"/>
                </a:solidFill>
              </a:rPr>
              <a:t>الازمنه</a:t>
            </a:r>
            <a:r>
              <a:rPr lang="ar-IQ" sz="2000" b="1" dirty="0" smtClean="0">
                <a:solidFill>
                  <a:schemeClr val="tx2"/>
                </a:solidFill>
              </a:rPr>
              <a:t> </a:t>
            </a:r>
            <a:r>
              <a:rPr lang="ar-IQ" sz="2000" b="1" dirty="0" err="1" smtClean="0">
                <a:solidFill>
                  <a:schemeClr val="tx2"/>
                </a:solidFill>
              </a:rPr>
              <a:t>المستغرقه</a:t>
            </a:r>
            <a:r>
              <a:rPr lang="ar-IQ" sz="2000" b="1" dirty="0" smtClean="0">
                <a:solidFill>
                  <a:schemeClr val="tx2"/>
                </a:solidFill>
              </a:rPr>
              <a:t> في </a:t>
            </a:r>
            <a:r>
              <a:rPr lang="ar-IQ" sz="2000" b="1" dirty="0" err="1" smtClean="0">
                <a:solidFill>
                  <a:schemeClr val="tx2"/>
                </a:solidFill>
              </a:rPr>
              <a:t>تنفيذة</a:t>
            </a:r>
            <a:endParaRPr lang="ar-IQ" sz="2000" b="1" dirty="0" smtClean="0">
              <a:solidFill>
                <a:schemeClr val="tx2"/>
              </a:solidFill>
            </a:endParaRPr>
          </a:p>
          <a:p>
            <a:pPr algn="r" rtl="1">
              <a:buNone/>
            </a:pPr>
            <a:endParaRPr lang="ar-IQ" sz="2000" b="1" dirty="0" smtClean="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10</a:t>
            </a:fld>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14290"/>
            <a:ext cx="8229600" cy="1143000"/>
          </a:xfrm>
        </p:spPr>
        <p:txBody>
          <a:bodyPr>
            <a:normAutofit/>
          </a:bodyPr>
          <a:lstStyle/>
          <a:p>
            <a:pPr algn="ctr"/>
            <a:r>
              <a:rPr lang="ar-IQ" sz="3200" b="1" u="sng" dirty="0" smtClean="0">
                <a:solidFill>
                  <a:srgbClr val="C00000"/>
                </a:solidFill>
              </a:rPr>
              <a:t>مكونات حمل التدريب في طريقه التدريب المستمر</a:t>
            </a:r>
            <a:endParaRPr lang="en-US" sz="3200" b="1" u="sng" dirty="0">
              <a:solidFill>
                <a:srgbClr val="C00000"/>
              </a:solidFill>
            </a:endParaRPr>
          </a:p>
        </p:txBody>
      </p:sp>
      <p:graphicFrame>
        <p:nvGraphicFramePr>
          <p:cNvPr id="4" name="عنصر نائب للمحتوى 3"/>
          <p:cNvGraphicFramePr>
            <a:graphicFrameLocks noGrp="1"/>
          </p:cNvGraphicFramePr>
          <p:nvPr>
            <p:ph idx="1"/>
          </p:nvPr>
        </p:nvGraphicFramePr>
        <p:xfrm>
          <a:off x="2000232" y="1428736"/>
          <a:ext cx="5286412" cy="3931920"/>
        </p:xfrm>
        <a:graphic>
          <a:graphicData uri="http://schemas.openxmlformats.org/drawingml/2006/table">
            <a:tbl>
              <a:tblPr firstRow="1" bandRow="1">
                <a:effectLst>
                  <a:innerShdw blurRad="63500" dist="50800" dir="8100000">
                    <a:prstClr val="black">
                      <a:alpha val="50000"/>
                    </a:prstClr>
                  </a:innerShdw>
                  <a:reflection blurRad="6350" stA="50000" endA="300" endPos="55500" dist="50800" dir="5400000" sy="-100000" algn="bl" rotWithShape="0"/>
                </a:effectLst>
                <a:tableStyleId>{5C22544A-7EE6-4342-B048-85BDC9FD1C3A}</a:tableStyleId>
              </a:tblPr>
              <a:tblGrid>
                <a:gridCol w="5286412"/>
              </a:tblGrid>
              <a:tr h="3571886">
                <a:tc>
                  <a:txBody>
                    <a:bodyPr/>
                    <a:lstStyle/>
                    <a:p>
                      <a:pPr algn="r" rtl="1"/>
                      <a:endParaRPr lang="ar-IQ" dirty="0" smtClean="0"/>
                    </a:p>
                    <a:p>
                      <a:pPr algn="r" rtl="1">
                        <a:lnSpc>
                          <a:spcPct val="150000"/>
                        </a:lnSpc>
                      </a:pPr>
                      <a:r>
                        <a:rPr lang="ar-IQ" baseline="0" dirty="0" smtClean="0"/>
                        <a:t>        شدة التمرين               =                25-80 % </a:t>
                      </a:r>
                    </a:p>
                    <a:p>
                      <a:pPr algn="r" rtl="1">
                        <a:lnSpc>
                          <a:spcPct val="150000"/>
                        </a:lnSpc>
                      </a:pPr>
                      <a:r>
                        <a:rPr lang="ar-IQ" baseline="0" dirty="0" smtClean="0"/>
                        <a:t> </a:t>
                      </a:r>
                    </a:p>
                    <a:p>
                      <a:pPr algn="r" rtl="1">
                        <a:lnSpc>
                          <a:spcPct val="150000"/>
                        </a:lnSpc>
                      </a:pPr>
                      <a:r>
                        <a:rPr lang="ar-IQ" baseline="0" dirty="0" smtClean="0"/>
                        <a:t>       عدد مرات أداء التمرين   =                أداء مستمر</a:t>
                      </a:r>
                    </a:p>
                    <a:p>
                      <a:pPr algn="r" rtl="1">
                        <a:lnSpc>
                          <a:spcPct val="150000"/>
                        </a:lnSpc>
                      </a:pPr>
                      <a:endParaRPr lang="ar-IQ" baseline="0" dirty="0" smtClean="0"/>
                    </a:p>
                    <a:p>
                      <a:pPr algn="r" rtl="1">
                        <a:lnSpc>
                          <a:spcPct val="150000"/>
                        </a:lnSpc>
                      </a:pPr>
                      <a:r>
                        <a:rPr lang="ar-IQ" baseline="0" dirty="0" smtClean="0"/>
                        <a:t>      فترات الراحة               =      لاتوجد فترات راحة </a:t>
                      </a:r>
                    </a:p>
                    <a:p>
                      <a:pPr algn="r" rtl="1">
                        <a:lnSpc>
                          <a:spcPct val="150000"/>
                        </a:lnSpc>
                      </a:pPr>
                      <a:endParaRPr lang="ar-IQ" baseline="0" dirty="0" smtClean="0"/>
                    </a:p>
                    <a:p>
                      <a:pPr algn="r" rtl="1">
                        <a:lnSpc>
                          <a:spcPct val="150000"/>
                        </a:lnSpc>
                      </a:pPr>
                      <a:r>
                        <a:rPr lang="ar-IQ" baseline="0" dirty="0" smtClean="0"/>
                        <a:t>      عدد مرات التكرار         = قليل إذا الأداء مستمر لفترة طويلة</a:t>
                      </a:r>
                    </a:p>
                    <a:p>
                      <a:pPr algn="r" rtl="1">
                        <a:lnSpc>
                          <a:spcPct val="150000"/>
                        </a:lnSpc>
                      </a:pPr>
                      <a:r>
                        <a:rPr lang="ar-IQ" baseline="0" dirty="0" smtClean="0"/>
                        <a:t>                                      كبير إذا الأداء مستمر لفترة متوسطه </a:t>
                      </a:r>
                    </a:p>
                    <a:p>
                      <a:pPr algn="r" rtl="1"/>
                      <a:r>
                        <a:rPr lang="ar-IQ" baseline="0" dirty="0" smtClean="0"/>
                        <a:t>               </a:t>
                      </a:r>
                      <a:endParaRPr lang="en-US" dirty="0"/>
                    </a:p>
                  </a:txBody>
                  <a:tcPr>
                    <a:solidFill>
                      <a:schemeClr val="tx2"/>
                    </a:solidFill>
                  </a:tcPr>
                </a:tc>
              </a:tr>
            </a:tbl>
          </a:graphicData>
        </a:graphic>
      </p:graphicFrame>
      <p:sp>
        <p:nvSpPr>
          <p:cNvPr id="5" name="عنصر نائب لرقم الشريحة 4"/>
          <p:cNvSpPr>
            <a:spLocks noGrp="1"/>
          </p:cNvSpPr>
          <p:nvPr>
            <p:ph type="sldNum" sz="quarter" idx="12"/>
          </p:nvPr>
        </p:nvSpPr>
        <p:spPr/>
        <p:txBody>
          <a:bodyPr/>
          <a:lstStyle/>
          <a:p>
            <a:fld id="{091F9B09-01FF-41AF-8EE4-AE9C9BF36648}" type="slidenum">
              <a:rPr lang="en-US" smtClean="0"/>
              <a:pPr/>
              <a:t>11</a:t>
            </a:fld>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28604"/>
            <a:ext cx="8229600" cy="1418484"/>
          </a:xfrm>
        </p:spPr>
        <p:txBody>
          <a:bodyPr>
            <a:normAutofit/>
          </a:bodyPr>
          <a:lstStyle/>
          <a:p>
            <a:pPr algn="ctr"/>
            <a:r>
              <a:rPr lang="ar-IQ" sz="3200" b="1" u="sng" dirty="0" smtClean="0">
                <a:solidFill>
                  <a:srgbClr val="C00000"/>
                </a:solidFill>
              </a:rPr>
              <a:t>طريقه حمل التدريب الفتري</a:t>
            </a:r>
            <a:r>
              <a:rPr lang="ar-IQ" sz="4800" b="1" dirty="0" smtClean="0"/>
              <a:t/>
            </a:r>
            <a:br>
              <a:rPr lang="ar-IQ" sz="4800" b="1" dirty="0" smtClean="0"/>
            </a:br>
            <a:endParaRPr lang="en-US" sz="4800" dirty="0"/>
          </a:p>
        </p:txBody>
      </p:sp>
      <p:sp>
        <p:nvSpPr>
          <p:cNvPr id="3" name="عنصر نائب للمحتوى 2"/>
          <p:cNvSpPr>
            <a:spLocks noGrp="1"/>
          </p:cNvSpPr>
          <p:nvPr>
            <p:ph idx="1"/>
          </p:nvPr>
        </p:nvSpPr>
        <p:spPr>
          <a:xfrm>
            <a:off x="457200" y="1142984"/>
            <a:ext cx="8229600" cy="5181616"/>
          </a:xfrm>
        </p:spPr>
        <p:txBody>
          <a:bodyPr>
            <a:normAutofit/>
          </a:bodyPr>
          <a:lstStyle/>
          <a:p>
            <a:pPr algn="r" rtl="1">
              <a:buNone/>
            </a:pPr>
            <a:r>
              <a:rPr lang="ar-IQ" sz="2000" b="1" dirty="0" smtClean="0">
                <a:solidFill>
                  <a:schemeClr val="tx2"/>
                </a:solidFill>
              </a:rPr>
              <a:t>هو تقديم التمرين يعقبه راحة بصورة متكررة أو التبادل المتتالي للعمل والراحة .</a:t>
            </a:r>
          </a:p>
          <a:p>
            <a:pPr algn="r" rtl="1">
              <a:buNone/>
            </a:pPr>
            <a:r>
              <a:rPr lang="ar-IQ" sz="2000" b="1" dirty="0" smtClean="0">
                <a:solidFill>
                  <a:schemeClr val="tx2"/>
                </a:solidFill>
              </a:rPr>
              <a:t>يقسم إلى </a:t>
            </a:r>
          </a:p>
          <a:p>
            <a:pPr algn="r" rtl="1">
              <a:buNone/>
            </a:pPr>
            <a:r>
              <a:rPr lang="ar-IQ" sz="2000" b="1" dirty="0" smtClean="0">
                <a:solidFill>
                  <a:schemeClr val="tx2"/>
                </a:solidFill>
              </a:rPr>
              <a:t>1- طريقه التدريب الفتري منخفض الشدة</a:t>
            </a:r>
          </a:p>
          <a:p>
            <a:pPr algn="r" rtl="1">
              <a:buNone/>
            </a:pPr>
            <a:r>
              <a:rPr lang="ar-IQ" sz="2000" b="1" dirty="0" smtClean="0">
                <a:solidFill>
                  <a:schemeClr val="tx2"/>
                </a:solidFill>
              </a:rPr>
              <a:t>2- طريقه التدريب الفتري مرتفع الشدة</a:t>
            </a:r>
          </a:p>
          <a:p>
            <a:pPr algn="ctr" rtl="1">
              <a:buNone/>
            </a:pPr>
            <a:r>
              <a:rPr lang="ar-IQ" sz="2000" b="1" u="sng" dirty="0" smtClean="0">
                <a:solidFill>
                  <a:srgbClr val="C00000"/>
                </a:solidFill>
              </a:rPr>
              <a:t>طريقه التدريب الفتري منخفض الشدة</a:t>
            </a:r>
          </a:p>
          <a:p>
            <a:pPr algn="r" rtl="1">
              <a:buNone/>
            </a:pPr>
            <a:r>
              <a:rPr lang="ar-IQ" sz="2000" b="1" dirty="0" smtClean="0">
                <a:solidFill>
                  <a:schemeClr val="tx2"/>
                </a:solidFill>
              </a:rPr>
              <a:t>تهدف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a:t>
            </a:r>
            <a:r>
              <a:rPr lang="ar-IQ" sz="2000" b="1" dirty="0" err="1" smtClean="0">
                <a:solidFill>
                  <a:schemeClr val="tx2"/>
                </a:solidFill>
              </a:rPr>
              <a:t>الى</a:t>
            </a:r>
            <a:r>
              <a:rPr lang="ar-IQ" sz="2000" b="1" dirty="0" smtClean="0">
                <a:solidFill>
                  <a:schemeClr val="tx2"/>
                </a:solidFill>
              </a:rPr>
              <a:t> تنميه الصفات </a:t>
            </a:r>
            <a:r>
              <a:rPr lang="ar-IQ" sz="2000" b="1" dirty="0" err="1" smtClean="0">
                <a:solidFill>
                  <a:schemeClr val="tx2"/>
                </a:solidFill>
              </a:rPr>
              <a:t>البدنيه</a:t>
            </a:r>
            <a:r>
              <a:rPr lang="ar-IQ" sz="2000" b="1" dirty="0" smtClean="0">
                <a:solidFill>
                  <a:schemeClr val="tx2"/>
                </a:solidFill>
              </a:rPr>
              <a:t> .</a:t>
            </a:r>
          </a:p>
          <a:p>
            <a:pPr algn="r" rtl="1"/>
            <a:r>
              <a:rPr lang="ar-IQ" sz="2000" b="1" dirty="0" smtClean="0">
                <a:solidFill>
                  <a:schemeClr val="tx2"/>
                </a:solidFill>
              </a:rPr>
              <a:t>التحمل العام</a:t>
            </a:r>
          </a:p>
          <a:p>
            <a:pPr algn="r" rtl="1"/>
            <a:r>
              <a:rPr lang="ar-IQ" sz="2000" b="1" dirty="0" smtClean="0">
                <a:solidFill>
                  <a:schemeClr val="tx2"/>
                </a:solidFill>
              </a:rPr>
              <a:t>التحمل الخاص(الدوري – التنفسي )</a:t>
            </a:r>
          </a:p>
          <a:p>
            <a:pPr algn="r" rtl="1"/>
            <a:r>
              <a:rPr lang="ar-IQ" sz="2000" b="1" dirty="0" smtClean="0">
                <a:solidFill>
                  <a:schemeClr val="tx2"/>
                </a:solidFill>
              </a:rPr>
              <a:t>تحمل القوة</a:t>
            </a:r>
          </a:p>
          <a:p>
            <a:pPr algn="r" rtl="1"/>
            <a:r>
              <a:rPr lang="ar-IQ" sz="2000" b="1" dirty="0" smtClean="0">
                <a:solidFill>
                  <a:schemeClr val="tx2"/>
                </a:solidFill>
              </a:rPr>
              <a:t>تساعد على تحسين كفاءة الجهازين الدوري والتنفسي</a:t>
            </a:r>
          </a:p>
          <a:p>
            <a:pPr algn="r" rtl="1"/>
            <a:r>
              <a:rPr lang="ar-IQ" sz="2000" b="1" dirty="0" smtClean="0">
                <a:solidFill>
                  <a:schemeClr val="tx2"/>
                </a:solidFill>
              </a:rPr>
              <a:t>يساعد على زيادة سعه القلب وتحسين السعه الحيوية</a:t>
            </a:r>
          </a:p>
          <a:p>
            <a:pPr algn="r" rtl="1">
              <a:buNone/>
            </a:pPr>
            <a:r>
              <a:rPr lang="ar-IQ" sz="2000" b="1" u="sng" dirty="0" smtClean="0">
                <a:solidFill>
                  <a:schemeClr val="tx2"/>
                </a:solidFill>
              </a:rPr>
              <a:t>خصائصه </a:t>
            </a:r>
          </a:p>
          <a:p>
            <a:pPr algn="r" rtl="1">
              <a:buNone/>
            </a:pPr>
            <a:r>
              <a:rPr lang="ar-IQ" sz="2000" b="1" dirty="0" smtClean="0">
                <a:solidFill>
                  <a:schemeClr val="tx2"/>
                </a:solidFill>
              </a:rPr>
              <a:t>شدة التمرين:تكون الشدة ما بين </a:t>
            </a:r>
            <a:r>
              <a:rPr lang="ar-IQ" sz="2000" b="1" dirty="0" err="1" smtClean="0">
                <a:solidFill>
                  <a:schemeClr val="tx2"/>
                </a:solidFill>
              </a:rPr>
              <a:t>بسيطه</a:t>
            </a:r>
            <a:r>
              <a:rPr lang="ar-IQ" sz="2000" b="1" dirty="0" smtClean="0">
                <a:solidFill>
                  <a:schemeClr val="tx2"/>
                </a:solidFill>
              </a:rPr>
              <a:t> ومتوسطه</a:t>
            </a:r>
          </a:p>
          <a:p>
            <a:pPr algn="r" rtl="1">
              <a:buNone/>
            </a:pPr>
            <a:r>
              <a:rPr lang="ar-IQ" sz="2000" b="1" dirty="0" smtClean="0">
                <a:solidFill>
                  <a:schemeClr val="tx2"/>
                </a:solidFill>
              </a:rPr>
              <a:t>تصل في تمارين الجري 60 – 80 % من </a:t>
            </a:r>
            <a:r>
              <a:rPr lang="ar-IQ" sz="2000" b="1" dirty="0" err="1" smtClean="0">
                <a:solidFill>
                  <a:schemeClr val="tx2"/>
                </a:solidFill>
              </a:rPr>
              <a:t>اقصى</a:t>
            </a:r>
            <a:r>
              <a:rPr lang="ar-IQ" sz="2000" b="1" dirty="0" smtClean="0">
                <a:solidFill>
                  <a:schemeClr val="tx2"/>
                </a:solidFill>
              </a:rPr>
              <a:t> مستوى للاعب</a:t>
            </a:r>
          </a:p>
          <a:p>
            <a:pPr algn="r" rtl="1">
              <a:buNone/>
            </a:pPr>
            <a:endParaRPr lang="ar-IQ" sz="2000" b="1" dirty="0" smtClean="0">
              <a:solidFill>
                <a:schemeClr val="tx2"/>
              </a:solidFill>
            </a:endParaRPr>
          </a:p>
          <a:p>
            <a:pPr algn="r" rtl="1">
              <a:buNone/>
            </a:pPr>
            <a:endParaRPr lang="ar-IQ" sz="2000" b="1" dirty="0" smtClean="0">
              <a:solidFill>
                <a:schemeClr val="tx2"/>
              </a:solidFill>
            </a:endParaRPr>
          </a:p>
          <a:p>
            <a:pPr algn="r" rtl="1">
              <a:buNone/>
            </a:pPr>
            <a:endParaRPr lang="ar-IQ" sz="2000" b="1" u="sng" dirty="0" smtClean="0">
              <a:solidFill>
                <a:srgbClr val="C00000"/>
              </a:solidFill>
            </a:endParaRPr>
          </a:p>
          <a:p>
            <a:pPr algn="r" rtl="1">
              <a:buNone/>
            </a:pPr>
            <a:endParaRPr lang="ar-IQ" sz="2000" b="1" dirty="0" smtClean="0">
              <a:solidFill>
                <a:schemeClr val="tx2"/>
              </a:solidFill>
            </a:endParaRPr>
          </a:p>
          <a:p>
            <a:pPr algn="r" rtl="1">
              <a:buNone/>
            </a:pP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12</a:t>
            </a:fld>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785794"/>
            <a:ext cx="8229600" cy="5429288"/>
          </a:xfrm>
        </p:spPr>
        <p:txBody>
          <a:bodyPr>
            <a:normAutofit/>
          </a:bodyPr>
          <a:lstStyle/>
          <a:p>
            <a:pPr algn="r" rtl="1">
              <a:buNone/>
            </a:pPr>
            <a:r>
              <a:rPr lang="ar-IQ" sz="2000" b="1" dirty="0" smtClean="0">
                <a:solidFill>
                  <a:schemeClr val="tx2"/>
                </a:solidFill>
              </a:rPr>
              <a:t>وتصل في تمارين القوة </a:t>
            </a:r>
            <a:r>
              <a:rPr lang="ar-IQ" sz="2000" b="1" dirty="0" err="1" smtClean="0">
                <a:solidFill>
                  <a:schemeClr val="tx2"/>
                </a:solidFill>
              </a:rPr>
              <a:t>الى</a:t>
            </a:r>
            <a:r>
              <a:rPr lang="ar-IQ" sz="2000" b="1" dirty="0" smtClean="0">
                <a:solidFill>
                  <a:schemeClr val="tx2"/>
                </a:solidFill>
              </a:rPr>
              <a:t> 50 – 60 % من </a:t>
            </a:r>
            <a:r>
              <a:rPr lang="ar-IQ" sz="2000" b="1" dirty="0" err="1" smtClean="0">
                <a:solidFill>
                  <a:schemeClr val="tx2"/>
                </a:solidFill>
              </a:rPr>
              <a:t>اقصى</a:t>
            </a:r>
            <a:r>
              <a:rPr lang="ar-IQ" sz="2000" b="1" dirty="0" smtClean="0">
                <a:solidFill>
                  <a:schemeClr val="tx2"/>
                </a:solidFill>
              </a:rPr>
              <a:t> مستوى للاعب</a:t>
            </a:r>
          </a:p>
          <a:p>
            <a:pPr algn="r" rtl="1"/>
            <a:r>
              <a:rPr lang="ar-IQ" sz="2000" b="1" dirty="0" smtClean="0">
                <a:solidFill>
                  <a:schemeClr val="tx2"/>
                </a:solidFill>
              </a:rPr>
              <a:t>حجم التمرين : تسمح الشدة </a:t>
            </a:r>
            <a:r>
              <a:rPr lang="ar-IQ" sz="2000" b="1" dirty="0" err="1" smtClean="0">
                <a:solidFill>
                  <a:schemeClr val="tx2"/>
                </a:solidFill>
              </a:rPr>
              <a:t>البسيطه</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a:t>
            </a:r>
            <a:r>
              <a:rPr lang="ar-IQ" sz="2000" b="1" dirty="0" err="1" smtClean="0">
                <a:solidFill>
                  <a:schemeClr val="tx2"/>
                </a:solidFill>
              </a:rPr>
              <a:t>المتوسطه</a:t>
            </a:r>
            <a:r>
              <a:rPr lang="ar-IQ" sz="2000" b="1" dirty="0" smtClean="0">
                <a:solidFill>
                  <a:schemeClr val="tx2"/>
                </a:solidFill>
              </a:rPr>
              <a:t> للتمرينات بزيادة حجم التمرينات </a:t>
            </a:r>
            <a:r>
              <a:rPr lang="ar-IQ" sz="2000" b="1" dirty="0" err="1" smtClean="0">
                <a:solidFill>
                  <a:schemeClr val="tx2"/>
                </a:solidFill>
              </a:rPr>
              <a:t>المستخدمه</a:t>
            </a:r>
            <a:r>
              <a:rPr lang="ar-IQ" sz="2000" b="1" dirty="0" smtClean="0">
                <a:solidFill>
                  <a:schemeClr val="tx2"/>
                </a:solidFill>
              </a:rPr>
              <a:t> حيث يمكن استخدام تكرار كل تمرين مثل تمرينات الجري </a:t>
            </a:r>
            <a:r>
              <a:rPr lang="ar-IQ" sz="2000" b="1" dirty="0" err="1" smtClean="0">
                <a:solidFill>
                  <a:schemeClr val="tx2"/>
                </a:solidFill>
              </a:rPr>
              <a:t>او</a:t>
            </a:r>
            <a:r>
              <a:rPr lang="ar-IQ" sz="2000" b="1" dirty="0" smtClean="0">
                <a:solidFill>
                  <a:schemeClr val="tx2"/>
                </a:solidFill>
              </a:rPr>
              <a:t> تمرينات القوة باستخدام </a:t>
            </a:r>
            <a:r>
              <a:rPr lang="ar-IQ" sz="2000" b="1" dirty="0" err="1" smtClean="0">
                <a:solidFill>
                  <a:schemeClr val="tx2"/>
                </a:solidFill>
              </a:rPr>
              <a:t>اثقال</a:t>
            </a:r>
            <a:r>
              <a:rPr lang="ar-IQ" sz="2000" b="1" dirty="0" smtClean="0">
                <a:solidFill>
                  <a:schemeClr val="tx2"/>
                </a:solidFill>
              </a:rPr>
              <a:t> </a:t>
            </a:r>
            <a:r>
              <a:rPr lang="ar-IQ" sz="2000" b="1" dirty="0" err="1" smtClean="0">
                <a:solidFill>
                  <a:schemeClr val="tx2"/>
                </a:solidFill>
              </a:rPr>
              <a:t>اضافيه</a:t>
            </a:r>
            <a:r>
              <a:rPr lang="ar-IQ" sz="2000" b="1" dirty="0" smtClean="0">
                <a:solidFill>
                  <a:schemeClr val="tx2"/>
                </a:solidFill>
              </a:rPr>
              <a:t> تتراوح فترة التمرين الواحد ما بين 14-90 ثانيه للجري </a:t>
            </a:r>
            <a:r>
              <a:rPr lang="ar-IQ" sz="2000" b="1" dirty="0" err="1" smtClean="0">
                <a:solidFill>
                  <a:schemeClr val="tx2"/>
                </a:solidFill>
              </a:rPr>
              <a:t>و</a:t>
            </a:r>
            <a:r>
              <a:rPr lang="ar-IQ" sz="2000" b="1" dirty="0" smtClean="0">
                <a:solidFill>
                  <a:schemeClr val="tx2"/>
                </a:solidFill>
              </a:rPr>
              <a:t> 15 – 30 ثانيه للقوة</a:t>
            </a:r>
          </a:p>
          <a:p>
            <a:pPr algn="r" rtl="1"/>
            <a:r>
              <a:rPr lang="ar-IQ" sz="2000" b="1" dirty="0" smtClean="0">
                <a:solidFill>
                  <a:schemeClr val="tx2"/>
                </a:solidFill>
              </a:rPr>
              <a:t>فترات </a:t>
            </a:r>
            <a:r>
              <a:rPr lang="ar-IQ" sz="2000" b="1" dirty="0" err="1" smtClean="0">
                <a:solidFill>
                  <a:schemeClr val="tx2"/>
                </a:solidFill>
              </a:rPr>
              <a:t>الراحه</a:t>
            </a:r>
            <a:r>
              <a:rPr lang="ar-IQ" sz="2000" b="1" dirty="0" smtClean="0">
                <a:solidFill>
                  <a:schemeClr val="tx2"/>
                </a:solidFill>
              </a:rPr>
              <a:t>: فترة </a:t>
            </a:r>
            <a:r>
              <a:rPr lang="ar-IQ" sz="2000" b="1" dirty="0" err="1" smtClean="0">
                <a:solidFill>
                  <a:schemeClr val="tx2"/>
                </a:solidFill>
              </a:rPr>
              <a:t>راحه</a:t>
            </a:r>
            <a:r>
              <a:rPr lang="ar-IQ" sz="2000" b="1" dirty="0" smtClean="0">
                <a:solidFill>
                  <a:schemeClr val="tx2"/>
                </a:solidFill>
              </a:rPr>
              <a:t> ايجابيه غير </a:t>
            </a:r>
            <a:r>
              <a:rPr lang="ar-IQ" sz="2000" b="1" dirty="0" err="1" smtClean="0">
                <a:solidFill>
                  <a:schemeClr val="tx2"/>
                </a:solidFill>
              </a:rPr>
              <a:t>كامله</a:t>
            </a:r>
            <a:r>
              <a:rPr lang="ar-IQ" sz="2000" b="1" dirty="0" smtClean="0">
                <a:solidFill>
                  <a:schemeClr val="tx2"/>
                </a:solidFill>
              </a:rPr>
              <a:t> </a:t>
            </a:r>
          </a:p>
          <a:p>
            <a:pPr algn="r" rtl="1">
              <a:buNone/>
            </a:pPr>
            <a:r>
              <a:rPr lang="ar-IQ" sz="2000" b="1" dirty="0" smtClean="0">
                <a:solidFill>
                  <a:schemeClr val="tx2"/>
                </a:solidFill>
              </a:rPr>
              <a:t>تتراوح بين 45- 90 ثانيه عند وصول ضربات القلب </a:t>
            </a:r>
            <a:r>
              <a:rPr lang="ar-IQ" sz="2000" b="1" dirty="0" err="1" smtClean="0">
                <a:solidFill>
                  <a:schemeClr val="tx2"/>
                </a:solidFill>
              </a:rPr>
              <a:t>الى</a:t>
            </a:r>
            <a:r>
              <a:rPr lang="ar-IQ" sz="2000" b="1" dirty="0" smtClean="0">
                <a:solidFill>
                  <a:schemeClr val="tx2"/>
                </a:solidFill>
              </a:rPr>
              <a:t> 120-130 نبضه في </a:t>
            </a:r>
            <a:r>
              <a:rPr lang="ar-IQ" sz="2000" b="1" dirty="0" err="1" smtClean="0">
                <a:solidFill>
                  <a:schemeClr val="tx2"/>
                </a:solidFill>
              </a:rPr>
              <a:t>الدقيقه</a:t>
            </a:r>
            <a:endParaRPr lang="ar-IQ" sz="2000" b="1" dirty="0" smtClean="0">
              <a:solidFill>
                <a:schemeClr val="tx2"/>
              </a:solidFill>
            </a:endParaRPr>
          </a:p>
          <a:p>
            <a:pPr algn="ctr" rtl="1">
              <a:buNone/>
            </a:pPr>
            <a:r>
              <a:rPr lang="ar-IQ" sz="2000" b="1" u="sng" dirty="0" smtClean="0">
                <a:solidFill>
                  <a:srgbClr val="C00000"/>
                </a:solidFill>
              </a:rPr>
              <a:t>مكونات حمل التدريب في طريقه التدريب الفتري منخفض الشدة</a:t>
            </a:r>
            <a:endParaRPr lang="ar-IQ" sz="2000" b="1" dirty="0" smtClean="0">
              <a:solidFill>
                <a:schemeClr val="tx2"/>
              </a:solidFill>
            </a:endParaRPr>
          </a:p>
          <a:p>
            <a:pPr algn="r" rtl="1">
              <a:buNone/>
            </a:pPr>
            <a:r>
              <a:rPr lang="ar-IQ" sz="2000" b="1" dirty="0" smtClean="0">
                <a:solidFill>
                  <a:schemeClr val="tx2"/>
                </a:solidFill>
              </a:rPr>
              <a:t> </a:t>
            </a:r>
          </a:p>
          <a:p>
            <a:pPr algn="r" rtl="1">
              <a:buNone/>
            </a:pPr>
            <a:endParaRPr lang="en-US" sz="2000" b="1" dirty="0">
              <a:solidFill>
                <a:schemeClr val="tx2"/>
              </a:solidFill>
            </a:endParaRPr>
          </a:p>
        </p:txBody>
      </p:sp>
      <p:graphicFrame>
        <p:nvGraphicFramePr>
          <p:cNvPr id="4" name="جدول 3"/>
          <p:cNvGraphicFramePr>
            <a:graphicFrameLocks noGrp="1"/>
          </p:cNvGraphicFramePr>
          <p:nvPr/>
        </p:nvGraphicFramePr>
        <p:xfrm>
          <a:off x="2000232" y="3286124"/>
          <a:ext cx="5524496" cy="3143272"/>
        </p:xfrm>
        <a:graphic>
          <a:graphicData uri="http://schemas.openxmlformats.org/drawingml/2006/table">
            <a:tbl>
              <a:tblPr firstRow="1" bandRow="1">
                <a:effectLst>
                  <a:reflection blurRad="6350" stA="50000" endA="300" endPos="55500" dist="50800" dir="5400000" sy="-100000" algn="bl" rotWithShape="0"/>
                </a:effectLst>
                <a:tableStyleId>{5C22544A-7EE6-4342-B048-85BDC9FD1C3A}</a:tableStyleId>
              </a:tblPr>
              <a:tblGrid>
                <a:gridCol w="5524496"/>
              </a:tblGrid>
              <a:tr h="3143272">
                <a:tc>
                  <a:txBody>
                    <a:bodyPr/>
                    <a:lstStyle/>
                    <a:p>
                      <a:pPr algn="r" rtl="1"/>
                      <a:endParaRPr lang="ar-IQ" dirty="0" smtClean="0"/>
                    </a:p>
                    <a:p>
                      <a:pPr algn="r" rtl="1">
                        <a:lnSpc>
                          <a:spcPct val="100000"/>
                        </a:lnSpc>
                      </a:pPr>
                      <a:r>
                        <a:rPr lang="ar-IQ" baseline="0" dirty="0" smtClean="0"/>
                        <a:t>        شدة التمرين               =         60-80 % للجري</a:t>
                      </a:r>
                    </a:p>
                    <a:p>
                      <a:pPr algn="r" rtl="1">
                        <a:lnSpc>
                          <a:spcPct val="100000"/>
                        </a:lnSpc>
                      </a:pPr>
                      <a:r>
                        <a:rPr lang="ar-IQ" baseline="0" dirty="0" smtClean="0"/>
                        <a:t>                                                50- 60 % للقوة</a:t>
                      </a:r>
                    </a:p>
                    <a:p>
                      <a:pPr algn="r" rtl="1">
                        <a:lnSpc>
                          <a:spcPct val="100000"/>
                        </a:lnSpc>
                      </a:pPr>
                      <a:r>
                        <a:rPr lang="ar-IQ" baseline="0" dirty="0" smtClean="0"/>
                        <a:t>       عدد مرات أداء التمرين   =          14 – 90 ثا للجري </a:t>
                      </a:r>
                    </a:p>
                    <a:p>
                      <a:pPr algn="r" rtl="1">
                        <a:lnSpc>
                          <a:spcPct val="100000"/>
                        </a:lnSpc>
                      </a:pPr>
                      <a:r>
                        <a:rPr lang="ar-IQ" baseline="0" dirty="0" smtClean="0"/>
                        <a:t>                                                         15 – 30 ثا للقوة</a:t>
                      </a:r>
                    </a:p>
                    <a:p>
                      <a:pPr algn="r" rtl="1">
                        <a:lnSpc>
                          <a:spcPct val="100000"/>
                        </a:lnSpc>
                      </a:pPr>
                      <a:r>
                        <a:rPr lang="ar-IQ" baseline="0" dirty="0" smtClean="0"/>
                        <a:t>      فترات الراحة               =      راحة ايجابيه غير كأمله   </a:t>
                      </a:r>
                    </a:p>
                    <a:p>
                      <a:pPr algn="r" rtl="1">
                        <a:lnSpc>
                          <a:spcPct val="100000"/>
                        </a:lnSpc>
                      </a:pPr>
                      <a:r>
                        <a:rPr lang="ar-IQ" baseline="0" dirty="0" smtClean="0"/>
                        <a:t>                                              45 – 90 عند وصول القلب        </a:t>
                      </a:r>
                    </a:p>
                    <a:p>
                      <a:pPr algn="r" rtl="1">
                        <a:lnSpc>
                          <a:spcPct val="100000"/>
                        </a:lnSpc>
                      </a:pPr>
                      <a:r>
                        <a:rPr lang="ar-IQ" baseline="0" dirty="0" smtClean="0"/>
                        <a:t>                                          120-13- نبضه في </a:t>
                      </a:r>
                      <a:r>
                        <a:rPr lang="ar-IQ" baseline="0" dirty="0" err="1" smtClean="0"/>
                        <a:t>الدقيقه</a:t>
                      </a:r>
                      <a:endParaRPr lang="ar-IQ" baseline="0" dirty="0" smtClean="0"/>
                    </a:p>
                    <a:p>
                      <a:pPr algn="r" rtl="1">
                        <a:lnSpc>
                          <a:spcPct val="100000"/>
                        </a:lnSpc>
                      </a:pPr>
                      <a:r>
                        <a:rPr lang="ar-IQ" baseline="0" dirty="0" smtClean="0"/>
                        <a:t>      عدد مرات التكرار         =    20 – 30 مرة </a:t>
                      </a:r>
                    </a:p>
                    <a:p>
                      <a:pPr algn="r" rtl="1"/>
                      <a:r>
                        <a:rPr lang="ar-IQ"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r>
            </a:tbl>
          </a:graphicData>
        </a:graphic>
      </p:graphicFrame>
      <p:sp>
        <p:nvSpPr>
          <p:cNvPr id="5" name="عنصر نائب لرقم الشريحة 4"/>
          <p:cNvSpPr>
            <a:spLocks noGrp="1"/>
          </p:cNvSpPr>
          <p:nvPr>
            <p:ph type="sldNum" sz="quarter" idx="12"/>
          </p:nvPr>
        </p:nvSpPr>
        <p:spPr/>
        <p:txBody>
          <a:bodyPr/>
          <a:lstStyle/>
          <a:p>
            <a:fld id="{091F9B09-01FF-41AF-8EE4-AE9C9BF36648}" type="slidenum">
              <a:rPr lang="en-US" smtClean="0"/>
              <a:pPr/>
              <a:t>13</a:t>
            </a:fld>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lnSpcReduction="10000"/>
          </a:bodyPr>
          <a:lstStyle/>
          <a:p>
            <a:pPr algn="ctr" rtl="1">
              <a:buNone/>
            </a:pPr>
            <a:r>
              <a:rPr lang="ar-IQ" sz="2000" b="1" u="sng" dirty="0" smtClean="0">
                <a:solidFill>
                  <a:srgbClr val="C00000"/>
                </a:solidFill>
              </a:rPr>
              <a:t>طريقه التدريب الفتري مرتفع الشدة</a:t>
            </a:r>
          </a:p>
          <a:p>
            <a:pPr algn="ctr" rtl="1"/>
            <a:endParaRPr lang="ar-IQ" sz="2000" dirty="0" smtClean="0"/>
          </a:p>
          <a:p>
            <a:pPr algn="r" rtl="1">
              <a:buNone/>
            </a:pPr>
            <a:r>
              <a:rPr lang="ar-IQ" sz="2000" b="1" dirty="0" smtClean="0">
                <a:solidFill>
                  <a:schemeClr val="tx2"/>
                </a:solidFill>
              </a:rPr>
              <a:t>تهدف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a:t>
            </a:r>
            <a:r>
              <a:rPr lang="ar-IQ" sz="2000" b="1" dirty="0" err="1" smtClean="0">
                <a:solidFill>
                  <a:schemeClr val="tx2"/>
                </a:solidFill>
              </a:rPr>
              <a:t>الى</a:t>
            </a:r>
            <a:r>
              <a:rPr lang="ar-IQ" sz="2000" b="1" dirty="0" smtClean="0">
                <a:solidFill>
                  <a:schemeClr val="tx2"/>
                </a:solidFill>
              </a:rPr>
              <a:t> تنميه الصفات </a:t>
            </a:r>
            <a:r>
              <a:rPr lang="ar-IQ" sz="2000" b="1" dirty="0" err="1" smtClean="0">
                <a:solidFill>
                  <a:schemeClr val="tx2"/>
                </a:solidFill>
              </a:rPr>
              <a:t>البدنيه</a:t>
            </a:r>
            <a:endParaRPr lang="ar-IQ" sz="2000" b="1" dirty="0" smtClean="0">
              <a:solidFill>
                <a:schemeClr val="tx2"/>
              </a:solidFill>
            </a:endParaRPr>
          </a:p>
          <a:p>
            <a:pPr algn="r" rtl="1"/>
            <a:r>
              <a:rPr lang="ar-IQ" sz="2000" b="1" dirty="0" smtClean="0">
                <a:solidFill>
                  <a:schemeClr val="tx2"/>
                </a:solidFill>
              </a:rPr>
              <a:t>التحمل الخاص(تحمل </a:t>
            </a:r>
            <a:r>
              <a:rPr lang="ar-IQ" sz="2000" b="1" dirty="0" err="1" smtClean="0">
                <a:solidFill>
                  <a:schemeClr val="tx2"/>
                </a:solidFill>
              </a:rPr>
              <a:t>السرعه</a:t>
            </a:r>
            <a:r>
              <a:rPr lang="ar-IQ" sz="2000" b="1" dirty="0" smtClean="0">
                <a:solidFill>
                  <a:schemeClr val="tx2"/>
                </a:solidFill>
              </a:rPr>
              <a:t>- تحمل القوة )</a:t>
            </a:r>
          </a:p>
          <a:p>
            <a:pPr algn="r" rtl="1"/>
            <a:r>
              <a:rPr lang="ar-IQ" sz="2000" b="1" dirty="0" err="1" smtClean="0">
                <a:solidFill>
                  <a:schemeClr val="tx2"/>
                </a:solidFill>
              </a:rPr>
              <a:t>السرعه</a:t>
            </a:r>
            <a:endParaRPr lang="ar-IQ" sz="2000" b="1" dirty="0" smtClean="0">
              <a:solidFill>
                <a:schemeClr val="tx2"/>
              </a:solidFill>
            </a:endParaRPr>
          </a:p>
          <a:p>
            <a:pPr algn="r" rtl="1"/>
            <a:r>
              <a:rPr lang="ar-IQ" sz="2000" b="1" dirty="0" smtClean="0">
                <a:solidFill>
                  <a:schemeClr val="tx2"/>
                </a:solidFill>
              </a:rPr>
              <a:t>القوة المميزة </a:t>
            </a:r>
            <a:r>
              <a:rPr lang="ar-IQ" sz="2000" b="1" dirty="0" err="1" smtClean="0">
                <a:solidFill>
                  <a:schemeClr val="tx2"/>
                </a:solidFill>
              </a:rPr>
              <a:t>بالسرعه</a:t>
            </a:r>
            <a:endParaRPr lang="ar-IQ" sz="2000" b="1" dirty="0" smtClean="0">
              <a:solidFill>
                <a:schemeClr val="tx2"/>
              </a:solidFill>
            </a:endParaRPr>
          </a:p>
          <a:p>
            <a:pPr algn="r" rtl="1"/>
            <a:r>
              <a:rPr lang="ar-IQ" sz="2000" b="1" dirty="0" smtClean="0">
                <a:solidFill>
                  <a:schemeClr val="tx2"/>
                </a:solidFill>
              </a:rPr>
              <a:t>القوة القصوى</a:t>
            </a:r>
          </a:p>
          <a:p>
            <a:pPr algn="r" rtl="1">
              <a:buNone/>
            </a:pPr>
            <a:r>
              <a:rPr lang="ar-IQ" sz="2000" b="1" u="sng" dirty="0" smtClean="0">
                <a:solidFill>
                  <a:schemeClr val="tx2"/>
                </a:solidFill>
              </a:rPr>
              <a:t>خصائصه</a:t>
            </a:r>
          </a:p>
          <a:p>
            <a:pPr algn="r" rtl="1"/>
            <a:r>
              <a:rPr lang="ar-IQ" sz="2000" b="1" dirty="0" smtClean="0">
                <a:solidFill>
                  <a:schemeClr val="tx2"/>
                </a:solidFill>
              </a:rPr>
              <a:t>شدة التمرين: للجري 80-90 %</a:t>
            </a:r>
          </a:p>
          <a:p>
            <a:pPr algn="r" rtl="1">
              <a:buNone/>
            </a:pPr>
            <a:r>
              <a:rPr lang="ar-IQ" sz="2000" b="1" dirty="0" smtClean="0">
                <a:solidFill>
                  <a:schemeClr val="tx2"/>
                </a:solidFill>
              </a:rPr>
              <a:t>                    للقوة 60-75 %</a:t>
            </a:r>
          </a:p>
          <a:p>
            <a:pPr algn="r" rtl="1"/>
            <a:r>
              <a:rPr lang="ar-IQ" sz="2000" b="1" dirty="0" smtClean="0">
                <a:solidFill>
                  <a:schemeClr val="tx2"/>
                </a:solidFill>
              </a:rPr>
              <a:t>حجم التمرين : يرتبط بشدة التمرينات </a:t>
            </a:r>
            <a:r>
              <a:rPr lang="ar-IQ" sz="2000" b="1" dirty="0" err="1" smtClean="0">
                <a:solidFill>
                  <a:schemeClr val="tx2"/>
                </a:solidFill>
              </a:rPr>
              <a:t>المستخدمه</a:t>
            </a:r>
            <a:r>
              <a:rPr lang="ar-IQ" sz="2000" b="1" dirty="0" smtClean="0">
                <a:solidFill>
                  <a:schemeClr val="tx2"/>
                </a:solidFill>
              </a:rPr>
              <a:t> حيث </a:t>
            </a:r>
            <a:r>
              <a:rPr lang="ar-IQ" sz="2000" b="1" dirty="0" err="1" smtClean="0">
                <a:solidFill>
                  <a:schemeClr val="tx2"/>
                </a:solidFill>
              </a:rPr>
              <a:t>ان</a:t>
            </a:r>
            <a:r>
              <a:rPr lang="ar-IQ" sz="2000" b="1" dirty="0" smtClean="0">
                <a:solidFill>
                  <a:schemeClr val="tx2"/>
                </a:solidFill>
              </a:rPr>
              <a:t> حجم التمرين يقل </a:t>
            </a:r>
            <a:r>
              <a:rPr lang="ar-IQ" sz="2000" b="1" dirty="0" err="1" smtClean="0">
                <a:solidFill>
                  <a:schemeClr val="tx2"/>
                </a:solidFill>
              </a:rPr>
              <a:t>نتيجه</a:t>
            </a:r>
            <a:r>
              <a:rPr lang="ar-IQ" sz="2000" b="1" dirty="0" smtClean="0">
                <a:solidFill>
                  <a:schemeClr val="tx2"/>
                </a:solidFill>
              </a:rPr>
              <a:t> لزيادة الشدة</a:t>
            </a:r>
          </a:p>
          <a:p>
            <a:pPr algn="r" rtl="1">
              <a:buNone/>
            </a:pPr>
            <a:r>
              <a:rPr lang="ar-IQ" sz="2000" b="1" dirty="0" smtClean="0">
                <a:solidFill>
                  <a:schemeClr val="tx2"/>
                </a:solidFill>
              </a:rPr>
              <a:t>يكون تكرار تمرينات الجري 10 مرات تقريبا</a:t>
            </a:r>
          </a:p>
          <a:p>
            <a:pPr algn="r" rtl="1">
              <a:buNone/>
            </a:pPr>
            <a:r>
              <a:rPr lang="ar-IQ" sz="2000" b="1" dirty="0" smtClean="0">
                <a:solidFill>
                  <a:schemeClr val="tx2"/>
                </a:solidFill>
              </a:rPr>
              <a:t>وتكرار القوة باستخدام </a:t>
            </a:r>
            <a:r>
              <a:rPr lang="ar-IQ" sz="2000" b="1" dirty="0" err="1" smtClean="0">
                <a:solidFill>
                  <a:schemeClr val="tx2"/>
                </a:solidFill>
              </a:rPr>
              <a:t>اثقال</a:t>
            </a:r>
            <a:r>
              <a:rPr lang="ar-IQ" sz="2000" b="1" dirty="0" smtClean="0">
                <a:solidFill>
                  <a:schemeClr val="tx2"/>
                </a:solidFill>
              </a:rPr>
              <a:t> 8-10 مرة</a:t>
            </a:r>
          </a:p>
          <a:p>
            <a:pPr algn="r" rtl="1"/>
            <a:r>
              <a:rPr lang="ar-IQ" sz="2000" b="1" dirty="0" err="1" smtClean="0">
                <a:solidFill>
                  <a:schemeClr val="tx2"/>
                </a:solidFill>
              </a:rPr>
              <a:t>الراحه</a:t>
            </a:r>
            <a:r>
              <a:rPr lang="ar-IQ" sz="2000" b="1" dirty="0" smtClean="0">
                <a:solidFill>
                  <a:schemeClr val="tx2"/>
                </a:solidFill>
              </a:rPr>
              <a:t>: تزداد فترات </a:t>
            </a:r>
            <a:r>
              <a:rPr lang="ar-IQ" sz="2000" b="1" dirty="0" err="1" smtClean="0">
                <a:solidFill>
                  <a:schemeClr val="tx2"/>
                </a:solidFill>
              </a:rPr>
              <a:t>الراحه</a:t>
            </a:r>
            <a:r>
              <a:rPr lang="ar-IQ" sz="2000" b="1" dirty="0" smtClean="0">
                <a:solidFill>
                  <a:schemeClr val="tx2"/>
                </a:solidFill>
              </a:rPr>
              <a:t> </a:t>
            </a:r>
            <a:r>
              <a:rPr lang="ar-IQ" sz="2000" b="1" dirty="0" err="1" smtClean="0">
                <a:solidFill>
                  <a:schemeClr val="tx2"/>
                </a:solidFill>
              </a:rPr>
              <a:t>نتيجه</a:t>
            </a:r>
            <a:r>
              <a:rPr lang="ar-IQ" sz="2000" b="1" dirty="0" smtClean="0">
                <a:solidFill>
                  <a:schemeClr val="tx2"/>
                </a:solidFill>
              </a:rPr>
              <a:t> لزيادة شدة التمرين حيث تساعد القلب للعودة </a:t>
            </a:r>
            <a:r>
              <a:rPr lang="ar-IQ" sz="2000" b="1" dirty="0" err="1" smtClean="0">
                <a:solidFill>
                  <a:schemeClr val="tx2"/>
                </a:solidFill>
              </a:rPr>
              <a:t>الى</a:t>
            </a:r>
            <a:r>
              <a:rPr lang="ar-IQ" sz="2000" b="1" dirty="0" smtClean="0">
                <a:solidFill>
                  <a:schemeClr val="tx2"/>
                </a:solidFill>
              </a:rPr>
              <a:t> حالته </a:t>
            </a:r>
            <a:r>
              <a:rPr lang="ar-IQ" sz="2000" b="1" dirty="0" err="1" smtClean="0">
                <a:solidFill>
                  <a:schemeClr val="tx2"/>
                </a:solidFill>
              </a:rPr>
              <a:t>الطبيعيه</a:t>
            </a:r>
            <a:r>
              <a:rPr lang="ar-IQ" sz="2000" b="1" dirty="0" smtClean="0">
                <a:solidFill>
                  <a:schemeClr val="tx2"/>
                </a:solidFill>
              </a:rPr>
              <a:t> وتتراوح </a:t>
            </a:r>
            <a:r>
              <a:rPr lang="ar-IQ" sz="2000" b="1" dirty="0" err="1" smtClean="0">
                <a:solidFill>
                  <a:schemeClr val="tx2"/>
                </a:solidFill>
              </a:rPr>
              <a:t>الراحه</a:t>
            </a:r>
            <a:r>
              <a:rPr lang="ar-IQ" sz="2000" b="1" dirty="0" smtClean="0">
                <a:solidFill>
                  <a:schemeClr val="tx2"/>
                </a:solidFill>
              </a:rPr>
              <a:t> 90-180 ثا عند نبض 110-120 نبضه</a:t>
            </a: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14</a:t>
            </a:fld>
            <a:endParaRPr lang="en-US"/>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457200" y="785813"/>
            <a:ext cx="8229600" cy="5538787"/>
          </a:xfrm>
        </p:spPr>
        <p:txBody>
          <a:bodyPr/>
          <a:lstStyle/>
          <a:p>
            <a:pPr algn="ctr">
              <a:buNone/>
            </a:pPr>
            <a:r>
              <a:rPr lang="ar-IQ" sz="2000" b="1" u="sng" dirty="0" smtClean="0">
                <a:solidFill>
                  <a:srgbClr val="C00000"/>
                </a:solidFill>
              </a:rPr>
              <a:t>مكونات حمل التدريب في طريقه التدريب الفتري مرتفع الشدة</a:t>
            </a:r>
            <a:endParaRPr lang="ar-IQ" sz="2000" b="1" dirty="0" smtClean="0">
              <a:solidFill>
                <a:schemeClr val="tx2"/>
              </a:solidFill>
            </a:endParaRPr>
          </a:p>
          <a:p>
            <a:pPr algn="ctr"/>
            <a:endParaRPr lang="en-US" sz="2000" dirty="0"/>
          </a:p>
        </p:txBody>
      </p:sp>
      <p:graphicFrame>
        <p:nvGraphicFramePr>
          <p:cNvPr id="6" name="جدول 5"/>
          <p:cNvGraphicFramePr>
            <a:graphicFrameLocks noGrp="1"/>
          </p:cNvGraphicFramePr>
          <p:nvPr/>
        </p:nvGraphicFramePr>
        <p:xfrm>
          <a:off x="1785918" y="1285860"/>
          <a:ext cx="5524496" cy="4480560"/>
        </p:xfrm>
        <a:graphic>
          <a:graphicData uri="http://schemas.openxmlformats.org/drawingml/2006/table">
            <a:tbl>
              <a:tblPr firstRow="1" bandRow="1">
                <a:effectLst>
                  <a:reflection blurRad="6350" stA="50000" endA="300" endPos="55500" dist="50800" dir="5400000" sy="-100000" algn="bl" rotWithShape="0"/>
                </a:effectLst>
                <a:tableStyleId>{5C22544A-7EE6-4342-B048-85BDC9FD1C3A}</a:tableStyleId>
              </a:tblPr>
              <a:tblGrid>
                <a:gridCol w="5524496"/>
              </a:tblGrid>
              <a:tr h="3143272">
                <a:tc>
                  <a:txBody>
                    <a:bodyPr/>
                    <a:lstStyle/>
                    <a:p>
                      <a:pPr algn="r" rtl="1"/>
                      <a:endParaRPr lang="ar-IQ" dirty="0" smtClean="0"/>
                    </a:p>
                    <a:p>
                      <a:pPr algn="r" rtl="1">
                        <a:lnSpc>
                          <a:spcPct val="200000"/>
                        </a:lnSpc>
                      </a:pPr>
                      <a:r>
                        <a:rPr lang="ar-IQ" baseline="0" dirty="0" smtClean="0"/>
                        <a:t>        شدة التمرين               =         80-90 % للجري</a:t>
                      </a:r>
                    </a:p>
                    <a:p>
                      <a:pPr algn="r" rtl="1">
                        <a:lnSpc>
                          <a:spcPct val="200000"/>
                        </a:lnSpc>
                      </a:pPr>
                      <a:r>
                        <a:rPr lang="ar-IQ" baseline="0" dirty="0" smtClean="0"/>
                        <a:t>                                                60- 75 % للقوة</a:t>
                      </a:r>
                    </a:p>
                    <a:p>
                      <a:pPr algn="r" rtl="1">
                        <a:lnSpc>
                          <a:spcPct val="200000"/>
                        </a:lnSpc>
                      </a:pPr>
                      <a:r>
                        <a:rPr lang="ar-IQ" baseline="0" dirty="0" smtClean="0"/>
                        <a:t>       فترات الراحة               =        تزداد فترات </a:t>
                      </a:r>
                      <a:r>
                        <a:rPr lang="ar-IQ" baseline="0" dirty="0" err="1" smtClean="0"/>
                        <a:t>الراحه</a:t>
                      </a:r>
                      <a:endParaRPr lang="ar-IQ" baseline="0" dirty="0" smtClean="0"/>
                    </a:p>
                    <a:p>
                      <a:pPr algn="r" rtl="1">
                        <a:lnSpc>
                          <a:spcPct val="200000"/>
                        </a:lnSpc>
                      </a:pPr>
                      <a:r>
                        <a:rPr lang="ar-IQ" baseline="0" dirty="0" smtClean="0"/>
                        <a:t>                                            90 – 180 عند وصول القلب        </a:t>
                      </a:r>
                    </a:p>
                    <a:p>
                      <a:pPr algn="r" rtl="1">
                        <a:lnSpc>
                          <a:spcPct val="200000"/>
                        </a:lnSpc>
                      </a:pPr>
                      <a:r>
                        <a:rPr lang="ar-IQ" baseline="0" dirty="0" smtClean="0"/>
                        <a:t>                                          110-120  نبضه في </a:t>
                      </a:r>
                      <a:r>
                        <a:rPr lang="ar-IQ" baseline="0" dirty="0" err="1" smtClean="0"/>
                        <a:t>الدقيقه</a:t>
                      </a:r>
                      <a:endParaRPr lang="ar-IQ" baseline="0" dirty="0" smtClean="0"/>
                    </a:p>
                    <a:p>
                      <a:pPr algn="r" rtl="1">
                        <a:lnSpc>
                          <a:spcPct val="200000"/>
                        </a:lnSpc>
                      </a:pPr>
                      <a:r>
                        <a:rPr lang="ar-IQ" baseline="0" dirty="0" smtClean="0"/>
                        <a:t>      عدد مرات التكرار         =     10 مرات للجري</a:t>
                      </a:r>
                    </a:p>
                    <a:p>
                      <a:pPr algn="r" rtl="1">
                        <a:lnSpc>
                          <a:spcPct val="200000"/>
                        </a:lnSpc>
                      </a:pPr>
                      <a:r>
                        <a:rPr lang="ar-IQ" baseline="0" dirty="0" smtClean="0"/>
                        <a:t>                                           8-10 مرات للقوة </a:t>
                      </a:r>
                    </a:p>
                    <a:p>
                      <a:pPr algn="r" rtl="1"/>
                      <a:r>
                        <a:rPr lang="ar-IQ"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r>
            </a:tbl>
          </a:graphicData>
        </a:graphic>
      </p:graphicFrame>
      <p:sp>
        <p:nvSpPr>
          <p:cNvPr id="4" name="عنصر نائب لرقم الشريحة 3"/>
          <p:cNvSpPr>
            <a:spLocks noGrp="1"/>
          </p:cNvSpPr>
          <p:nvPr>
            <p:ph type="sldNum" sz="quarter" idx="12"/>
          </p:nvPr>
        </p:nvSpPr>
        <p:spPr/>
        <p:txBody>
          <a:bodyPr/>
          <a:lstStyle/>
          <a:p>
            <a:fld id="{091F9B09-01FF-41AF-8EE4-AE9C9BF36648}" type="slidenum">
              <a:rPr lang="en-US" smtClean="0"/>
              <a:pPr/>
              <a:t>15</a:t>
            </a:fld>
            <a:endParaRPr lang="en-US"/>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title"/>
          </p:nvPr>
        </p:nvSpPr>
        <p:spPr>
          <a:xfrm>
            <a:off x="457200" y="571480"/>
            <a:ext cx="8229600" cy="1275608"/>
          </a:xfrm>
        </p:spPr>
        <p:txBody>
          <a:bodyPr>
            <a:normAutofit fontScale="90000"/>
          </a:bodyPr>
          <a:lstStyle/>
          <a:p>
            <a:pPr algn="ctr"/>
            <a:r>
              <a:rPr lang="ar-IQ" sz="3100" b="1" u="sng" dirty="0" smtClean="0">
                <a:solidFill>
                  <a:srgbClr val="C00000"/>
                </a:solidFill>
              </a:rPr>
              <a:t>طريقه حمل التدريب التكراري</a:t>
            </a:r>
            <a:r>
              <a:rPr lang="ar-IQ" sz="5400" b="1" dirty="0" smtClean="0"/>
              <a:t/>
            </a:r>
            <a:br>
              <a:rPr lang="ar-IQ" sz="5400" b="1" dirty="0" smtClean="0"/>
            </a:br>
            <a:endParaRPr lang="en-US" dirty="0"/>
          </a:p>
        </p:txBody>
      </p:sp>
      <p:sp>
        <p:nvSpPr>
          <p:cNvPr id="3" name="عنصر نائب للمحتوى 2"/>
          <p:cNvSpPr>
            <a:spLocks noGrp="1"/>
          </p:cNvSpPr>
          <p:nvPr>
            <p:ph idx="1"/>
          </p:nvPr>
        </p:nvSpPr>
        <p:spPr>
          <a:xfrm>
            <a:off x="428596" y="1285860"/>
            <a:ext cx="8229600" cy="5786478"/>
          </a:xfrm>
        </p:spPr>
        <p:txBody>
          <a:bodyPr>
            <a:normAutofit/>
          </a:bodyPr>
          <a:lstStyle/>
          <a:p>
            <a:pPr algn="r" rtl="1">
              <a:buNone/>
            </a:pPr>
            <a:r>
              <a:rPr lang="ar-IQ" sz="2000" b="1" dirty="0" smtClean="0">
                <a:solidFill>
                  <a:schemeClr val="tx2"/>
                </a:solidFill>
              </a:rPr>
              <a:t>تهدف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a:t>
            </a:r>
            <a:r>
              <a:rPr lang="ar-IQ" sz="2000" b="1" dirty="0" err="1" smtClean="0">
                <a:solidFill>
                  <a:schemeClr val="tx2"/>
                </a:solidFill>
              </a:rPr>
              <a:t>الى</a:t>
            </a:r>
            <a:endParaRPr lang="ar-IQ" sz="2000" b="1" dirty="0" smtClean="0">
              <a:solidFill>
                <a:schemeClr val="tx2"/>
              </a:solidFill>
            </a:endParaRPr>
          </a:p>
          <a:p>
            <a:pPr algn="r" rtl="1"/>
            <a:r>
              <a:rPr lang="ar-IQ" sz="2000" b="1" dirty="0" err="1" smtClean="0">
                <a:solidFill>
                  <a:schemeClr val="tx2"/>
                </a:solidFill>
              </a:rPr>
              <a:t>السرعه</a:t>
            </a:r>
            <a:r>
              <a:rPr lang="ar-IQ" sz="2000" b="1" dirty="0" smtClean="0">
                <a:solidFill>
                  <a:schemeClr val="tx2"/>
                </a:solidFill>
              </a:rPr>
              <a:t> (سرعه الانتقال)</a:t>
            </a:r>
          </a:p>
          <a:p>
            <a:pPr algn="r" rtl="1"/>
            <a:r>
              <a:rPr lang="ar-IQ" sz="2000" b="1" dirty="0" smtClean="0">
                <a:solidFill>
                  <a:schemeClr val="tx2"/>
                </a:solidFill>
              </a:rPr>
              <a:t>القوى القصوى</a:t>
            </a:r>
          </a:p>
          <a:p>
            <a:pPr algn="r" rtl="1"/>
            <a:r>
              <a:rPr lang="ar-IQ" sz="2000" b="1" dirty="0" smtClean="0">
                <a:solidFill>
                  <a:schemeClr val="tx2"/>
                </a:solidFill>
              </a:rPr>
              <a:t>القوة المميزة </a:t>
            </a:r>
            <a:r>
              <a:rPr lang="ar-IQ" sz="2000" b="1" dirty="0" err="1" smtClean="0">
                <a:solidFill>
                  <a:schemeClr val="tx2"/>
                </a:solidFill>
              </a:rPr>
              <a:t>بالسرعه</a:t>
            </a:r>
            <a:endParaRPr lang="ar-IQ" sz="2000" b="1" dirty="0" smtClean="0">
              <a:solidFill>
                <a:schemeClr val="tx2"/>
              </a:solidFill>
            </a:endParaRPr>
          </a:p>
          <a:p>
            <a:pPr algn="r" rtl="1">
              <a:buNone/>
            </a:pPr>
            <a:r>
              <a:rPr lang="ar-IQ" sz="2000" b="1" u="sng" dirty="0" smtClean="0">
                <a:solidFill>
                  <a:schemeClr val="tx2"/>
                </a:solidFill>
              </a:rPr>
              <a:t>خصائصه</a:t>
            </a:r>
          </a:p>
          <a:p>
            <a:pPr algn="r" rtl="1"/>
            <a:r>
              <a:rPr lang="ar-IQ" sz="2000" b="1" dirty="0" smtClean="0">
                <a:solidFill>
                  <a:schemeClr val="tx2"/>
                </a:solidFill>
              </a:rPr>
              <a:t>شدة التمرين: تتراوح مابين 80-90 % وقد تصل </a:t>
            </a:r>
            <a:r>
              <a:rPr lang="ar-IQ" sz="2000" b="1" dirty="0" err="1" smtClean="0">
                <a:solidFill>
                  <a:schemeClr val="tx2"/>
                </a:solidFill>
              </a:rPr>
              <a:t>الى</a:t>
            </a:r>
            <a:r>
              <a:rPr lang="ar-IQ" sz="2000" b="1" dirty="0" smtClean="0">
                <a:solidFill>
                  <a:schemeClr val="tx2"/>
                </a:solidFill>
              </a:rPr>
              <a:t> 100% </a:t>
            </a:r>
          </a:p>
          <a:p>
            <a:pPr algn="r" rtl="1"/>
            <a:r>
              <a:rPr lang="ar-IQ" sz="2000" b="1" dirty="0" smtClean="0">
                <a:solidFill>
                  <a:schemeClr val="tx2"/>
                </a:solidFill>
              </a:rPr>
              <a:t>حجم التمرين: قله الحجم حيث تقصر فترة دوام التمرينات وتقل عدد مرات التكرار </a:t>
            </a:r>
            <a:r>
              <a:rPr lang="ar-IQ" sz="2000" b="1" dirty="0" err="1" smtClean="0">
                <a:solidFill>
                  <a:schemeClr val="tx2"/>
                </a:solidFill>
              </a:rPr>
              <a:t>بالنسبه</a:t>
            </a:r>
            <a:r>
              <a:rPr lang="ar-IQ" sz="2000" b="1" dirty="0" smtClean="0">
                <a:solidFill>
                  <a:schemeClr val="tx2"/>
                </a:solidFill>
              </a:rPr>
              <a:t> للتمرينات الجري ما بين 1 -3 مرات </a:t>
            </a:r>
            <a:r>
              <a:rPr lang="ar-IQ" sz="2000" b="1" dirty="0" err="1" smtClean="0">
                <a:solidFill>
                  <a:schemeClr val="tx2"/>
                </a:solidFill>
              </a:rPr>
              <a:t>وبالنسبه</a:t>
            </a:r>
            <a:r>
              <a:rPr lang="ar-IQ" sz="2000" b="1" dirty="0" smtClean="0">
                <a:solidFill>
                  <a:schemeClr val="tx2"/>
                </a:solidFill>
              </a:rPr>
              <a:t> لتمرينات القوة من 20 – 30 رفعه </a:t>
            </a:r>
          </a:p>
          <a:p>
            <a:pPr algn="r" rtl="1"/>
            <a:r>
              <a:rPr lang="ar-IQ" sz="2000" b="1" dirty="0" err="1" smtClean="0">
                <a:solidFill>
                  <a:schemeClr val="tx2"/>
                </a:solidFill>
              </a:rPr>
              <a:t>الراحه</a:t>
            </a:r>
            <a:r>
              <a:rPr lang="ar-IQ" sz="2000" b="1" dirty="0" smtClean="0">
                <a:solidFill>
                  <a:schemeClr val="tx2"/>
                </a:solidFill>
              </a:rPr>
              <a:t> : تتراوح مابين 10 – 45 </a:t>
            </a:r>
            <a:r>
              <a:rPr lang="ar-IQ" sz="2000" b="1" dirty="0" err="1" smtClean="0">
                <a:solidFill>
                  <a:schemeClr val="tx2"/>
                </a:solidFill>
              </a:rPr>
              <a:t>ثا</a:t>
            </a:r>
            <a:r>
              <a:rPr lang="ar-IQ" sz="2000" b="1" dirty="0" smtClean="0">
                <a:solidFill>
                  <a:schemeClr val="tx2"/>
                </a:solidFill>
              </a:rPr>
              <a:t> للجري</a:t>
            </a:r>
          </a:p>
          <a:p>
            <a:pPr algn="r" rtl="1">
              <a:buNone/>
            </a:pPr>
            <a:r>
              <a:rPr lang="ar-IQ" sz="2000" b="1" dirty="0" smtClean="0">
                <a:solidFill>
                  <a:schemeClr val="tx2"/>
                </a:solidFill>
              </a:rPr>
              <a:t>                 و 3 - 4  دقائق للقوة</a:t>
            </a:r>
          </a:p>
          <a:p>
            <a:pPr algn="r" rtl="1">
              <a:buNone/>
            </a:pP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16</a:t>
            </a:fld>
            <a:endParaRPr lang="en-US"/>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457200" y="857250"/>
            <a:ext cx="8229600" cy="5467350"/>
          </a:xfrm>
        </p:spPr>
        <p:txBody>
          <a:bodyPr/>
          <a:lstStyle/>
          <a:p>
            <a:pPr algn="ctr" rtl="1">
              <a:buNone/>
            </a:pPr>
            <a:r>
              <a:rPr lang="ar-IQ" sz="2800" b="1" u="sng" dirty="0" smtClean="0">
                <a:solidFill>
                  <a:srgbClr val="C00000"/>
                </a:solidFill>
              </a:rPr>
              <a:t>مكونات حمل التدريب في طريقه التدريب التكراري</a:t>
            </a:r>
          </a:p>
          <a:p>
            <a:pPr algn="ctr"/>
            <a:endParaRPr lang="ar-IQ" sz="2800" b="1" u="sng" dirty="0" smtClean="0">
              <a:solidFill>
                <a:srgbClr val="C00000"/>
              </a:solidFill>
            </a:endParaRPr>
          </a:p>
          <a:p>
            <a:pPr algn="ctr"/>
            <a:endParaRPr lang="en-US" dirty="0"/>
          </a:p>
        </p:txBody>
      </p:sp>
      <p:graphicFrame>
        <p:nvGraphicFramePr>
          <p:cNvPr id="5" name="جدول 4"/>
          <p:cNvGraphicFramePr>
            <a:graphicFrameLocks noGrp="1"/>
          </p:cNvGraphicFramePr>
          <p:nvPr/>
        </p:nvGraphicFramePr>
        <p:xfrm>
          <a:off x="1857356" y="1785926"/>
          <a:ext cx="5524496" cy="3931920"/>
        </p:xfrm>
        <a:graphic>
          <a:graphicData uri="http://schemas.openxmlformats.org/drawingml/2006/table">
            <a:tbl>
              <a:tblPr firstRow="1" bandRow="1">
                <a:effectLst>
                  <a:reflection blurRad="6350" stA="50000" endA="300" endPos="55500" dist="50800" dir="5400000" sy="-100000" algn="bl" rotWithShape="0"/>
                </a:effectLst>
                <a:tableStyleId>{5C22544A-7EE6-4342-B048-85BDC9FD1C3A}</a:tableStyleId>
              </a:tblPr>
              <a:tblGrid>
                <a:gridCol w="5524496"/>
              </a:tblGrid>
              <a:tr h="3143272">
                <a:tc>
                  <a:txBody>
                    <a:bodyPr/>
                    <a:lstStyle/>
                    <a:p>
                      <a:pPr algn="r" rtl="1"/>
                      <a:endParaRPr lang="ar-IQ" dirty="0" smtClean="0"/>
                    </a:p>
                    <a:p>
                      <a:pPr algn="r" rtl="1">
                        <a:lnSpc>
                          <a:spcPct val="200000"/>
                        </a:lnSpc>
                      </a:pPr>
                      <a:r>
                        <a:rPr lang="ar-IQ" baseline="0" dirty="0" smtClean="0"/>
                        <a:t>        شدة التمرين               =     80-90 % وقد تصل 100%</a:t>
                      </a:r>
                    </a:p>
                    <a:p>
                      <a:pPr algn="r" rtl="1">
                        <a:lnSpc>
                          <a:spcPct val="200000"/>
                        </a:lnSpc>
                      </a:pPr>
                      <a:r>
                        <a:rPr lang="ar-IQ" baseline="0" dirty="0" smtClean="0"/>
                        <a:t>         الحجم                     =       قله الحجم</a:t>
                      </a:r>
                    </a:p>
                    <a:p>
                      <a:pPr algn="r" rtl="1">
                        <a:lnSpc>
                          <a:spcPct val="200000"/>
                        </a:lnSpc>
                      </a:pPr>
                      <a:r>
                        <a:rPr lang="ar-IQ" baseline="0" dirty="0" smtClean="0"/>
                        <a:t>       فترات الراحة               =     10- 45 </a:t>
                      </a:r>
                      <a:r>
                        <a:rPr lang="ar-IQ" baseline="0" dirty="0" err="1" smtClean="0"/>
                        <a:t>ثا</a:t>
                      </a:r>
                      <a:r>
                        <a:rPr lang="ar-IQ" baseline="0" dirty="0" smtClean="0"/>
                        <a:t> للجري      </a:t>
                      </a:r>
                    </a:p>
                    <a:p>
                      <a:pPr algn="r" rtl="1">
                        <a:lnSpc>
                          <a:spcPct val="200000"/>
                        </a:lnSpc>
                      </a:pPr>
                      <a:r>
                        <a:rPr lang="ar-IQ" baseline="0" dirty="0" smtClean="0"/>
                        <a:t>                                             3-4 </a:t>
                      </a:r>
                      <a:r>
                        <a:rPr lang="ar-IQ" baseline="0" dirty="0" err="1" smtClean="0"/>
                        <a:t>ثا</a:t>
                      </a:r>
                      <a:r>
                        <a:rPr lang="ar-IQ" baseline="0" dirty="0" smtClean="0"/>
                        <a:t> للقوى   </a:t>
                      </a:r>
                    </a:p>
                    <a:p>
                      <a:pPr algn="r" rtl="1">
                        <a:lnSpc>
                          <a:spcPct val="200000"/>
                        </a:lnSpc>
                      </a:pPr>
                      <a:r>
                        <a:rPr lang="ar-IQ" baseline="0" dirty="0" smtClean="0"/>
                        <a:t>       عدد مرات التكرار         =       1-3 مرة للجري</a:t>
                      </a:r>
                    </a:p>
                    <a:p>
                      <a:pPr algn="r" rtl="1">
                        <a:lnSpc>
                          <a:spcPct val="200000"/>
                        </a:lnSpc>
                      </a:pPr>
                      <a:r>
                        <a:rPr lang="ar-IQ" baseline="0" dirty="0" smtClean="0"/>
                        <a:t>                                            20 – 30 رفعه للقوة </a:t>
                      </a:r>
                    </a:p>
                    <a:p>
                      <a:pPr algn="r" rtl="1"/>
                      <a:r>
                        <a:rPr lang="ar-IQ"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r>
            </a:tbl>
          </a:graphicData>
        </a:graphic>
      </p:graphicFrame>
      <p:sp>
        <p:nvSpPr>
          <p:cNvPr id="6" name="عنصر نائب لرقم الشريحة 5"/>
          <p:cNvSpPr>
            <a:spLocks noGrp="1"/>
          </p:cNvSpPr>
          <p:nvPr>
            <p:ph type="sldNum" sz="quarter" idx="12"/>
          </p:nvPr>
        </p:nvSpPr>
        <p:spPr/>
        <p:txBody>
          <a:bodyPr/>
          <a:lstStyle/>
          <a:p>
            <a:fld id="{091F9B09-01FF-41AF-8EE4-AE9C9BF36648}" type="slidenum">
              <a:rPr lang="en-US" smtClean="0"/>
              <a:pPr/>
              <a:t>17</a:t>
            </a:fld>
            <a:endParaRPr lang="en-US"/>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8229600" cy="1500198"/>
          </a:xfrm>
        </p:spPr>
        <p:txBody>
          <a:bodyPr>
            <a:normAutofit/>
          </a:bodyPr>
          <a:lstStyle/>
          <a:p>
            <a:pPr algn="ctr" rtl="1"/>
            <a:r>
              <a:rPr lang="ar-IQ" sz="3200" b="1" u="sng" dirty="0" smtClean="0">
                <a:solidFill>
                  <a:srgbClr val="C00000"/>
                </a:solidFill>
              </a:rPr>
              <a:t>طريقه حمل ألمنافسه</a:t>
            </a:r>
            <a:endParaRPr lang="en-US" sz="3200" b="1" u="sng" dirty="0">
              <a:solidFill>
                <a:srgbClr val="C00000"/>
              </a:solidFill>
            </a:endParaRPr>
          </a:p>
        </p:txBody>
      </p:sp>
      <p:sp>
        <p:nvSpPr>
          <p:cNvPr id="3" name="عنصر نائب للمحتوى 2"/>
          <p:cNvSpPr>
            <a:spLocks noGrp="1"/>
          </p:cNvSpPr>
          <p:nvPr>
            <p:ph idx="1"/>
          </p:nvPr>
        </p:nvSpPr>
        <p:spPr>
          <a:xfrm>
            <a:off x="428596" y="1825938"/>
            <a:ext cx="8229600" cy="5032062"/>
          </a:xfrm>
        </p:spPr>
        <p:txBody>
          <a:bodyPr>
            <a:normAutofit/>
          </a:bodyPr>
          <a:lstStyle/>
          <a:p>
            <a:pPr algn="r" rtl="1"/>
            <a:r>
              <a:rPr lang="ar-IQ" sz="2000" b="1" dirty="0" smtClean="0">
                <a:solidFill>
                  <a:schemeClr val="tx2"/>
                </a:solidFill>
              </a:rPr>
              <a:t>تهدف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a:t>
            </a:r>
            <a:r>
              <a:rPr lang="ar-IQ" sz="2000" b="1" dirty="0" err="1" smtClean="0">
                <a:solidFill>
                  <a:schemeClr val="tx2"/>
                </a:solidFill>
              </a:rPr>
              <a:t>الى</a:t>
            </a:r>
            <a:r>
              <a:rPr lang="ar-IQ" sz="2000" b="1" dirty="0" smtClean="0">
                <a:solidFill>
                  <a:schemeClr val="tx2"/>
                </a:solidFill>
              </a:rPr>
              <a:t> تطوير قدرات تحمل المنافسات وتقتصر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على لاعبي المستويات العليا وهي </a:t>
            </a:r>
            <a:r>
              <a:rPr lang="ar-IQ" sz="2000" b="1" dirty="0" err="1" smtClean="0">
                <a:solidFill>
                  <a:schemeClr val="tx2"/>
                </a:solidFill>
              </a:rPr>
              <a:t>اكثر</a:t>
            </a:r>
            <a:r>
              <a:rPr lang="ar-IQ" sz="2000" b="1" dirty="0" smtClean="0">
                <a:solidFill>
                  <a:schemeClr val="tx2"/>
                </a:solidFill>
              </a:rPr>
              <a:t> طرق التدريب تعقيدا </a:t>
            </a:r>
            <a:r>
              <a:rPr lang="ar-IQ" sz="2000" b="1" dirty="0" err="1" smtClean="0">
                <a:solidFill>
                  <a:schemeClr val="tx2"/>
                </a:solidFill>
              </a:rPr>
              <a:t>اذا</a:t>
            </a:r>
            <a:r>
              <a:rPr lang="ar-IQ" sz="2000" b="1" dirty="0" smtClean="0">
                <a:solidFill>
                  <a:schemeClr val="tx2"/>
                </a:solidFill>
              </a:rPr>
              <a:t> يتم باستخدامها تدريب كل القدرات </a:t>
            </a:r>
            <a:r>
              <a:rPr lang="ar-IQ" sz="2000" b="1" dirty="0" err="1" smtClean="0">
                <a:solidFill>
                  <a:schemeClr val="tx2"/>
                </a:solidFill>
              </a:rPr>
              <a:t>الخاصه</a:t>
            </a:r>
            <a:r>
              <a:rPr lang="ar-IQ" sz="2000" b="1" dirty="0" smtClean="0">
                <a:solidFill>
                  <a:schemeClr val="tx2"/>
                </a:solidFill>
              </a:rPr>
              <a:t> بنوع النشاط الممارس .</a:t>
            </a:r>
          </a:p>
          <a:p>
            <a:pPr algn="r" rtl="1"/>
            <a:r>
              <a:rPr lang="ar-IQ" sz="2000" b="1" dirty="0" smtClean="0">
                <a:solidFill>
                  <a:schemeClr val="tx2"/>
                </a:solidFill>
              </a:rPr>
              <a:t>حيث تكون الشدة عاليه </a:t>
            </a:r>
            <a:r>
              <a:rPr lang="ar-IQ" sz="2000" b="1" dirty="0" err="1" smtClean="0">
                <a:solidFill>
                  <a:schemeClr val="tx2"/>
                </a:solidFill>
              </a:rPr>
              <a:t>اما</a:t>
            </a:r>
            <a:r>
              <a:rPr lang="ar-IQ" sz="2000" b="1" dirty="0" smtClean="0">
                <a:solidFill>
                  <a:schemeClr val="tx2"/>
                </a:solidFill>
              </a:rPr>
              <a:t> التكرار بالمسابقات تساعد على تحسين </a:t>
            </a:r>
            <a:r>
              <a:rPr lang="ar-IQ" sz="2000" b="1" dirty="0" err="1" smtClean="0">
                <a:solidFill>
                  <a:schemeClr val="tx2"/>
                </a:solidFill>
              </a:rPr>
              <a:t>الفورمه</a:t>
            </a:r>
            <a:r>
              <a:rPr lang="ar-IQ" sz="2000" b="1" dirty="0" smtClean="0">
                <a:solidFill>
                  <a:schemeClr val="tx2"/>
                </a:solidFill>
              </a:rPr>
              <a:t> </a:t>
            </a:r>
            <a:r>
              <a:rPr lang="ar-IQ" sz="2000" b="1" dirty="0" err="1" smtClean="0">
                <a:solidFill>
                  <a:schemeClr val="tx2"/>
                </a:solidFill>
              </a:rPr>
              <a:t>الرياضيه</a:t>
            </a:r>
            <a:r>
              <a:rPr lang="ar-IQ" sz="2000" b="1" dirty="0" smtClean="0">
                <a:solidFill>
                  <a:schemeClr val="tx2"/>
                </a:solidFill>
              </a:rPr>
              <a:t> بدرجه كبيرة وذلك بسبب التركيز الكامل الذي يحدث بطريقه شموليه </a:t>
            </a:r>
            <a:r>
              <a:rPr lang="ar-IQ" sz="2000" b="1" dirty="0" err="1" smtClean="0">
                <a:solidFill>
                  <a:schemeClr val="tx2"/>
                </a:solidFill>
              </a:rPr>
              <a:t>اثناء</a:t>
            </a:r>
            <a:r>
              <a:rPr lang="ar-IQ" sz="2000" b="1" dirty="0" smtClean="0">
                <a:solidFill>
                  <a:schemeClr val="tx2"/>
                </a:solidFill>
              </a:rPr>
              <a:t> استخدامها على كل احتياجات الانجاز النفسي وتعتبر </a:t>
            </a:r>
            <a:r>
              <a:rPr lang="ar-IQ" sz="2000" b="1" dirty="0" err="1" smtClean="0">
                <a:solidFill>
                  <a:schemeClr val="tx2"/>
                </a:solidFill>
              </a:rPr>
              <a:t>هذة</a:t>
            </a:r>
            <a:r>
              <a:rPr lang="ar-IQ" sz="2000" b="1" dirty="0" smtClean="0">
                <a:solidFill>
                  <a:schemeClr val="tx2"/>
                </a:solidFill>
              </a:rPr>
              <a:t> </a:t>
            </a:r>
            <a:r>
              <a:rPr lang="ar-IQ" sz="2000" b="1" dirty="0" err="1" smtClean="0">
                <a:solidFill>
                  <a:schemeClr val="tx2"/>
                </a:solidFill>
              </a:rPr>
              <a:t>الطريقه</a:t>
            </a:r>
            <a:r>
              <a:rPr lang="ar-IQ" sz="2000" b="1" dirty="0" smtClean="0">
                <a:solidFill>
                  <a:schemeClr val="tx2"/>
                </a:solidFill>
              </a:rPr>
              <a:t> من </a:t>
            </a:r>
            <a:r>
              <a:rPr lang="ar-IQ" sz="2000" b="1" dirty="0" err="1" smtClean="0">
                <a:solidFill>
                  <a:schemeClr val="tx2"/>
                </a:solidFill>
              </a:rPr>
              <a:t>اهم</a:t>
            </a:r>
            <a:r>
              <a:rPr lang="ar-IQ" sz="2000" b="1" dirty="0" smtClean="0">
                <a:solidFill>
                  <a:schemeClr val="tx2"/>
                </a:solidFill>
              </a:rPr>
              <a:t> الطرق التي يستخدمها المدربون وتستخدم قبل مرحله ما قبل السباق لان جميع </a:t>
            </a:r>
            <a:r>
              <a:rPr lang="ar-IQ" sz="2000" b="1" dirty="0" err="1" smtClean="0">
                <a:solidFill>
                  <a:schemeClr val="tx2"/>
                </a:solidFill>
              </a:rPr>
              <a:t>اجهزة</a:t>
            </a:r>
            <a:r>
              <a:rPr lang="ar-IQ" sz="2000" b="1" dirty="0" smtClean="0">
                <a:solidFill>
                  <a:schemeClr val="tx2"/>
                </a:solidFill>
              </a:rPr>
              <a:t> الجسم ونظمه </a:t>
            </a:r>
            <a:r>
              <a:rPr lang="ar-IQ" sz="2000" b="1" dirty="0" err="1" smtClean="0">
                <a:solidFill>
                  <a:schemeClr val="tx2"/>
                </a:solidFill>
              </a:rPr>
              <a:t>الحيويه</a:t>
            </a:r>
            <a:r>
              <a:rPr lang="ar-IQ" sz="2000" b="1" dirty="0" smtClean="0">
                <a:solidFill>
                  <a:schemeClr val="tx2"/>
                </a:solidFill>
              </a:rPr>
              <a:t> تصل </a:t>
            </a:r>
            <a:r>
              <a:rPr lang="ar-IQ" sz="2000" b="1" dirty="0" err="1" smtClean="0">
                <a:solidFill>
                  <a:schemeClr val="tx2"/>
                </a:solidFill>
              </a:rPr>
              <a:t>اثناء</a:t>
            </a:r>
            <a:r>
              <a:rPr lang="ar-IQ" sz="2000" b="1" dirty="0" smtClean="0">
                <a:solidFill>
                  <a:schemeClr val="tx2"/>
                </a:solidFill>
              </a:rPr>
              <a:t> المنافسات </a:t>
            </a:r>
            <a:r>
              <a:rPr lang="ar-IQ" sz="2000" b="1" dirty="0" err="1" smtClean="0">
                <a:solidFill>
                  <a:schemeClr val="tx2"/>
                </a:solidFill>
              </a:rPr>
              <a:t>الى</a:t>
            </a:r>
            <a:r>
              <a:rPr lang="ar-IQ" sz="2000" b="1" dirty="0" smtClean="0">
                <a:solidFill>
                  <a:schemeClr val="tx2"/>
                </a:solidFill>
              </a:rPr>
              <a:t> مستوى </a:t>
            </a:r>
            <a:r>
              <a:rPr lang="ar-IQ" sz="2000" b="1" dirty="0" err="1" smtClean="0">
                <a:solidFill>
                  <a:schemeClr val="tx2"/>
                </a:solidFill>
              </a:rPr>
              <a:t>لايمكن</a:t>
            </a:r>
            <a:r>
              <a:rPr lang="ar-IQ" sz="2000" b="1" dirty="0" smtClean="0">
                <a:solidFill>
                  <a:schemeClr val="tx2"/>
                </a:solidFill>
              </a:rPr>
              <a:t> التوصل </a:t>
            </a:r>
            <a:r>
              <a:rPr lang="ar-IQ" sz="2000" b="1" dirty="0" err="1" smtClean="0">
                <a:solidFill>
                  <a:schemeClr val="tx2"/>
                </a:solidFill>
              </a:rPr>
              <a:t>اليه</a:t>
            </a:r>
            <a:r>
              <a:rPr lang="ar-IQ" sz="2000" b="1" dirty="0" smtClean="0">
                <a:solidFill>
                  <a:schemeClr val="tx2"/>
                </a:solidFill>
              </a:rPr>
              <a:t> سواء كان ذلك </a:t>
            </a:r>
            <a:r>
              <a:rPr lang="ar-IQ" sz="2000" b="1" dirty="0" err="1" smtClean="0">
                <a:solidFill>
                  <a:schemeClr val="tx2"/>
                </a:solidFill>
              </a:rPr>
              <a:t>اثناء</a:t>
            </a:r>
            <a:r>
              <a:rPr lang="ar-IQ" sz="2000" b="1" dirty="0" smtClean="0">
                <a:solidFill>
                  <a:schemeClr val="tx2"/>
                </a:solidFill>
              </a:rPr>
              <a:t> التدريب عالي الشدة .</a:t>
            </a:r>
          </a:p>
          <a:p>
            <a:pPr algn="r" rtl="1"/>
            <a:r>
              <a:rPr lang="ar-IQ" sz="2000" b="1" dirty="0" err="1" smtClean="0">
                <a:solidFill>
                  <a:schemeClr val="tx2"/>
                </a:solidFill>
              </a:rPr>
              <a:t>اما</a:t>
            </a:r>
            <a:r>
              <a:rPr lang="ar-IQ" sz="2000" b="1" dirty="0" smtClean="0">
                <a:solidFill>
                  <a:schemeClr val="tx2"/>
                </a:solidFill>
              </a:rPr>
              <a:t> فترة </a:t>
            </a:r>
            <a:r>
              <a:rPr lang="ar-IQ" sz="2000" b="1" dirty="0" err="1" smtClean="0">
                <a:solidFill>
                  <a:schemeClr val="tx2"/>
                </a:solidFill>
              </a:rPr>
              <a:t>الراحه</a:t>
            </a:r>
            <a:r>
              <a:rPr lang="ar-IQ" sz="2000" b="1" dirty="0" smtClean="0">
                <a:solidFill>
                  <a:schemeClr val="tx2"/>
                </a:solidFill>
              </a:rPr>
              <a:t> فتتميز بطول فترة </a:t>
            </a:r>
            <a:r>
              <a:rPr lang="ar-IQ" sz="2000" b="1" dirty="0" err="1" smtClean="0">
                <a:solidFill>
                  <a:schemeClr val="tx2"/>
                </a:solidFill>
              </a:rPr>
              <a:t>الراحه</a:t>
            </a:r>
            <a:r>
              <a:rPr lang="ar-IQ" sz="2000" b="1" dirty="0" smtClean="0">
                <a:solidFill>
                  <a:schemeClr val="tx2"/>
                </a:solidFill>
              </a:rPr>
              <a:t> ما بعد السباق . </a:t>
            </a: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18</a:t>
            </a:fld>
            <a:endParaRPr lang="en-US"/>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0"/>
            <a:ext cx="8229600" cy="1143000"/>
          </a:xfrm>
        </p:spPr>
        <p:txBody>
          <a:bodyPr>
            <a:normAutofit/>
          </a:bodyPr>
          <a:lstStyle/>
          <a:p>
            <a:pPr algn="ctr" rtl="1"/>
            <a:r>
              <a:rPr lang="ar-IQ" sz="3200" b="1" u="sng" dirty="0" smtClean="0">
                <a:solidFill>
                  <a:srgbClr val="C00000"/>
                </a:solidFill>
              </a:rPr>
              <a:t>طرق تدريب العناصر ألبدنيه</a:t>
            </a:r>
            <a:endParaRPr lang="en-US" sz="3200" b="1" u="sng" dirty="0">
              <a:solidFill>
                <a:srgbClr val="C00000"/>
              </a:solidFill>
            </a:endParaRPr>
          </a:p>
        </p:txBody>
      </p:sp>
      <p:sp>
        <p:nvSpPr>
          <p:cNvPr id="3" name="عنصر نائب للمحتوى 2"/>
          <p:cNvSpPr>
            <a:spLocks noGrp="1"/>
          </p:cNvSpPr>
          <p:nvPr>
            <p:ph idx="1"/>
          </p:nvPr>
        </p:nvSpPr>
        <p:spPr>
          <a:xfrm>
            <a:off x="500034" y="1142984"/>
            <a:ext cx="8229600" cy="4389120"/>
          </a:xfrm>
        </p:spPr>
        <p:txBody>
          <a:bodyPr>
            <a:normAutofit lnSpcReduction="10000"/>
          </a:bodyPr>
          <a:lstStyle/>
          <a:p>
            <a:pPr algn="r" rtl="1"/>
            <a:r>
              <a:rPr lang="ar-IQ" sz="2000" b="1" u="sng" dirty="0" smtClean="0">
                <a:solidFill>
                  <a:srgbClr val="C00000"/>
                </a:solidFill>
              </a:rPr>
              <a:t>القوة</a:t>
            </a:r>
            <a:r>
              <a:rPr lang="ar-IQ" sz="2000" b="1" dirty="0" smtClean="0">
                <a:solidFill>
                  <a:schemeClr val="tx2"/>
                </a:solidFill>
              </a:rPr>
              <a:t> : ” هي قدرة </a:t>
            </a:r>
            <a:r>
              <a:rPr lang="ar-IQ" sz="2000" b="1" dirty="0" err="1" smtClean="0">
                <a:solidFill>
                  <a:schemeClr val="tx2"/>
                </a:solidFill>
              </a:rPr>
              <a:t>العضله</a:t>
            </a:r>
            <a:r>
              <a:rPr lang="ar-IQ" sz="2000" b="1" dirty="0" smtClean="0">
                <a:solidFill>
                  <a:schemeClr val="tx2"/>
                </a:solidFill>
              </a:rPr>
              <a:t> على التغلب على </a:t>
            </a:r>
            <a:r>
              <a:rPr lang="ar-IQ" sz="2000" b="1" dirty="0" err="1" smtClean="0">
                <a:solidFill>
                  <a:schemeClr val="tx2"/>
                </a:solidFill>
              </a:rPr>
              <a:t>مقاوه</a:t>
            </a:r>
            <a:r>
              <a:rPr lang="ar-IQ" sz="2000" b="1" dirty="0" smtClean="0">
                <a:solidFill>
                  <a:schemeClr val="tx2"/>
                </a:solidFill>
              </a:rPr>
              <a:t> </a:t>
            </a:r>
            <a:r>
              <a:rPr lang="ar-IQ" sz="2000" b="1" dirty="0" err="1" smtClean="0">
                <a:solidFill>
                  <a:schemeClr val="tx2"/>
                </a:solidFill>
              </a:rPr>
              <a:t>خارجيه</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a:t>
            </a:r>
            <a:r>
              <a:rPr lang="ar-IQ" sz="2000" b="1" dirty="0" err="1" smtClean="0">
                <a:solidFill>
                  <a:schemeClr val="tx2"/>
                </a:solidFill>
              </a:rPr>
              <a:t>مواجتها</a:t>
            </a:r>
            <a:r>
              <a:rPr lang="ar-IQ" sz="2000" b="1" dirty="0" smtClean="0">
                <a:solidFill>
                  <a:schemeClr val="tx2"/>
                </a:solidFill>
              </a:rPr>
              <a:t> ”</a:t>
            </a:r>
          </a:p>
          <a:p>
            <a:pPr algn="r" rtl="1"/>
            <a:r>
              <a:rPr lang="ar-IQ" sz="2000" b="1" dirty="0" smtClean="0">
                <a:solidFill>
                  <a:schemeClr val="tx2"/>
                </a:solidFill>
              </a:rPr>
              <a:t>         ”هي </a:t>
            </a:r>
            <a:r>
              <a:rPr lang="ar-IQ" sz="2000" b="1" dirty="0" err="1" smtClean="0">
                <a:solidFill>
                  <a:schemeClr val="tx2"/>
                </a:solidFill>
              </a:rPr>
              <a:t>اقصى</a:t>
            </a:r>
            <a:r>
              <a:rPr lang="ar-IQ" sz="2000" b="1" dirty="0" smtClean="0">
                <a:solidFill>
                  <a:schemeClr val="tx2"/>
                </a:solidFill>
              </a:rPr>
              <a:t> قوة تنجزها </a:t>
            </a:r>
            <a:r>
              <a:rPr lang="ar-IQ" sz="2000" b="1" dirty="0" err="1" smtClean="0">
                <a:solidFill>
                  <a:schemeClr val="tx2"/>
                </a:solidFill>
              </a:rPr>
              <a:t>العضله</a:t>
            </a:r>
            <a:r>
              <a:rPr lang="ar-IQ" sz="2000" b="1" dirty="0" smtClean="0">
                <a:solidFill>
                  <a:schemeClr val="tx2"/>
                </a:solidFill>
              </a:rPr>
              <a:t> </a:t>
            </a:r>
            <a:r>
              <a:rPr lang="ar-IQ" sz="2000" b="1" dirty="0" err="1" smtClean="0">
                <a:solidFill>
                  <a:schemeClr val="tx2"/>
                </a:solidFill>
              </a:rPr>
              <a:t>نتيجه</a:t>
            </a:r>
            <a:r>
              <a:rPr lang="ar-IQ" sz="2000" b="1" dirty="0" smtClean="0">
                <a:solidFill>
                  <a:schemeClr val="tx2"/>
                </a:solidFill>
              </a:rPr>
              <a:t> انقباض عضله واحدة ”</a:t>
            </a:r>
          </a:p>
          <a:p>
            <a:pPr algn="r" rtl="1"/>
            <a:r>
              <a:rPr lang="ar-IQ" sz="2000" b="1" dirty="0" smtClean="0">
                <a:solidFill>
                  <a:schemeClr val="tx2"/>
                </a:solidFill>
              </a:rPr>
              <a:t> </a:t>
            </a:r>
            <a:r>
              <a:rPr lang="ar-IQ" sz="2000" b="1" dirty="0" err="1" smtClean="0">
                <a:solidFill>
                  <a:schemeClr val="tx2"/>
                </a:solidFill>
              </a:rPr>
              <a:t>ان</a:t>
            </a:r>
            <a:r>
              <a:rPr lang="ar-IQ" sz="2000" b="1" dirty="0" smtClean="0">
                <a:solidFill>
                  <a:schemeClr val="tx2"/>
                </a:solidFill>
              </a:rPr>
              <a:t> </a:t>
            </a:r>
            <a:r>
              <a:rPr lang="ar-IQ" sz="2000" b="1" dirty="0" err="1" smtClean="0">
                <a:solidFill>
                  <a:schemeClr val="tx2"/>
                </a:solidFill>
              </a:rPr>
              <a:t>اكثر</a:t>
            </a:r>
            <a:r>
              <a:rPr lang="ar-IQ" sz="2000" b="1" dirty="0" smtClean="0">
                <a:solidFill>
                  <a:schemeClr val="tx2"/>
                </a:solidFill>
              </a:rPr>
              <a:t> </a:t>
            </a:r>
            <a:r>
              <a:rPr lang="ar-IQ" sz="2000" b="1" dirty="0" err="1" smtClean="0">
                <a:solidFill>
                  <a:schemeClr val="tx2"/>
                </a:solidFill>
              </a:rPr>
              <a:t>الالعاب</a:t>
            </a:r>
            <a:r>
              <a:rPr lang="ar-IQ" sz="2000" b="1" dirty="0" smtClean="0">
                <a:solidFill>
                  <a:schemeClr val="tx2"/>
                </a:solidFill>
              </a:rPr>
              <a:t> </a:t>
            </a:r>
            <a:r>
              <a:rPr lang="ar-IQ" sz="2000" b="1" dirty="0" err="1" smtClean="0">
                <a:solidFill>
                  <a:schemeClr val="tx2"/>
                </a:solidFill>
              </a:rPr>
              <a:t>الرياضيه</a:t>
            </a:r>
            <a:r>
              <a:rPr lang="ar-IQ" sz="2000" b="1" dirty="0" smtClean="0">
                <a:solidFill>
                  <a:schemeClr val="tx2"/>
                </a:solidFill>
              </a:rPr>
              <a:t> تتضمن عناصر القوة </a:t>
            </a:r>
            <a:r>
              <a:rPr lang="ar-IQ" sz="2000" b="1" dirty="0" err="1" smtClean="0">
                <a:solidFill>
                  <a:schemeClr val="tx2"/>
                </a:solidFill>
              </a:rPr>
              <a:t>لاجل</a:t>
            </a:r>
            <a:r>
              <a:rPr lang="ar-IQ" sz="2000" b="1" dirty="0" smtClean="0">
                <a:solidFill>
                  <a:schemeClr val="tx2"/>
                </a:solidFill>
              </a:rPr>
              <a:t> تغلب </a:t>
            </a:r>
            <a:r>
              <a:rPr lang="ar-IQ" sz="2000" b="1" dirty="0" err="1" smtClean="0">
                <a:solidFill>
                  <a:schemeClr val="tx2"/>
                </a:solidFill>
              </a:rPr>
              <a:t>الرياضين</a:t>
            </a:r>
            <a:r>
              <a:rPr lang="ar-IQ" sz="2000" b="1" dirty="0" smtClean="0">
                <a:solidFill>
                  <a:schemeClr val="tx2"/>
                </a:solidFill>
              </a:rPr>
              <a:t> على مقاومه ما ويجب </a:t>
            </a:r>
            <a:r>
              <a:rPr lang="ar-IQ" sz="2000" b="1" dirty="0" err="1" smtClean="0">
                <a:solidFill>
                  <a:schemeClr val="tx2"/>
                </a:solidFill>
              </a:rPr>
              <a:t>ان</a:t>
            </a:r>
            <a:r>
              <a:rPr lang="ar-IQ" sz="2000" b="1" dirty="0" smtClean="0">
                <a:solidFill>
                  <a:schemeClr val="tx2"/>
                </a:solidFill>
              </a:rPr>
              <a:t> يكون لديهم قوة بمستوى معين </a:t>
            </a:r>
          </a:p>
          <a:p>
            <a:pPr algn="r" rtl="1"/>
            <a:r>
              <a:rPr lang="ar-IQ" sz="2000" b="1" dirty="0" smtClean="0">
                <a:solidFill>
                  <a:schemeClr val="tx2"/>
                </a:solidFill>
              </a:rPr>
              <a:t>لذلك وجب على المدربين الاهتمام بتدريب وتحسين مستوى القوة </a:t>
            </a:r>
            <a:r>
              <a:rPr lang="ar-IQ" sz="2000" b="1" dirty="0" err="1" smtClean="0">
                <a:solidFill>
                  <a:schemeClr val="tx2"/>
                </a:solidFill>
              </a:rPr>
              <a:t>لانها</a:t>
            </a:r>
            <a:r>
              <a:rPr lang="ar-IQ" sz="2000" b="1" dirty="0" smtClean="0">
                <a:solidFill>
                  <a:schemeClr val="tx2"/>
                </a:solidFill>
              </a:rPr>
              <a:t> </a:t>
            </a:r>
            <a:r>
              <a:rPr lang="ar-IQ" sz="2000" b="1" dirty="0" err="1" smtClean="0">
                <a:solidFill>
                  <a:schemeClr val="tx2"/>
                </a:solidFill>
              </a:rPr>
              <a:t>القابليات</a:t>
            </a:r>
            <a:r>
              <a:rPr lang="ar-IQ" sz="2000" b="1" dirty="0" smtClean="0">
                <a:solidFill>
                  <a:schemeClr val="tx2"/>
                </a:solidFill>
              </a:rPr>
              <a:t> </a:t>
            </a:r>
            <a:r>
              <a:rPr lang="ar-IQ" sz="2000" b="1" dirty="0" err="1" smtClean="0">
                <a:solidFill>
                  <a:schemeClr val="tx2"/>
                </a:solidFill>
              </a:rPr>
              <a:t>الحركيه</a:t>
            </a:r>
            <a:r>
              <a:rPr lang="ar-IQ" sz="2000" b="1" dirty="0" smtClean="0">
                <a:solidFill>
                  <a:schemeClr val="tx2"/>
                </a:solidFill>
              </a:rPr>
              <a:t> التي يعتمد عليها في تحقيق الانجاز .</a:t>
            </a:r>
          </a:p>
          <a:p>
            <a:pPr algn="ctr" rtl="1">
              <a:buNone/>
            </a:pPr>
            <a:r>
              <a:rPr lang="ar-IQ" sz="2000" b="1" u="sng" dirty="0" smtClean="0">
                <a:solidFill>
                  <a:srgbClr val="C00000"/>
                </a:solidFill>
              </a:rPr>
              <a:t>أنواع القوة </a:t>
            </a:r>
            <a:r>
              <a:rPr lang="ar-IQ" sz="2000" b="1" u="sng" dirty="0" err="1" smtClean="0">
                <a:solidFill>
                  <a:srgbClr val="C00000"/>
                </a:solidFill>
              </a:rPr>
              <a:t>العضليه</a:t>
            </a:r>
            <a:r>
              <a:rPr lang="ar-IQ" sz="2000" b="1" u="sng" dirty="0" smtClean="0">
                <a:solidFill>
                  <a:srgbClr val="C00000"/>
                </a:solidFill>
              </a:rPr>
              <a:t> </a:t>
            </a:r>
            <a:r>
              <a:rPr lang="ar-IQ" sz="2000" b="1" u="sng" dirty="0" err="1" smtClean="0">
                <a:solidFill>
                  <a:srgbClr val="C00000"/>
                </a:solidFill>
              </a:rPr>
              <a:t>واهميتها</a:t>
            </a:r>
            <a:r>
              <a:rPr lang="ar-IQ" sz="2000" b="1" u="sng" dirty="0" smtClean="0">
                <a:solidFill>
                  <a:srgbClr val="C00000"/>
                </a:solidFill>
              </a:rPr>
              <a:t> في التدريب</a:t>
            </a:r>
          </a:p>
          <a:p>
            <a:pPr algn="r" rtl="1"/>
            <a:r>
              <a:rPr lang="ar-IQ" sz="2000" b="1" dirty="0" smtClean="0">
                <a:solidFill>
                  <a:schemeClr val="tx2"/>
                </a:solidFill>
              </a:rPr>
              <a:t>القوة القصوى : هي القوة </a:t>
            </a:r>
            <a:r>
              <a:rPr lang="ar-IQ" sz="2000" b="1" dirty="0" err="1" smtClean="0">
                <a:solidFill>
                  <a:schemeClr val="tx2"/>
                </a:solidFill>
              </a:rPr>
              <a:t>الاعلى</a:t>
            </a:r>
            <a:r>
              <a:rPr lang="ar-IQ" sz="2000" b="1" dirty="0" smtClean="0">
                <a:solidFill>
                  <a:schemeClr val="tx2"/>
                </a:solidFill>
              </a:rPr>
              <a:t> التي يمكن </a:t>
            </a:r>
            <a:r>
              <a:rPr lang="ar-IQ" sz="2000" b="1" dirty="0" err="1" smtClean="0">
                <a:solidFill>
                  <a:schemeClr val="tx2"/>
                </a:solidFill>
              </a:rPr>
              <a:t>ان</a:t>
            </a:r>
            <a:r>
              <a:rPr lang="ar-IQ" sz="2000" b="1" dirty="0" smtClean="0">
                <a:solidFill>
                  <a:schemeClr val="tx2"/>
                </a:solidFill>
              </a:rPr>
              <a:t> تؤدى عن طريق الجهاز العصبي-العضلي خلال التقلص القصوى </a:t>
            </a:r>
            <a:r>
              <a:rPr lang="ar-IQ" sz="2000" b="1" dirty="0" err="1" smtClean="0">
                <a:solidFill>
                  <a:schemeClr val="tx2"/>
                </a:solidFill>
              </a:rPr>
              <a:t>الارادي</a:t>
            </a:r>
            <a:r>
              <a:rPr lang="ar-IQ" sz="2000" b="1" dirty="0" smtClean="0">
                <a:solidFill>
                  <a:schemeClr val="tx2"/>
                </a:solidFill>
              </a:rPr>
              <a:t> ويظهر ذلك </a:t>
            </a:r>
            <a:r>
              <a:rPr lang="ar-IQ" sz="2000" b="1" dirty="0" err="1" smtClean="0">
                <a:solidFill>
                  <a:schemeClr val="tx2"/>
                </a:solidFill>
              </a:rPr>
              <a:t>بواسطه</a:t>
            </a:r>
            <a:r>
              <a:rPr lang="ar-IQ" sz="2000" b="1" dirty="0" smtClean="0">
                <a:solidFill>
                  <a:schemeClr val="tx2"/>
                </a:solidFill>
              </a:rPr>
              <a:t> </a:t>
            </a:r>
            <a:r>
              <a:rPr lang="ar-IQ" sz="2000" b="1" dirty="0" err="1" smtClean="0">
                <a:solidFill>
                  <a:schemeClr val="tx2"/>
                </a:solidFill>
              </a:rPr>
              <a:t>اقصى</a:t>
            </a:r>
            <a:r>
              <a:rPr lang="ar-IQ" sz="2000" b="1" dirty="0" smtClean="0">
                <a:solidFill>
                  <a:schemeClr val="tx2"/>
                </a:solidFill>
              </a:rPr>
              <a:t> وزن يستطيع الرياضي </a:t>
            </a:r>
            <a:r>
              <a:rPr lang="ar-IQ" sz="2000" b="1" dirty="0" err="1" smtClean="0">
                <a:solidFill>
                  <a:schemeClr val="tx2"/>
                </a:solidFill>
              </a:rPr>
              <a:t>انجازة</a:t>
            </a:r>
            <a:r>
              <a:rPr lang="ar-IQ" sz="2000" b="1" dirty="0" smtClean="0">
                <a:solidFill>
                  <a:schemeClr val="tx2"/>
                </a:solidFill>
              </a:rPr>
              <a:t> لمرة واحدة</a:t>
            </a:r>
          </a:p>
          <a:p>
            <a:pPr algn="r" rtl="1"/>
            <a:r>
              <a:rPr lang="ar-IQ" sz="2000" b="1" dirty="0" smtClean="0">
                <a:solidFill>
                  <a:schemeClr val="tx2"/>
                </a:solidFill>
              </a:rPr>
              <a:t>القوى </a:t>
            </a:r>
            <a:r>
              <a:rPr lang="ar-IQ" sz="2000" b="1" dirty="0" err="1" smtClean="0">
                <a:solidFill>
                  <a:schemeClr val="tx2"/>
                </a:solidFill>
              </a:rPr>
              <a:t>الانفجاريه</a:t>
            </a:r>
            <a:r>
              <a:rPr lang="ar-IQ" sz="2000" b="1" dirty="0" smtClean="0">
                <a:solidFill>
                  <a:schemeClr val="tx2"/>
                </a:solidFill>
              </a:rPr>
              <a:t> :هي نتاج </a:t>
            </a:r>
            <a:r>
              <a:rPr lang="ar-IQ" sz="2000" b="1" dirty="0" err="1" smtClean="0">
                <a:solidFill>
                  <a:schemeClr val="tx2"/>
                </a:solidFill>
              </a:rPr>
              <a:t>لقابليتين</a:t>
            </a:r>
            <a:r>
              <a:rPr lang="ar-IQ" sz="2000" b="1" dirty="0" smtClean="0">
                <a:solidFill>
                  <a:schemeClr val="tx2"/>
                </a:solidFill>
              </a:rPr>
              <a:t> حركتين هما القوى </a:t>
            </a:r>
            <a:r>
              <a:rPr lang="ar-IQ" sz="2000" b="1" dirty="0" err="1" smtClean="0">
                <a:solidFill>
                  <a:schemeClr val="tx2"/>
                </a:solidFill>
              </a:rPr>
              <a:t>والسرعه</a:t>
            </a:r>
            <a:r>
              <a:rPr lang="ar-IQ" sz="2000" b="1" dirty="0" smtClean="0">
                <a:solidFill>
                  <a:schemeClr val="tx2"/>
                </a:solidFill>
              </a:rPr>
              <a:t> ويمكن اعتبارها على </a:t>
            </a:r>
            <a:r>
              <a:rPr lang="ar-IQ" sz="2000" b="1" dirty="0" err="1" smtClean="0">
                <a:solidFill>
                  <a:schemeClr val="tx2"/>
                </a:solidFill>
              </a:rPr>
              <a:t>ان</a:t>
            </a:r>
            <a:r>
              <a:rPr lang="ar-IQ" sz="2000" b="1" dirty="0" smtClean="0">
                <a:solidFill>
                  <a:schemeClr val="tx2"/>
                </a:solidFill>
              </a:rPr>
              <a:t> تكون </a:t>
            </a:r>
            <a:r>
              <a:rPr lang="ar-IQ" sz="2000" b="1" dirty="0" err="1" smtClean="0">
                <a:solidFill>
                  <a:schemeClr val="tx2"/>
                </a:solidFill>
              </a:rPr>
              <a:t>القابليه</a:t>
            </a:r>
            <a:r>
              <a:rPr lang="ar-IQ" sz="2000" b="1" dirty="0" smtClean="0">
                <a:solidFill>
                  <a:schemeClr val="tx2"/>
                </a:solidFill>
              </a:rPr>
              <a:t> على </a:t>
            </a:r>
            <a:r>
              <a:rPr lang="ar-IQ" sz="2000" b="1" dirty="0" err="1" smtClean="0">
                <a:solidFill>
                  <a:schemeClr val="tx2"/>
                </a:solidFill>
              </a:rPr>
              <a:t>اداء</a:t>
            </a:r>
            <a:r>
              <a:rPr lang="ar-IQ" sz="2000" b="1" dirty="0" smtClean="0">
                <a:solidFill>
                  <a:schemeClr val="tx2"/>
                </a:solidFill>
              </a:rPr>
              <a:t> قوة قصوى في اقصر زمن ممكن ولمرة واحدة .</a:t>
            </a:r>
          </a:p>
          <a:p>
            <a:pPr algn="r" rtl="1"/>
            <a:r>
              <a:rPr lang="ar-IQ" sz="2000" b="1" dirty="0" smtClean="0">
                <a:solidFill>
                  <a:schemeClr val="tx2"/>
                </a:solidFill>
              </a:rPr>
              <a:t>مطاوله القوة:هي قابليه الرياضي لتحمل </a:t>
            </a:r>
            <a:r>
              <a:rPr lang="ar-IQ" sz="2000" b="1" dirty="0" err="1" smtClean="0">
                <a:solidFill>
                  <a:schemeClr val="tx2"/>
                </a:solidFill>
              </a:rPr>
              <a:t>اداء</a:t>
            </a:r>
            <a:r>
              <a:rPr lang="ar-IQ" sz="2000" b="1" dirty="0" smtClean="0">
                <a:solidFill>
                  <a:schemeClr val="tx2"/>
                </a:solidFill>
              </a:rPr>
              <a:t> جهد لفترة </a:t>
            </a:r>
            <a:r>
              <a:rPr lang="ar-IQ" sz="2000" b="1" dirty="0" err="1" smtClean="0">
                <a:solidFill>
                  <a:schemeClr val="tx2"/>
                </a:solidFill>
              </a:rPr>
              <a:t>طويله</a:t>
            </a:r>
            <a:r>
              <a:rPr lang="ar-IQ" sz="2000" b="1" dirty="0" smtClean="0">
                <a:solidFill>
                  <a:schemeClr val="tx2"/>
                </a:solidFill>
              </a:rPr>
              <a:t> من الزمن </a:t>
            </a:r>
            <a:r>
              <a:rPr lang="ar-IQ" sz="2000" b="1" dirty="0" err="1" smtClean="0">
                <a:solidFill>
                  <a:schemeClr val="tx2"/>
                </a:solidFill>
              </a:rPr>
              <a:t>وانها</a:t>
            </a:r>
            <a:r>
              <a:rPr lang="ar-IQ" sz="2000" b="1" dirty="0" smtClean="0">
                <a:solidFill>
                  <a:schemeClr val="tx2"/>
                </a:solidFill>
              </a:rPr>
              <a:t> تمثل ناتج </a:t>
            </a:r>
            <a:r>
              <a:rPr lang="ar-IQ" sz="2000" b="1" dirty="0" err="1" smtClean="0">
                <a:solidFill>
                  <a:schemeClr val="tx2"/>
                </a:solidFill>
              </a:rPr>
              <a:t>التركيزفي</a:t>
            </a:r>
            <a:r>
              <a:rPr lang="ar-IQ" sz="2000" b="1" dirty="0" smtClean="0">
                <a:solidFill>
                  <a:schemeClr val="tx2"/>
                </a:solidFill>
              </a:rPr>
              <a:t> التدريب على القوة </a:t>
            </a:r>
            <a:r>
              <a:rPr lang="ar-IQ" sz="2000" b="1" dirty="0" err="1" smtClean="0">
                <a:solidFill>
                  <a:schemeClr val="tx2"/>
                </a:solidFill>
              </a:rPr>
              <a:t>والمطاوله</a:t>
            </a:r>
            <a:r>
              <a:rPr lang="ar-IQ" sz="2000" b="1" dirty="0" smtClean="0">
                <a:solidFill>
                  <a:schemeClr val="tx2"/>
                </a:solidFill>
              </a:rPr>
              <a:t> .</a:t>
            </a:r>
          </a:p>
          <a:p>
            <a:pPr algn="r" rtl="1">
              <a:buNone/>
            </a:pPr>
            <a:endParaRPr lang="ar-IQ" sz="2000" b="1" u="sng" dirty="0" smtClean="0">
              <a:solidFill>
                <a:srgbClr val="C00000"/>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19</a:t>
            </a:fld>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142986"/>
            <a:ext cx="8229600" cy="867524"/>
          </a:xfrm>
        </p:spPr>
        <p:txBody>
          <a:bodyPr>
            <a:normAutofit fontScale="90000"/>
          </a:bodyPr>
          <a:lstStyle/>
          <a:p>
            <a:pPr algn="r" rtl="1"/>
            <a:r>
              <a:rPr lang="ar-IQ" sz="1800" dirty="0" smtClean="0"/>
              <a:t>  </a:t>
            </a:r>
            <a:r>
              <a:rPr lang="ar-IQ" sz="3100" b="1" u="sng" dirty="0" smtClean="0">
                <a:solidFill>
                  <a:srgbClr val="C00000"/>
                </a:solidFill>
              </a:rPr>
              <a:t>الأعداد الرياضي </a:t>
            </a:r>
            <a:r>
              <a:rPr lang="ar-IQ" sz="3100" b="1" dirty="0" smtClean="0">
                <a:solidFill>
                  <a:schemeClr val="accent1"/>
                </a:solidFill>
              </a:rPr>
              <a:t>: </a:t>
            </a:r>
            <a:r>
              <a:rPr lang="ar-IQ" sz="2700" b="1" dirty="0" smtClean="0"/>
              <a:t>يقصد بالأعداد أنه تلك ألعمليه ألشامله ألمنظمه تنظيما دقيقا والمخططة على وفق أسس التدريب الرياضي والتي بدورها تصل بالفرد الرياضي إلى تحقيق مستوى الانجاز الرياضي .</a:t>
            </a:r>
            <a:endParaRPr lang="en-US" sz="2200" b="1" dirty="0"/>
          </a:p>
        </p:txBody>
      </p:sp>
      <p:sp>
        <p:nvSpPr>
          <p:cNvPr id="3" name="عنصر نائب للمحتوى 2"/>
          <p:cNvSpPr>
            <a:spLocks noGrp="1"/>
          </p:cNvSpPr>
          <p:nvPr>
            <p:ph idx="1"/>
          </p:nvPr>
        </p:nvSpPr>
        <p:spPr>
          <a:xfrm>
            <a:off x="457200" y="2000241"/>
            <a:ext cx="8229600" cy="4324360"/>
          </a:xfrm>
        </p:spPr>
        <p:txBody>
          <a:bodyPr>
            <a:normAutofit/>
          </a:bodyPr>
          <a:lstStyle/>
          <a:p>
            <a:pPr algn="r" rtl="1">
              <a:buNone/>
            </a:pPr>
            <a:endParaRPr lang="ar-IQ" sz="2000" b="1" dirty="0" smtClean="0">
              <a:solidFill>
                <a:schemeClr val="tx2"/>
              </a:solidFill>
            </a:endParaRPr>
          </a:p>
          <a:p>
            <a:pPr algn="r" rtl="1"/>
            <a:r>
              <a:rPr lang="ar-IQ" sz="2000" b="1" dirty="0" smtClean="0">
                <a:solidFill>
                  <a:schemeClr val="tx2"/>
                </a:solidFill>
              </a:rPr>
              <a:t>وتنقسم عوامل الانجاز إلى :-</a:t>
            </a:r>
          </a:p>
          <a:p>
            <a:pPr algn="r" rtl="1"/>
            <a:r>
              <a:rPr lang="ar-IQ" sz="2000" b="1" dirty="0" smtClean="0">
                <a:solidFill>
                  <a:schemeClr val="tx2"/>
                </a:solidFill>
              </a:rPr>
              <a:t>عوامل داخليه : ويقصد </a:t>
            </a:r>
            <a:r>
              <a:rPr lang="ar-IQ" sz="2000" b="1" dirty="0" err="1" smtClean="0">
                <a:solidFill>
                  <a:schemeClr val="tx2"/>
                </a:solidFill>
              </a:rPr>
              <a:t>به</a:t>
            </a:r>
            <a:r>
              <a:rPr lang="ar-IQ" sz="2000" b="1" dirty="0" smtClean="0">
                <a:solidFill>
                  <a:schemeClr val="tx2"/>
                </a:solidFill>
              </a:rPr>
              <a:t> مدى قابليه ودافعيه الفرد الرياضي نحو تحقيق الانجاز</a:t>
            </a:r>
          </a:p>
          <a:p>
            <a:pPr algn="r" rtl="1"/>
            <a:r>
              <a:rPr lang="ar-IQ" sz="2000" b="1" dirty="0" smtClean="0">
                <a:solidFill>
                  <a:schemeClr val="tx2"/>
                </a:solidFill>
              </a:rPr>
              <a:t>عوامل خارجية :ويقصد </a:t>
            </a:r>
            <a:r>
              <a:rPr lang="ar-IQ" sz="2000" b="1" dirty="0" err="1" smtClean="0">
                <a:solidFill>
                  <a:schemeClr val="tx2"/>
                </a:solidFill>
              </a:rPr>
              <a:t>به</a:t>
            </a:r>
            <a:r>
              <a:rPr lang="ar-IQ" sz="2000" b="1" dirty="0" smtClean="0">
                <a:solidFill>
                  <a:schemeClr val="tx2"/>
                </a:solidFill>
              </a:rPr>
              <a:t> الطرق والوسائل ألتدريبيه والمحتوى والتخطيط التي يقوم </a:t>
            </a:r>
            <a:r>
              <a:rPr lang="ar-IQ" sz="2000" b="1" dirty="0" err="1" smtClean="0">
                <a:solidFill>
                  <a:schemeClr val="tx2"/>
                </a:solidFill>
              </a:rPr>
              <a:t>بها</a:t>
            </a:r>
            <a:r>
              <a:rPr lang="ar-IQ" sz="2000" b="1" dirty="0" smtClean="0">
                <a:solidFill>
                  <a:schemeClr val="tx2"/>
                </a:solidFill>
              </a:rPr>
              <a:t> المدرب </a:t>
            </a:r>
            <a:r>
              <a:rPr lang="ar-IQ" sz="2000" b="1" dirty="0" err="1" smtClean="0">
                <a:solidFill>
                  <a:schemeClr val="tx2"/>
                </a:solidFill>
              </a:rPr>
              <a:t>للتاثير</a:t>
            </a:r>
            <a:r>
              <a:rPr lang="ar-IQ" sz="2000" b="1" dirty="0" smtClean="0">
                <a:solidFill>
                  <a:schemeClr val="tx2"/>
                </a:solidFill>
              </a:rPr>
              <a:t> على مسار تطور الرياضي وتطوير </a:t>
            </a:r>
            <a:r>
              <a:rPr lang="ar-IQ" sz="2000" b="1" dirty="0" err="1" smtClean="0">
                <a:solidFill>
                  <a:schemeClr val="tx2"/>
                </a:solidFill>
              </a:rPr>
              <a:t>قابلياتة</a:t>
            </a:r>
            <a:r>
              <a:rPr lang="ar-IQ" sz="2000" b="1" dirty="0" smtClean="0">
                <a:solidFill>
                  <a:schemeClr val="tx2"/>
                </a:solidFill>
              </a:rPr>
              <a:t> وقدراته على تحقيق الانجاز</a:t>
            </a:r>
          </a:p>
          <a:p>
            <a:pPr algn="r" rtl="1"/>
            <a:r>
              <a:rPr lang="ar-IQ" sz="2000" b="1" dirty="0" smtClean="0">
                <a:solidFill>
                  <a:schemeClr val="tx2"/>
                </a:solidFill>
              </a:rPr>
              <a:t>وعليه فأن قدرة الرياضي على الانجاز ديناميكيه تتكون من مجموعه من العناصر التي تتحد مع بعضها البعض تبعا لمستوى </a:t>
            </a:r>
            <a:r>
              <a:rPr lang="ar-IQ" sz="2000" b="1" dirty="0" err="1" smtClean="0">
                <a:solidFill>
                  <a:schemeClr val="tx2"/>
                </a:solidFill>
              </a:rPr>
              <a:t>اعداده</a:t>
            </a:r>
            <a:r>
              <a:rPr lang="ar-IQ" sz="2000" b="1" dirty="0" smtClean="0">
                <a:solidFill>
                  <a:schemeClr val="tx2"/>
                </a:solidFill>
              </a:rPr>
              <a:t> النفسي والبدني وهذا </a:t>
            </a:r>
            <a:r>
              <a:rPr lang="ar-IQ" sz="2000" b="1" dirty="0" err="1" smtClean="0">
                <a:solidFill>
                  <a:schemeClr val="tx2"/>
                </a:solidFill>
              </a:rPr>
              <a:t>الحاله</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القدرة </a:t>
            </a:r>
            <a:r>
              <a:rPr lang="ar-IQ" sz="2000" b="1" dirty="0" err="1" smtClean="0">
                <a:solidFill>
                  <a:schemeClr val="tx2"/>
                </a:solidFill>
              </a:rPr>
              <a:t>لايمكن</a:t>
            </a:r>
            <a:r>
              <a:rPr lang="ar-IQ" sz="2000" b="1" dirty="0" smtClean="0">
                <a:solidFill>
                  <a:schemeClr val="tx2"/>
                </a:solidFill>
              </a:rPr>
              <a:t> </a:t>
            </a:r>
            <a:r>
              <a:rPr lang="ar-IQ" sz="2000" b="1" dirty="0" err="1" smtClean="0">
                <a:solidFill>
                  <a:schemeClr val="tx2"/>
                </a:solidFill>
              </a:rPr>
              <a:t>ان</a:t>
            </a:r>
            <a:r>
              <a:rPr lang="ar-IQ" sz="2000" b="1" dirty="0" smtClean="0">
                <a:solidFill>
                  <a:schemeClr val="tx2"/>
                </a:solidFill>
              </a:rPr>
              <a:t> تكسبه للرياضي </a:t>
            </a:r>
            <a:r>
              <a:rPr lang="ar-IQ" sz="2000" b="1" dirty="0" err="1" smtClean="0">
                <a:solidFill>
                  <a:schemeClr val="tx2"/>
                </a:solidFill>
              </a:rPr>
              <a:t>الامن</a:t>
            </a:r>
            <a:r>
              <a:rPr lang="ar-IQ" sz="2000" b="1" dirty="0" smtClean="0">
                <a:solidFill>
                  <a:schemeClr val="tx2"/>
                </a:solidFill>
              </a:rPr>
              <a:t> خلال أعداد مناسب للرياضي من اجل الوصول </a:t>
            </a:r>
            <a:r>
              <a:rPr lang="ar-IQ" sz="2000" b="1" dirty="0" err="1" smtClean="0">
                <a:solidFill>
                  <a:schemeClr val="tx2"/>
                </a:solidFill>
              </a:rPr>
              <a:t>الى</a:t>
            </a:r>
            <a:r>
              <a:rPr lang="ar-IQ" sz="2000" b="1" dirty="0" smtClean="0">
                <a:solidFill>
                  <a:schemeClr val="tx2"/>
                </a:solidFill>
              </a:rPr>
              <a:t> تحقيق الانجاز</a:t>
            </a:r>
          </a:p>
          <a:p>
            <a:pPr algn="r" rtl="1"/>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a:t>
            </a:fld>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143000"/>
          </a:xfrm>
        </p:spPr>
        <p:txBody>
          <a:bodyPr>
            <a:normAutofit/>
          </a:bodyPr>
          <a:lstStyle/>
          <a:p>
            <a:pPr algn="r" rtl="1"/>
            <a:r>
              <a:rPr lang="ar-IQ" sz="2800" b="1" u="sng" dirty="0" smtClean="0">
                <a:solidFill>
                  <a:srgbClr val="C00000"/>
                </a:solidFill>
              </a:rPr>
              <a:t>تدريب القوة العضلية</a:t>
            </a:r>
            <a:endParaRPr lang="en-US" sz="2800" b="1" u="sng" dirty="0">
              <a:solidFill>
                <a:srgbClr val="C00000"/>
              </a:solidFill>
            </a:endParaRPr>
          </a:p>
        </p:txBody>
      </p:sp>
      <p:sp>
        <p:nvSpPr>
          <p:cNvPr id="3" name="عنصر نائب للمحتوى 2"/>
          <p:cNvSpPr>
            <a:spLocks noGrp="1"/>
          </p:cNvSpPr>
          <p:nvPr>
            <p:ph idx="1"/>
          </p:nvPr>
        </p:nvSpPr>
        <p:spPr>
          <a:xfrm>
            <a:off x="500034" y="1142984"/>
            <a:ext cx="8229600" cy="4389120"/>
          </a:xfrm>
        </p:spPr>
        <p:txBody>
          <a:bodyPr>
            <a:normAutofit/>
          </a:bodyPr>
          <a:lstStyle/>
          <a:p>
            <a:pPr algn="r" rtl="1"/>
            <a:r>
              <a:rPr lang="ar-IQ" sz="2000" b="1" dirty="0" smtClean="0">
                <a:solidFill>
                  <a:schemeClr val="tx2"/>
                </a:solidFill>
              </a:rPr>
              <a:t>يستطيع الرياضي تحسين قوة عن طريق التغلب على مقاومه داخليه </a:t>
            </a:r>
            <a:r>
              <a:rPr lang="ar-IQ" sz="2000" b="1" dirty="0" err="1" smtClean="0">
                <a:solidFill>
                  <a:schemeClr val="tx2"/>
                </a:solidFill>
              </a:rPr>
              <a:t>او</a:t>
            </a:r>
            <a:r>
              <a:rPr lang="ar-IQ" sz="2000" b="1" dirty="0" smtClean="0">
                <a:solidFill>
                  <a:schemeClr val="tx2"/>
                </a:solidFill>
              </a:rPr>
              <a:t> التغلب على مقاومه </a:t>
            </a:r>
            <a:r>
              <a:rPr lang="ar-IQ" sz="2000" b="1" dirty="0" err="1" smtClean="0">
                <a:solidFill>
                  <a:schemeClr val="tx2"/>
                </a:solidFill>
              </a:rPr>
              <a:t>خارجيه</a:t>
            </a:r>
            <a:r>
              <a:rPr lang="ar-IQ" sz="2000" b="1" dirty="0" smtClean="0">
                <a:solidFill>
                  <a:schemeClr val="tx2"/>
                </a:solidFill>
              </a:rPr>
              <a:t> .</a:t>
            </a:r>
          </a:p>
          <a:p>
            <a:pPr algn="r" rtl="1"/>
            <a:r>
              <a:rPr lang="ar-IQ" sz="2000" b="1" u="sng" dirty="0" smtClean="0">
                <a:solidFill>
                  <a:srgbClr val="C00000"/>
                </a:solidFill>
              </a:rPr>
              <a:t>طرائق تدريب القوة </a:t>
            </a:r>
            <a:r>
              <a:rPr lang="ar-IQ" sz="2000" b="1" u="sng" dirty="0" err="1" smtClean="0">
                <a:solidFill>
                  <a:srgbClr val="C00000"/>
                </a:solidFill>
              </a:rPr>
              <a:t>القصوة</a:t>
            </a:r>
            <a:r>
              <a:rPr lang="ar-IQ" sz="2000" b="1" dirty="0" smtClean="0">
                <a:solidFill>
                  <a:schemeClr val="tx2"/>
                </a:solidFill>
              </a:rPr>
              <a:t> يتم التدريب القوة </a:t>
            </a:r>
            <a:r>
              <a:rPr lang="ar-IQ" sz="2000" b="1" dirty="0" err="1" smtClean="0">
                <a:solidFill>
                  <a:schemeClr val="tx2"/>
                </a:solidFill>
              </a:rPr>
              <a:t>القصوة</a:t>
            </a:r>
            <a:r>
              <a:rPr lang="ar-IQ" sz="2000" b="1" dirty="0" smtClean="0">
                <a:solidFill>
                  <a:schemeClr val="tx2"/>
                </a:solidFill>
              </a:rPr>
              <a:t> من خلال</a:t>
            </a:r>
          </a:p>
          <a:p>
            <a:pPr algn="r" rtl="1">
              <a:buNone/>
            </a:pPr>
            <a:r>
              <a:rPr lang="ar-IQ" sz="2000" b="1" dirty="0" smtClean="0">
                <a:solidFill>
                  <a:schemeClr val="tx2"/>
                </a:solidFill>
              </a:rPr>
              <a:t>1- طريق استخدام </a:t>
            </a:r>
            <a:r>
              <a:rPr lang="ar-IQ" sz="2000" b="1" dirty="0" err="1" smtClean="0">
                <a:solidFill>
                  <a:schemeClr val="tx2"/>
                </a:solidFill>
              </a:rPr>
              <a:t>الاثقال</a:t>
            </a:r>
            <a:r>
              <a:rPr lang="ar-IQ" sz="2000" b="1" dirty="0" smtClean="0">
                <a:solidFill>
                  <a:schemeClr val="tx2"/>
                </a:solidFill>
              </a:rPr>
              <a:t> </a:t>
            </a:r>
            <a:r>
              <a:rPr lang="ar-IQ" sz="2000" b="1" dirty="0" err="1" smtClean="0">
                <a:solidFill>
                  <a:schemeClr val="tx2"/>
                </a:solidFill>
              </a:rPr>
              <a:t>الحديديه</a:t>
            </a:r>
            <a:endParaRPr lang="ar-IQ" sz="2000" b="1" dirty="0" smtClean="0">
              <a:solidFill>
                <a:schemeClr val="tx2"/>
              </a:solidFill>
            </a:endParaRPr>
          </a:p>
          <a:p>
            <a:pPr algn="r" rtl="1"/>
            <a:r>
              <a:rPr lang="ar-IQ" sz="2000" b="1" dirty="0" smtClean="0">
                <a:solidFill>
                  <a:schemeClr val="tx2"/>
                </a:solidFill>
              </a:rPr>
              <a:t>يمكن تدريب القوة </a:t>
            </a:r>
            <a:r>
              <a:rPr lang="ar-IQ" sz="2000" b="1" dirty="0" err="1" smtClean="0">
                <a:solidFill>
                  <a:schemeClr val="tx2"/>
                </a:solidFill>
              </a:rPr>
              <a:t>القصوة</a:t>
            </a:r>
            <a:r>
              <a:rPr lang="ar-IQ" sz="2000" b="1" dirty="0" smtClean="0">
                <a:solidFill>
                  <a:schemeClr val="tx2"/>
                </a:solidFill>
              </a:rPr>
              <a:t> من خلال طرائق التدريب الايزوتونيه</a:t>
            </a:r>
          </a:p>
          <a:p>
            <a:pPr algn="r" rtl="1"/>
            <a:r>
              <a:rPr lang="ar-IQ" sz="2000" b="1" dirty="0" smtClean="0">
                <a:solidFill>
                  <a:schemeClr val="tx2"/>
                </a:solidFill>
              </a:rPr>
              <a:t>  بواسطة التحفيز الكهربائي</a:t>
            </a:r>
          </a:p>
          <a:p>
            <a:pPr algn="r" rtl="1"/>
            <a:r>
              <a:rPr lang="ar-IQ" sz="2000" b="1" dirty="0" smtClean="0">
                <a:solidFill>
                  <a:schemeClr val="tx2"/>
                </a:solidFill>
              </a:rPr>
              <a:t>استخدام </a:t>
            </a:r>
            <a:r>
              <a:rPr lang="ar-IQ" sz="2000" b="1" dirty="0" err="1" smtClean="0">
                <a:solidFill>
                  <a:schemeClr val="tx2"/>
                </a:solidFill>
              </a:rPr>
              <a:t>اجهزة</a:t>
            </a:r>
            <a:r>
              <a:rPr lang="ar-IQ" sz="2000" b="1" dirty="0" smtClean="0">
                <a:solidFill>
                  <a:schemeClr val="tx2"/>
                </a:solidFill>
              </a:rPr>
              <a:t> التدريب </a:t>
            </a:r>
            <a:r>
              <a:rPr lang="ar-IQ" sz="2000" b="1" dirty="0" err="1" smtClean="0">
                <a:solidFill>
                  <a:schemeClr val="tx2"/>
                </a:solidFill>
              </a:rPr>
              <a:t>والاثقال</a:t>
            </a:r>
            <a:r>
              <a:rPr lang="ar-IQ" sz="2000" b="1" dirty="0" smtClean="0">
                <a:solidFill>
                  <a:schemeClr val="tx2"/>
                </a:solidFill>
              </a:rPr>
              <a:t> </a:t>
            </a:r>
            <a:r>
              <a:rPr lang="ar-IQ" sz="2000" b="1" dirty="0" err="1" smtClean="0">
                <a:solidFill>
                  <a:schemeClr val="tx2"/>
                </a:solidFill>
              </a:rPr>
              <a:t>الحديديه</a:t>
            </a:r>
            <a:endParaRPr lang="ar-IQ" sz="2000" b="1" dirty="0" smtClean="0">
              <a:solidFill>
                <a:schemeClr val="tx2"/>
              </a:solidFill>
            </a:endParaRPr>
          </a:p>
          <a:p>
            <a:pPr algn="r" rtl="1">
              <a:buNone/>
            </a:pPr>
            <a:r>
              <a:rPr lang="ar-IQ" sz="2000" b="1" dirty="0" smtClean="0">
                <a:solidFill>
                  <a:schemeClr val="tx2"/>
                </a:solidFill>
              </a:rPr>
              <a:t>2- طريقه العمل (التقلص) العضلي الثابت</a:t>
            </a:r>
          </a:p>
          <a:p>
            <a:pPr algn="r" rtl="1"/>
            <a:r>
              <a:rPr lang="ar-IQ" sz="2000" b="1" dirty="0" smtClean="0">
                <a:solidFill>
                  <a:schemeClr val="tx2"/>
                </a:solidFill>
              </a:rPr>
              <a:t>فع </a:t>
            </a:r>
            <a:r>
              <a:rPr lang="ar-IQ" sz="2000" b="1" dirty="0" err="1" smtClean="0">
                <a:solidFill>
                  <a:schemeClr val="tx2"/>
                </a:solidFill>
              </a:rPr>
              <a:t>الاوزان</a:t>
            </a:r>
            <a:r>
              <a:rPr lang="ar-IQ" sz="2000" b="1" dirty="0" smtClean="0">
                <a:solidFill>
                  <a:schemeClr val="tx2"/>
                </a:solidFill>
              </a:rPr>
              <a:t> </a:t>
            </a:r>
            <a:r>
              <a:rPr lang="ar-IQ" sz="2000" b="1" dirty="0" err="1" smtClean="0">
                <a:solidFill>
                  <a:schemeClr val="tx2"/>
                </a:solidFill>
              </a:rPr>
              <a:t>اعلى</a:t>
            </a:r>
            <a:r>
              <a:rPr lang="ar-IQ" sz="2000" b="1" dirty="0" smtClean="0">
                <a:solidFill>
                  <a:schemeClr val="tx2"/>
                </a:solidFill>
              </a:rPr>
              <a:t> من مقدرة الرياضي</a:t>
            </a:r>
          </a:p>
          <a:p>
            <a:pPr algn="r" rtl="1"/>
            <a:r>
              <a:rPr lang="ar-IQ" sz="2000" b="1" dirty="0" smtClean="0">
                <a:solidFill>
                  <a:schemeClr val="tx2"/>
                </a:solidFill>
              </a:rPr>
              <a:t>استخدام قوة ضد شي ثابت </a:t>
            </a:r>
            <a:r>
              <a:rPr lang="ar-IQ" sz="2000" b="1" dirty="0" err="1" smtClean="0">
                <a:solidFill>
                  <a:schemeClr val="tx2"/>
                </a:solidFill>
              </a:rPr>
              <a:t>لايمكن</a:t>
            </a:r>
            <a:r>
              <a:rPr lang="ar-IQ" sz="2000" b="1" dirty="0" smtClean="0">
                <a:solidFill>
                  <a:schemeClr val="tx2"/>
                </a:solidFill>
              </a:rPr>
              <a:t> تحريكه مثل دفع الحائط</a:t>
            </a:r>
          </a:p>
          <a:p>
            <a:pPr algn="r" rtl="1">
              <a:buNone/>
            </a:pPr>
            <a:r>
              <a:rPr lang="ar-IQ" sz="2000" b="1" u="sng" dirty="0" smtClean="0">
                <a:solidFill>
                  <a:srgbClr val="C00000"/>
                </a:solidFill>
              </a:rPr>
              <a:t>طرائق تدريب القوة </a:t>
            </a:r>
            <a:r>
              <a:rPr lang="ar-IQ" sz="2000" b="1" u="sng" dirty="0" err="1" smtClean="0">
                <a:solidFill>
                  <a:srgbClr val="C00000"/>
                </a:solidFill>
              </a:rPr>
              <a:t>الانفجاريه</a:t>
            </a:r>
            <a:endParaRPr lang="ar-IQ" sz="2000" b="1" u="sng" dirty="0" smtClean="0">
              <a:solidFill>
                <a:schemeClr val="tx2"/>
              </a:solidFill>
            </a:endParaRPr>
          </a:p>
          <a:p>
            <a:pPr algn="r" rtl="1">
              <a:buNone/>
            </a:pPr>
            <a:r>
              <a:rPr lang="ar-IQ" sz="2000" b="1" dirty="0" smtClean="0">
                <a:solidFill>
                  <a:schemeClr val="tx2"/>
                </a:solidFill>
              </a:rPr>
              <a:t>تتم تنميه القوة </a:t>
            </a:r>
            <a:r>
              <a:rPr lang="ar-IQ" sz="2000" b="1" dirty="0" err="1" smtClean="0">
                <a:solidFill>
                  <a:schemeClr val="tx2"/>
                </a:solidFill>
              </a:rPr>
              <a:t>الانفجاريه</a:t>
            </a:r>
            <a:r>
              <a:rPr lang="ar-IQ" sz="2000" b="1" dirty="0" smtClean="0">
                <a:solidFill>
                  <a:schemeClr val="tx2"/>
                </a:solidFill>
              </a:rPr>
              <a:t> من خلال</a:t>
            </a:r>
          </a:p>
          <a:p>
            <a:pPr algn="r" rtl="1">
              <a:buNone/>
            </a:pPr>
            <a:endParaRPr lang="ar-IQ" sz="2000" b="1" dirty="0" smtClean="0">
              <a:solidFill>
                <a:srgbClr val="C00000"/>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20</a:t>
            </a:fld>
            <a:endParaRPr lang="en-US"/>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714356"/>
            <a:ext cx="8658228" cy="5786478"/>
          </a:xfrm>
        </p:spPr>
        <p:txBody>
          <a:bodyPr>
            <a:normAutofit lnSpcReduction="10000"/>
          </a:bodyPr>
          <a:lstStyle/>
          <a:p>
            <a:pPr algn="r" rtl="1"/>
            <a:r>
              <a:rPr lang="ar-IQ" sz="2000" b="1" dirty="0" smtClean="0">
                <a:solidFill>
                  <a:schemeClr val="tx2"/>
                </a:solidFill>
              </a:rPr>
              <a:t>استعمال الإثقال ألحديديه </a:t>
            </a:r>
          </a:p>
          <a:p>
            <a:pPr algn="r" rtl="1"/>
            <a:r>
              <a:rPr lang="ar-IQ" sz="2000" b="1" dirty="0" smtClean="0">
                <a:solidFill>
                  <a:schemeClr val="tx2"/>
                </a:solidFill>
              </a:rPr>
              <a:t>استخدام تمارين الكرات الطبية</a:t>
            </a:r>
          </a:p>
          <a:p>
            <a:pPr algn="r" rtl="1"/>
            <a:r>
              <a:rPr lang="ar-IQ" sz="2000" b="1" dirty="0" smtClean="0">
                <a:solidFill>
                  <a:schemeClr val="tx2"/>
                </a:solidFill>
              </a:rPr>
              <a:t>استعمال تمارين القفز أي تمارين الجمناستك المختلفة</a:t>
            </a:r>
          </a:p>
          <a:p>
            <a:pPr algn="r" rtl="1">
              <a:buNone/>
            </a:pPr>
            <a:r>
              <a:rPr lang="ar-IQ" sz="2000" b="1" u="sng" dirty="0" smtClean="0">
                <a:solidFill>
                  <a:srgbClr val="C00000"/>
                </a:solidFill>
              </a:rPr>
              <a:t>طرائق تدريب مطاوله القوة</a:t>
            </a:r>
            <a:endParaRPr lang="ar-IQ" sz="2000" b="1" dirty="0" smtClean="0">
              <a:solidFill>
                <a:srgbClr val="C00000"/>
              </a:solidFill>
            </a:endParaRPr>
          </a:p>
          <a:p>
            <a:pPr algn="r" rtl="1">
              <a:buNone/>
            </a:pPr>
            <a:r>
              <a:rPr lang="ar-IQ" sz="2000" b="1" dirty="0" smtClean="0">
                <a:solidFill>
                  <a:schemeClr val="tx2"/>
                </a:solidFill>
              </a:rPr>
              <a:t>تقسم </a:t>
            </a:r>
            <a:r>
              <a:rPr lang="ar-IQ" sz="2000" b="1" dirty="0" err="1" smtClean="0">
                <a:solidFill>
                  <a:schemeClr val="tx2"/>
                </a:solidFill>
              </a:rPr>
              <a:t>المطاوله</a:t>
            </a:r>
            <a:r>
              <a:rPr lang="ar-IQ" sz="2000" b="1" dirty="0" smtClean="0">
                <a:solidFill>
                  <a:schemeClr val="tx2"/>
                </a:solidFill>
              </a:rPr>
              <a:t> </a:t>
            </a:r>
            <a:r>
              <a:rPr lang="ar-IQ" sz="2000" b="1" dirty="0" err="1" smtClean="0">
                <a:solidFill>
                  <a:schemeClr val="tx2"/>
                </a:solidFill>
              </a:rPr>
              <a:t>الى</a:t>
            </a:r>
            <a:r>
              <a:rPr lang="ar-IQ" sz="2000" b="1" dirty="0" smtClean="0">
                <a:solidFill>
                  <a:schemeClr val="tx2"/>
                </a:solidFill>
              </a:rPr>
              <a:t> قسمين</a:t>
            </a:r>
          </a:p>
          <a:p>
            <a:pPr algn="r" rtl="1"/>
            <a:r>
              <a:rPr lang="ar-IQ" sz="2000" b="1" dirty="0" smtClean="0">
                <a:solidFill>
                  <a:schemeClr val="tx2"/>
                </a:solidFill>
              </a:rPr>
              <a:t>مطاوله القوة </a:t>
            </a:r>
            <a:r>
              <a:rPr lang="ar-IQ" sz="2000" b="1" dirty="0" err="1" smtClean="0">
                <a:solidFill>
                  <a:schemeClr val="tx2"/>
                </a:solidFill>
              </a:rPr>
              <a:t>الدائريه</a:t>
            </a:r>
            <a:r>
              <a:rPr lang="ar-IQ" sz="2000" b="1" dirty="0" smtClean="0">
                <a:solidFill>
                  <a:schemeClr val="tx2"/>
                </a:solidFill>
              </a:rPr>
              <a:t> :جميع </a:t>
            </a:r>
            <a:r>
              <a:rPr lang="ar-IQ" sz="2000" b="1" dirty="0" err="1" smtClean="0">
                <a:solidFill>
                  <a:schemeClr val="tx2"/>
                </a:solidFill>
              </a:rPr>
              <a:t>الالعاب</a:t>
            </a:r>
            <a:r>
              <a:rPr lang="ar-IQ" sz="2000" b="1" dirty="0" smtClean="0">
                <a:solidFill>
                  <a:schemeClr val="tx2"/>
                </a:solidFill>
              </a:rPr>
              <a:t> </a:t>
            </a:r>
            <a:r>
              <a:rPr lang="ar-IQ" sz="2000" b="1" dirty="0" err="1" smtClean="0">
                <a:solidFill>
                  <a:schemeClr val="tx2"/>
                </a:solidFill>
              </a:rPr>
              <a:t>الرياضيه</a:t>
            </a:r>
            <a:r>
              <a:rPr lang="ar-IQ" sz="2000" b="1" dirty="0" smtClean="0">
                <a:solidFill>
                  <a:schemeClr val="tx2"/>
                </a:solidFill>
              </a:rPr>
              <a:t> التي تستمر </a:t>
            </a:r>
            <a:r>
              <a:rPr lang="ar-IQ" sz="2000" b="1" dirty="0" err="1" smtClean="0">
                <a:solidFill>
                  <a:schemeClr val="tx2"/>
                </a:solidFill>
              </a:rPr>
              <a:t>لاكثر</a:t>
            </a:r>
            <a:r>
              <a:rPr lang="ar-IQ" sz="2000" b="1" dirty="0" smtClean="0">
                <a:solidFill>
                  <a:schemeClr val="tx2"/>
                </a:solidFill>
              </a:rPr>
              <a:t> من 2 دقيقه تحتاج </a:t>
            </a:r>
            <a:r>
              <a:rPr lang="ar-IQ" sz="2000" b="1" dirty="0" err="1" smtClean="0">
                <a:solidFill>
                  <a:schemeClr val="tx2"/>
                </a:solidFill>
              </a:rPr>
              <a:t>الى</a:t>
            </a:r>
            <a:r>
              <a:rPr lang="ar-IQ" sz="2000" b="1" dirty="0" smtClean="0">
                <a:solidFill>
                  <a:schemeClr val="tx2"/>
                </a:solidFill>
              </a:rPr>
              <a:t> مستوى القوى </a:t>
            </a:r>
            <a:r>
              <a:rPr lang="ar-IQ" sz="2000" b="1" dirty="0" err="1" smtClean="0">
                <a:solidFill>
                  <a:schemeClr val="tx2"/>
                </a:solidFill>
              </a:rPr>
              <a:t>الدائريه</a:t>
            </a:r>
            <a:r>
              <a:rPr lang="ar-IQ" sz="2000" b="1" dirty="0" smtClean="0">
                <a:solidFill>
                  <a:schemeClr val="tx2"/>
                </a:solidFill>
              </a:rPr>
              <a:t> مثل (</a:t>
            </a:r>
            <a:r>
              <a:rPr lang="ar-IQ" sz="2000" b="1" dirty="0" err="1" smtClean="0">
                <a:solidFill>
                  <a:schemeClr val="tx2"/>
                </a:solidFill>
              </a:rPr>
              <a:t>التجذيف</a:t>
            </a:r>
            <a:r>
              <a:rPr lang="ar-IQ" sz="2000" b="1" dirty="0" smtClean="0">
                <a:solidFill>
                  <a:schemeClr val="tx2"/>
                </a:solidFill>
              </a:rPr>
              <a:t> – التزحلق الطويل على الجليد – </a:t>
            </a:r>
            <a:r>
              <a:rPr lang="ar-IQ" sz="2000" b="1" dirty="0" err="1" smtClean="0">
                <a:solidFill>
                  <a:schemeClr val="tx2"/>
                </a:solidFill>
              </a:rPr>
              <a:t>السباحه</a:t>
            </a:r>
            <a:r>
              <a:rPr lang="ar-IQ" sz="2000" b="1" dirty="0" smtClean="0">
                <a:solidFill>
                  <a:schemeClr val="tx2"/>
                </a:solidFill>
              </a:rPr>
              <a:t> </a:t>
            </a:r>
            <a:r>
              <a:rPr lang="ar-IQ" sz="2000" b="1" dirty="0" err="1" smtClean="0">
                <a:solidFill>
                  <a:schemeClr val="tx2"/>
                </a:solidFill>
              </a:rPr>
              <a:t>لمسافه</a:t>
            </a:r>
            <a:r>
              <a:rPr lang="ar-IQ" sz="2000" b="1" dirty="0" smtClean="0">
                <a:solidFill>
                  <a:schemeClr val="tx2"/>
                </a:solidFill>
              </a:rPr>
              <a:t> 400 </a:t>
            </a:r>
            <a:r>
              <a:rPr lang="ar-IQ" sz="2000" b="1" dirty="0" err="1" smtClean="0">
                <a:solidFill>
                  <a:schemeClr val="tx2"/>
                </a:solidFill>
              </a:rPr>
              <a:t>م</a:t>
            </a:r>
            <a:r>
              <a:rPr lang="ar-IQ" sz="2000" b="1" dirty="0" smtClean="0">
                <a:solidFill>
                  <a:schemeClr val="tx2"/>
                </a:solidFill>
              </a:rPr>
              <a:t> )تحتاج </a:t>
            </a:r>
            <a:r>
              <a:rPr lang="ar-IQ" sz="2000" b="1" dirty="0" err="1" smtClean="0">
                <a:solidFill>
                  <a:schemeClr val="tx2"/>
                </a:solidFill>
              </a:rPr>
              <a:t>الى</a:t>
            </a:r>
            <a:r>
              <a:rPr lang="ar-IQ" sz="2000" b="1" dirty="0" smtClean="0">
                <a:solidFill>
                  <a:schemeClr val="tx2"/>
                </a:solidFill>
              </a:rPr>
              <a:t> </a:t>
            </a:r>
            <a:r>
              <a:rPr lang="ar-IQ" sz="2000" b="1" dirty="0" err="1" smtClean="0">
                <a:solidFill>
                  <a:schemeClr val="tx2"/>
                </a:solidFill>
              </a:rPr>
              <a:t>اعداد</a:t>
            </a:r>
            <a:r>
              <a:rPr lang="ar-IQ" sz="2000" b="1" dirty="0" smtClean="0">
                <a:solidFill>
                  <a:schemeClr val="tx2"/>
                </a:solidFill>
              </a:rPr>
              <a:t> منهج تدريبي يكون مشابه لنوع </a:t>
            </a:r>
            <a:r>
              <a:rPr lang="ar-IQ" sz="2000" b="1" dirty="0" err="1" smtClean="0">
                <a:solidFill>
                  <a:schemeClr val="tx2"/>
                </a:solidFill>
              </a:rPr>
              <a:t>اللعبه</a:t>
            </a:r>
            <a:r>
              <a:rPr lang="ar-IQ" sz="2000" b="1" dirty="0" smtClean="0">
                <a:solidFill>
                  <a:schemeClr val="tx2"/>
                </a:solidFill>
              </a:rPr>
              <a:t> فمثلا سباق </a:t>
            </a:r>
            <a:r>
              <a:rPr lang="ar-IQ" sz="2000" b="1" dirty="0" err="1" smtClean="0">
                <a:solidFill>
                  <a:schemeClr val="tx2"/>
                </a:solidFill>
              </a:rPr>
              <a:t>مسافه</a:t>
            </a:r>
            <a:r>
              <a:rPr lang="ar-IQ" sz="2000" b="1" dirty="0" smtClean="0">
                <a:solidFill>
                  <a:schemeClr val="tx2"/>
                </a:solidFill>
              </a:rPr>
              <a:t> 400 </a:t>
            </a:r>
            <a:r>
              <a:rPr lang="ar-IQ" sz="2000" b="1" dirty="0" err="1" smtClean="0">
                <a:solidFill>
                  <a:schemeClr val="tx2"/>
                </a:solidFill>
              </a:rPr>
              <a:t>م</a:t>
            </a:r>
            <a:r>
              <a:rPr lang="ar-IQ" sz="2000" b="1" dirty="0" smtClean="0">
                <a:solidFill>
                  <a:schemeClr val="tx2"/>
                </a:solidFill>
              </a:rPr>
              <a:t> تكون الشدة </a:t>
            </a:r>
            <a:r>
              <a:rPr lang="ar-IQ" sz="2000" b="1" dirty="0" err="1" smtClean="0">
                <a:solidFill>
                  <a:schemeClr val="tx2"/>
                </a:solidFill>
              </a:rPr>
              <a:t>المستعمله</a:t>
            </a:r>
            <a:r>
              <a:rPr lang="ar-IQ" sz="2000" b="1" dirty="0" smtClean="0">
                <a:solidFill>
                  <a:schemeClr val="tx2"/>
                </a:solidFill>
              </a:rPr>
              <a:t> (40 -50 ) وعدد </a:t>
            </a:r>
            <a:r>
              <a:rPr lang="ar-IQ" sz="2000" b="1" dirty="0" err="1" smtClean="0">
                <a:solidFill>
                  <a:schemeClr val="tx2"/>
                </a:solidFill>
              </a:rPr>
              <a:t>التكرارت</a:t>
            </a:r>
            <a:r>
              <a:rPr lang="ar-IQ" sz="2000" b="1" dirty="0" smtClean="0">
                <a:solidFill>
                  <a:schemeClr val="tx2"/>
                </a:solidFill>
              </a:rPr>
              <a:t> </a:t>
            </a:r>
            <a:r>
              <a:rPr lang="ar-IQ" sz="2000" b="1" dirty="0" err="1" smtClean="0">
                <a:solidFill>
                  <a:schemeClr val="tx2"/>
                </a:solidFill>
              </a:rPr>
              <a:t>المطلوبه</a:t>
            </a:r>
            <a:r>
              <a:rPr lang="ar-IQ" sz="2000" b="1" dirty="0" smtClean="0">
                <a:solidFill>
                  <a:schemeClr val="tx2"/>
                </a:solidFill>
              </a:rPr>
              <a:t> (30 – 100 ) مرة</a:t>
            </a:r>
          </a:p>
          <a:p>
            <a:pPr algn="r" rtl="1">
              <a:buNone/>
            </a:pPr>
            <a:r>
              <a:rPr lang="ar-IQ" sz="2000" b="1" u="sng" dirty="0" smtClean="0">
                <a:solidFill>
                  <a:srgbClr val="C00000"/>
                </a:solidFill>
              </a:rPr>
              <a:t>مطاوله القوة الغير </a:t>
            </a:r>
            <a:r>
              <a:rPr lang="ar-IQ" sz="2000" b="1" u="sng" dirty="0" err="1" smtClean="0">
                <a:solidFill>
                  <a:srgbClr val="C00000"/>
                </a:solidFill>
              </a:rPr>
              <a:t>دائريه</a:t>
            </a:r>
            <a:endParaRPr lang="ar-IQ" sz="2000" b="1" u="sng" dirty="0" smtClean="0">
              <a:solidFill>
                <a:srgbClr val="C00000"/>
              </a:solidFill>
            </a:endParaRPr>
          </a:p>
          <a:p>
            <a:pPr algn="r" rtl="1">
              <a:buNone/>
            </a:pPr>
            <a:r>
              <a:rPr lang="ar-IQ" sz="2000" b="1" dirty="0" smtClean="0">
                <a:solidFill>
                  <a:schemeClr val="tx2"/>
                </a:solidFill>
              </a:rPr>
              <a:t>يتم تحسين مطاوله القوة الغير </a:t>
            </a:r>
            <a:r>
              <a:rPr lang="ar-IQ" sz="2000" b="1" dirty="0" err="1" smtClean="0">
                <a:solidFill>
                  <a:schemeClr val="tx2"/>
                </a:solidFill>
              </a:rPr>
              <a:t>دائريهاما</a:t>
            </a:r>
            <a:r>
              <a:rPr lang="ar-IQ" sz="2000" b="1" dirty="0" smtClean="0">
                <a:solidFill>
                  <a:schemeClr val="tx2"/>
                </a:solidFill>
              </a:rPr>
              <a:t> عن طريق تكرار </a:t>
            </a:r>
            <a:r>
              <a:rPr lang="ar-IQ" sz="2000" b="1" dirty="0" err="1" smtClean="0">
                <a:solidFill>
                  <a:schemeClr val="tx2"/>
                </a:solidFill>
              </a:rPr>
              <a:t>اجزاء</a:t>
            </a:r>
            <a:r>
              <a:rPr lang="ar-IQ" sz="2000" b="1" dirty="0" smtClean="0">
                <a:solidFill>
                  <a:schemeClr val="tx2"/>
                </a:solidFill>
              </a:rPr>
              <a:t> من عناصر فنيه لمهارة لعبه </a:t>
            </a:r>
            <a:r>
              <a:rPr lang="ar-IQ" sz="2000" b="1" dirty="0" err="1" smtClean="0">
                <a:solidFill>
                  <a:schemeClr val="tx2"/>
                </a:solidFill>
              </a:rPr>
              <a:t>او</a:t>
            </a:r>
            <a:r>
              <a:rPr lang="ar-IQ" sz="2000" b="1" dirty="0" smtClean="0">
                <a:solidFill>
                  <a:schemeClr val="tx2"/>
                </a:solidFill>
              </a:rPr>
              <a:t> فعاليه رياضيه بشدة </a:t>
            </a:r>
            <a:r>
              <a:rPr lang="ar-IQ" sz="2000" b="1" dirty="0" err="1" smtClean="0">
                <a:solidFill>
                  <a:schemeClr val="tx2"/>
                </a:solidFill>
              </a:rPr>
              <a:t>اعلى</a:t>
            </a:r>
            <a:r>
              <a:rPr lang="ar-IQ" sz="2000" b="1" dirty="0" smtClean="0">
                <a:solidFill>
                  <a:schemeClr val="tx2"/>
                </a:solidFill>
              </a:rPr>
              <a:t> قليلا من الشدة </a:t>
            </a:r>
            <a:r>
              <a:rPr lang="ar-IQ" sz="2000" b="1" dirty="0" err="1" smtClean="0">
                <a:solidFill>
                  <a:schemeClr val="tx2"/>
                </a:solidFill>
              </a:rPr>
              <a:t>المستخدمه</a:t>
            </a:r>
            <a:r>
              <a:rPr lang="ar-IQ" sz="2000" b="1" dirty="0" smtClean="0">
                <a:solidFill>
                  <a:schemeClr val="tx2"/>
                </a:solidFill>
              </a:rPr>
              <a:t> في السباق وتفيد </a:t>
            </a:r>
            <a:r>
              <a:rPr lang="ar-IQ" sz="2000" b="1" dirty="0" err="1" smtClean="0">
                <a:solidFill>
                  <a:schemeClr val="tx2"/>
                </a:solidFill>
              </a:rPr>
              <a:t>هذة</a:t>
            </a:r>
            <a:r>
              <a:rPr lang="ar-IQ" sz="2000" b="1" dirty="0" smtClean="0">
                <a:solidFill>
                  <a:schemeClr val="tx2"/>
                </a:solidFill>
              </a:rPr>
              <a:t> النوع من القوة العاب مثل الجمناستك </a:t>
            </a:r>
            <a:r>
              <a:rPr lang="ar-IQ" sz="2000" b="1" dirty="0" err="1" smtClean="0">
                <a:solidFill>
                  <a:schemeClr val="tx2"/>
                </a:solidFill>
              </a:rPr>
              <a:t>المصارعه</a:t>
            </a:r>
            <a:r>
              <a:rPr lang="ar-IQ" sz="2000" b="1" dirty="0" smtClean="0">
                <a:solidFill>
                  <a:schemeClr val="tx2"/>
                </a:solidFill>
              </a:rPr>
              <a:t> العاب الفنون </a:t>
            </a:r>
            <a:r>
              <a:rPr lang="ar-IQ" sz="2000" b="1" dirty="0" err="1" smtClean="0">
                <a:solidFill>
                  <a:schemeClr val="tx2"/>
                </a:solidFill>
              </a:rPr>
              <a:t>القتاليه</a:t>
            </a:r>
            <a:r>
              <a:rPr lang="ar-IQ" sz="2000" b="1" dirty="0" smtClean="0">
                <a:solidFill>
                  <a:schemeClr val="tx2"/>
                </a:solidFill>
              </a:rPr>
              <a:t> وتتراوح الشدة </a:t>
            </a:r>
            <a:r>
              <a:rPr lang="ar-IQ" sz="2000" b="1" dirty="0" err="1" smtClean="0">
                <a:solidFill>
                  <a:schemeClr val="tx2"/>
                </a:solidFill>
              </a:rPr>
              <a:t>المستخدمه</a:t>
            </a:r>
            <a:r>
              <a:rPr lang="ar-IQ" sz="2000" b="1" dirty="0" smtClean="0">
                <a:solidFill>
                  <a:schemeClr val="tx2"/>
                </a:solidFill>
              </a:rPr>
              <a:t> ( 50 – 80 ) وبتكرار(10 – 30 ) مرة </a:t>
            </a:r>
          </a:p>
          <a:p>
            <a:pPr algn="r" rtl="1">
              <a:buNone/>
            </a:pPr>
            <a:endParaRPr lang="ar-IQ" sz="2000" b="1" dirty="0" smtClean="0">
              <a:solidFill>
                <a:schemeClr val="tx2"/>
              </a:solidFill>
            </a:endParaRPr>
          </a:p>
          <a:p>
            <a:pPr algn="r" rtl="1">
              <a:buNone/>
            </a:pPr>
            <a:endParaRPr lang="ar-IQ" sz="2000" b="1" dirty="0" smtClean="0">
              <a:solidFill>
                <a:schemeClr val="tx2"/>
              </a:solidFill>
            </a:endParaRPr>
          </a:p>
          <a:p>
            <a:pPr algn="r" rtl="1">
              <a:buNone/>
            </a:pPr>
            <a:r>
              <a:rPr lang="ar-IQ" sz="2000" b="1" dirty="0" smtClean="0">
                <a:solidFill>
                  <a:schemeClr val="tx2"/>
                </a:solidFill>
              </a:rPr>
              <a:t> </a:t>
            </a:r>
          </a:p>
          <a:p>
            <a:pPr algn="r" rtl="1">
              <a:buNone/>
            </a:pPr>
            <a:endParaRPr lang="ar-IQ" sz="2000" b="1" dirty="0" smtClean="0">
              <a:solidFill>
                <a:schemeClr val="tx2"/>
              </a:solidFill>
            </a:endParaRPr>
          </a:p>
          <a:p>
            <a:pPr algn="r" rtl="1"/>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21</a:t>
            </a:fld>
            <a:endParaRPr lang="en-US"/>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42852"/>
            <a:ext cx="8229600" cy="1143000"/>
          </a:xfrm>
        </p:spPr>
        <p:txBody>
          <a:bodyPr>
            <a:normAutofit/>
          </a:bodyPr>
          <a:lstStyle/>
          <a:p>
            <a:pPr algn="r" rtl="1"/>
            <a:r>
              <a:rPr lang="ar-IQ" sz="2400" b="1" u="sng" dirty="0" smtClean="0">
                <a:solidFill>
                  <a:srgbClr val="C00000"/>
                </a:solidFill>
              </a:rPr>
              <a:t>تدريب ألمطاوله (التحمل )</a:t>
            </a:r>
            <a:endParaRPr lang="en-US" sz="2400" b="1" u="sng" dirty="0">
              <a:solidFill>
                <a:srgbClr val="C00000"/>
              </a:solidFill>
            </a:endParaRPr>
          </a:p>
        </p:txBody>
      </p:sp>
      <p:sp>
        <p:nvSpPr>
          <p:cNvPr id="3" name="عنصر نائب للمحتوى 2"/>
          <p:cNvSpPr>
            <a:spLocks noGrp="1"/>
          </p:cNvSpPr>
          <p:nvPr>
            <p:ph idx="1"/>
          </p:nvPr>
        </p:nvSpPr>
        <p:spPr>
          <a:xfrm>
            <a:off x="571472" y="1285860"/>
            <a:ext cx="8229600" cy="4389120"/>
          </a:xfrm>
        </p:spPr>
        <p:txBody>
          <a:bodyPr>
            <a:normAutofit/>
          </a:bodyPr>
          <a:lstStyle/>
          <a:p>
            <a:pPr algn="r" rtl="1">
              <a:buNone/>
            </a:pPr>
            <a:r>
              <a:rPr lang="ar-IQ" sz="2000" b="1" dirty="0" smtClean="0">
                <a:solidFill>
                  <a:schemeClr val="tx2"/>
                </a:solidFill>
              </a:rPr>
              <a:t>هي قابليه مقاومه </a:t>
            </a:r>
            <a:r>
              <a:rPr lang="ar-IQ" sz="2000" b="1" dirty="0" err="1" smtClean="0">
                <a:solidFill>
                  <a:schemeClr val="tx2"/>
                </a:solidFill>
              </a:rPr>
              <a:t>الاجهزة</a:t>
            </a:r>
            <a:r>
              <a:rPr lang="ar-IQ" sz="2000" b="1" dirty="0" smtClean="0">
                <a:solidFill>
                  <a:schemeClr val="tx2"/>
                </a:solidFill>
              </a:rPr>
              <a:t> </a:t>
            </a:r>
            <a:r>
              <a:rPr lang="ar-IQ" sz="2000" b="1" dirty="0" err="1" smtClean="0">
                <a:solidFill>
                  <a:schemeClr val="tx2"/>
                </a:solidFill>
              </a:rPr>
              <a:t>العضويه</a:t>
            </a:r>
            <a:r>
              <a:rPr lang="ar-IQ" sz="2000" b="1" dirty="0" smtClean="0">
                <a:solidFill>
                  <a:schemeClr val="tx2"/>
                </a:solidFill>
              </a:rPr>
              <a:t> للتغلب على التعب </a:t>
            </a:r>
            <a:r>
              <a:rPr lang="ar-IQ" sz="2000" b="1" dirty="0" err="1" smtClean="0">
                <a:solidFill>
                  <a:schemeClr val="tx2"/>
                </a:solidFill>
              </a:rPr>
              <a:t>اثناء</a:t>
            </a:r>
            <a:r>
              <a:rPr lang="ar-IQ" sz="2000" b="1" dirty="0" smtClean="0">
                <a:solidFill>
                  <a:schemeClr val="tx2"/>
                </a:solidFill>
              </a:rPr>
              <a:t> </a:t>
            </a:r>
            <a:r>
              <a:rPr lang="ar-IQ" sz="2000" b="1" dirty="0" err="1" smtClean="0">
                <a:solidFill>
                  <a:schemeClr val="tx2"/>
                </a:solidFill>
              </a:rPr>
              <a:t>اداء</a:t>
            </a:r>
            <a:r>
              <a:rPr lang="ar-IQ" sz="2000" b="1" dirty="0" smtClean="0">
                <a:solidFill>
                  <a:schemeClr val="tx2"/>
                </a:solidFill>
              </a:rPr>
              <a:t> التمرينات </a:t>
            </a:r>
            <a:r>
              <a:rPr lang="ar-IQ" sz="2000" b="1" dirty="0" err="1" smtClean="0">
                <a:solidFill>
                  <a:schemeClr val="tx2"/>
                </a:solidFill>
              </a:rPr>
              <a:t>الرياضيه</a:t>
            </a:r>
            <a:r>
              <a:rPr lang="ar-IQ" sz="2000" b="1" dirty="0" smtClean="0">
                <a:solidFill>
                  <a:schemeClr val="tx2"/>
                </a:solidFill>
              </a:rPr>
              <a:t> لفترة </a:t>
            </a:r>
            <a:r>
              <a:rPr lang="ar-IQ" sz="2000" b="1" dirty="0" err="1" smtClean="0">
                <a:solidFill>
                  <a:schemeClr val="tx2"/>
                </a:solidFill>
              </a:rPr>
              <a:t>طويله</a:t>
            </a:r>
            <a:endParaRPr lang="ar-IQ" sz="2000" b="1" dirty="0" smtClean="0">
              <a:solidFill>
                <a:schemeClr val="tx2"/>
              </a:solidFill>
            </a:endParaRPr>
          </a:p>
          <a:p>
            <a:pPr algn="r" rtl="1">
              <a:buNone/>
            </a:pPr>
            <a:r>
              <a:rPr lang="ar-IQ" sz="2000" b="1" dirty="0" smtClean="0">
                <a:solidFill>
                  <a:schemeClr val="tx2"/>
                </a:solidFill>
              </a:rPr>
              <a:t>يتم تنميه التحمل من خلال</a:t>
            </a:r>
          </a:p>
          <a:p>
            <a:pPr marL="457200" indent="-457200" algn="r" rtl="1">
              <a:buNone/>
            </a:pPr>
            <a:r>
              <a:rPr lang="ar-IQ" sz="2000" b="1" dirty="0" smtClean="0">
                <a:solidFill>
                  <a:schemeClr val="tx2"/>
                </a:solidFill>
              </a:rPr>
              <a:t>    تنميه التحمل بشكل عام تعتمد على العناصر </a:t>
            </a:r>
            <a:r>
              <a:rPr lang="ar-IQ" sz="2000" b="1" dirty="0" err="1" smtClean="0">
                <a:solidFill>
                  <a:schemeClr val="tx2"/>
                </a:solidFill>
              </a:rPr>
              <a:t>التاليه</a:t>
            </a:r>
            <a:endParaRPr lang="ar-IQ" sz="2000" b="1" dirty="0" smtClean="0">
              <a:solidFill>
                <a:schemeClr val="tx2"/>
              </a:solidFill>
            </a:endParaRPr>
          </a:p>
          <a:p>
            <a:pPr marL="457200" indent="-457200" algn="r" rtl="1"/>
            <a:r>
              <a:rPr lang="ar-IQ" sz="2000" b="1" dirty="0" smtClean="0">
                <a:solidFill>
                  <a:schemeClr val="tx2"/>
                </a:solidFill>
              </a:rPr>
              <a:t>مستوى عال من الحد </a:t>
            </a:r>
            <a:r>
              <a:rPr lang="ar-IQ" sz="2000" b="1" dirty="0" err="1" smtClean="0">
                <a:solidFill>
                  <a:schemeClr val="tx2"/>
                </a:solidFill>
              </a:rPr>
              <a:t>الاقصى</a:t>
            </a:r>
            <a:r>
              <a:rPr lang="ar-IQ" sz="2000" b="1" dirty="0" smtClean="0">
                <a:solidFill>
                  <a:schemeClr val="tx2"/>
                </a:solidFill>
              </a:rPr>
              <a:t> لاستهلاك </a:t>
            </a:r>
            <a:r>
              <a:rPr lang="ar-IQ" sz="2000" b="1" dirty="0" err="1" smtClean="0">
                <a:solidFill>
                  <a:schemeClr val="tx2"/>
                </a:solidFill>
              </a:rPr>
              <a:t>الاوكسجين</a:t>
            </a:r>
            <a:r>
              <a:rPr lang="ar-IQ" sz="2000" b="1" dirty="0" smtClean="0">
                <a:solidFill>
                  <a:schemeClr val="tx2"/>
                </a:solidFill>
              </a:rPr>
              <a:t>   </a:t>
            </a:r>
            <a:r>
              <a:rPr lang="en-US" sz="2000" b="1" dirty="0" smtClean="0">
                <a:solidFill>
                  <a:schemeClr val="tx2"/>
                </a:solidFill>
              </a:rPr>
              <a:t>vo2 max</a:t>
            </a:r>
            <a:r>
              <a:rPr lang="ar-IQ" sz="2000" b="1" dirty="0" smtClean="0">
                <a:solidFill>
                  <a:schemeClr val="tx2"/>
                </a:solidFill>
              </a:rPr>
              <a:t> </a:t>
            </a:r>
          </a:p>
          <a:p>
            <a:pPr marL="457200" indent="-457200" algn="r" rtl="1"/>
            <a:r>
              <a:rPr lang="ar-IQ" sz="2000" b="1" dirty="0" smtClean="0">
                <a:solidFill>
                  <a:schemeClr val="tx2"/>
                </a:solidFill>
              </a:rPr>
              <a:t>عتبه </a:t>
            </a:r>
            <a:r>
              <a:rPr lang="ar-IQ" sz="2000" b="1" dirty="0" err="1" smtClean="0">
                <a:solidFill>
                  <a:schemeClr val="tx2"/>
                </a:solidFill>
              </a:rPr>
              <a:t>لاهوائيه</a:t>
            </a:r>
            <a:r>
              <a:rPr lang="ar-IQ" sz="2000" b="1" dirty="0" smtClean="0">
                <a:solidFill>
                  <a:schemeClr val="tx2"/>
                </a:solidFill>
              </a:rPr>
              <a:t> عاليه</a:t>
            </a:r>
          </a:p>
          <a:p>
            <a:pPr marL="457200" indent="-457200" algn="r" rtl="1"/>
            <a:r>
              <a:rPr lang="ar-IQ" sz="2000" b="1" dirty="0" smtClean="0">
                <a:solidFill>
                  <a:schemeClr val="tx2"/>
                </a:solidFill>
              </a:rPr>
              <a:t>درجه عاليه من الاقتصاد في الجهد </a:t>
            </a:r>
          </a:p>
          <a:p>
            <a:pPr marL="457200" indent="-457200" algn="r" rtl="1"/>
            <a:r>
              <a:rPr lang="ar-IQ" sz="2000" b="1" dirty="0" smtClean="0">
                <a:solidFill>
                  <a:schemeClr val="tx2"/>
                </a:solidFill>
              </a:rPr>
              <a:t>نسبه عاليه من </a:t>
            </a:r>
            <a:r>
              <a:rPr lang="ar-IQ" sz="2000" b="1" dirty="0" err="1" smtClean="0">
                <a:solidFill>
                  <a:schemeClr val="tx2"/>
                </a:solidFill>
              </a:rPr>
              <a:t>الالياف</a:t>
            </a:r>
            <a:r>
              <a:rPr lang="ar-IQ" sz="2000" b="1" dirty="0" smtClean="0">
                <a:solidFill>
                  <a:schemeClr val="tx2"/>
                </a:solidFill>
              </a:rPr>
              <a:t> </a:t>
            </a:r>
            <a:r>
              <a:rPr lang="ar-IQ" sz="2000" b="1" dirty="0" err="1" smtClean="0">
                <a:solidFill>
                  <a:schemeClr val="tx2"/>
                </a:solidFill>
              </a:rPr>
              <a:t>العضليه</a:t>
            </a:r>
            <a:r>
              <a:rPr lang="ar-IQ" sz="2000" b="1" dirty="0" smtClean="0">
                <a:solidFill>
                  <a:schemeClr val="tx2"/>
                </a:solidFill>
              </a:rPr>
              <a:t> </a:t>
            </a:r>
            <a:r>
              <a:rPr lang="ar-IQ" sz="2000" b="1" dirty="0" err="1" smtClean="0">
                <a:solidFill>
                  <a:schemeClr val="tx2"/>
                </a:solidFill>
              </a:rPr>
              <a:t>بطيئه</a:t>
            </a:r>
            <a:r>
              <a:rPr lang="ar-IQ" sz="2000" b="1" dirty="0" smtClean="0">
                <a:solidFill>
                  <a:schemeClr val="tx2"/>
                </a:solidFill>
              </a:rPr>
              <a:t> الانقباض</a:t>
            </a:r>
          </a:p>
          <a:p>
            <a:pPr marL="457200" indent="-457200" algn="r" rtl="1">
              <a:buNone/>
            </a:pPr>
            <a:r>
              <a:rPr lang="ar-IQ" sz="2000" b="1" u="sng" dirty="0" smtClean="0">
                <a:solidFill>
                  <a:srgbClr val="C00000"/>
                </a:solidFill>
              </a:rPr>
              <a:t>تدريب </a:t>
            </a:r>
            <a:r>
              <a:rPr lang="ar-IQ" sz="2000" b="1" u="sng" dirty="0" err="1" smtClean="0">
                <a:solidFill>
                  <a:srgbClr val="C00000"/>
                </a:solidFill>
              </a:rPr>
              <a:t>السرعه</a:t>
            </a:r>
            <a:endParaRPr lang="ar-IQ" sz="2000" b="1" dirty="0" smtClean="0">
              <a:solidFill>
                <a:schemeClr val="tx2"/>
              </a:solidFill>
            </a:endParaRPr>
          </a:p>
          <a:p>
            <a:pPr marL="457200" indent="-457200" algn="r" rtl="1">
              <a:buNone/>
            </a:pPr>
            <a:r>
              <a:rPr lang="ar-IQ" sz="2000" b="1" dirty="0" smtClean="0">
                <a:solidFill>
                  <a:schemeClr val="tx2"/>
                </a:solidFill>
              </a:rPr>
              <a:t>هي المقدرة على </a:t>
            </a:r>
            <a:r>
              <a:rPr lang="ar-IQ" sz="2000" b="1" dirty="0" err="1" smtClean="0">
                <a:solidFill>
                  <a:schemeClr val="tx2"/>
                </a:solidFill>
              </a:rPr>
              <a:t>اداء</a:t>
            </a:r>
            <a:r>
              <a:rPr lang="ar-IQ" sz="2000" b="1" dirty="0" smtClean="0">
                <a:solidFill>
                  <a:schemeClr val="tx2"/>
                </a:solidFill>
              </a:rPr>
              <a:t> حركات معينه في اقل زمن ممكن</a:t>
            </a:r>
          </a:p>
          <a:p>
            <a:pPr marL="457200" indent="-457200" algn="r" rtl="1">
              <a:buNone/>
            </a:pPr>
            <a:r>
              <a:rPr lang="ar-IQ" sz="2000" b="1" dirty="0" err="1" smtClean="0">
                <a:solidFill>
                  <a:schemeClr val="tx2"/>
                </a:solidFill>
              </a:rPr>
              <a:t>واهميته</a:t>
            </a:r>
            <a:r>
              <a:rPr lang="ar-IQ" sz="2000" b="1" dirty="0" smtClean="0">
                <a:solidFill>
                  <a:schemeClr val="tx2"/>
                </a:solidFill>
              </a:rPr>
              <a:t> تكمن في </a:t>
            </a:r>
            <a:r>
              <a:rPr lang="ar-IQ" sz="2000" b="1" dirty="0" err="1" smtClean="0">
                <a:solidFill>
                  <a:schemeClr val="tx2"/>
                </a:solidFill>
              </a:rPr>
              <a:t>انها</a:t>
            </a:r>
            <a:r>
              <a:rPr lang="ar-IQ" sz="2000" b="1" dirty="0" smtClean="0">
                <a:solidFill>
                  <a:schemeClr val="tx2"/>
                </a:solidFill>
              </a:rPr>
              <a:t> احد عوامل نجاح العديد من المهارات </a:t>
            </a:r>
            <a:r>
              <a:rPr lang="ar-IQ" sz="2000" b="1" dirty="0" err="1" smtClean="0">
                <a:solidFill>
                  <a:schemeClr val="tx2"/>
                </a:solidFill>
              </a:rPr>
              <a:t>الحركيه</a:t>
            </a:r>
            <a:r>
              <a:rPr lang="ar-IQ" sz="2000" b="1" dirty="0" smtClean="0">
                <a:solidFill>
                  <a:schemeClr val="tx2"/>
                </a:solidFill>
              </a:rPr>
              <a:t>   </a:t>
            </a:r>
            <a:endParaRPr lang="ar-IQ" sz="2000" b="1" dirty="0" smtClean="0">
              <a:solidFill>
                <a:srgbClr val="C00000"/>
              </a:solidFill>
            </a:endParaRPr>
          </a:p>
          <a:p>
            <a:pPr marL="457200" indent="-457200" algn="r" rtl="1"/>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22</a:t>
            </a:fld>
            <a:endParaRPr 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2910" y="857232"/>
            <a:ext cx="8229600" cy="5643602"/>
          </a:xfrm>
        </p:spPr>
        <p:txBody>
          <a:bodyPr>
            <a:normAutofit/>
          </a:bodyPr>
          <a:lstStyle/>
          <a:p>
            <a:pPr algn="r" rtl="1">
              <a:buNone/>
            </a:pPr>
            <a:r>
              <a:rPr lang="ar-IQ" sz="2400" b="1" u="sng" dirty="0" smtClean="0">
                <a:solidFill>
                  <a:srgbClr val="C00000"/>
                </a:solidFill>
              </a:rPr>
              <a:t>طرق تنميه السرعة</a:t>
            </a:r>
          </a:p>
          <a:p>
            <a:pPr marL="457200" indent="-457200" algn="r" rtl="1">
              <a:buFont typeface="+mj-lt"/>
              <a:buAutoNum type="arabicPeriod"/>
            </a:pPr>
            <a:r>
              <a:rPr lang="ar-IQ" sz="2000" b="1" dirty="0" smtClean="0">
                <a:solidFill>
                  <a:schemeClr val="tx2"/>
                </a:solidFill>
              </a:rPr>
              <a:t>تمرينات </a:t>
            </a:r>
            <a:r>
              <a:rPr lang="ar-IQ" sz="2000" b="1" dirty="0" err="1" smtClean="0">
                <a:solidFill>
                  <a:schemeClr val="tx2"/>
                </a:solidFill>
              </a:rPr>
              <a:t>التقويه</a:t>
            </a:r>
            <a:r>
              <a:rPr lang="ar-IQ" sz="2000" b="1" dirty="0" smtClean="0">
                <a:solidFill>
                  <a:schemeClr val="tx2"/>
                </a:solidFill>
              </a:rPr>
              <a:t> </a:t>
            </a:r>
            <a:r>
              <a:rPr lang="ar-IQ" sz="2000" b="1" dirty="0" err="1" smtClean="0">
                <a:solidFill>
                  <a:schemeClr val="tx2"/>
                </a:solidFill>
              </a:rPr>
              <a:t>العامه</a:t>
            </a:r>
            <a:r>
              <a:rPr lang="ar-IQ" sz="2000" b="1" dirty="0" smtClean="0">
                <a:solidFill>
                  <a:schemeClr val="tx2"/>
                </a:solidFill>
              </a:rPr>
              <a:t> والتحكم العضلي</a:t>
            </a:r>
          </a:p>
          <a:p>
            <a:pPr marL="457200" indent="-457200" algn="r" rtl="1">
              <a:buFont typeface="+mj-lt"/>
              <a:buAutoNum type="arabicPeriod"/>
            </a:pPr>
            <a:r>
              <a:rPr lang="ar-IQ" sz="2000" b="1" dirty="0" smtClean="0">
                <a:solidFill>
                  <a:schemeClr val="tx2"/>
                </a:solidFill>
              </a:rPr>
              <a:t>تمرينات القوة المميزة </a:t>
            </a:r>
            <a:r>
              <a:rPr lang="ar-IQ" sz="2000" b="1" dirty="0" err="1" smtClean="0">
                <a:solidFill>
                  <a:schemeClr val="tx2"/>
                </a:solidFill>
              </a:rPr>
              <a:t>بالسرعه</a:t>
            </a:r>
            <a:r>
              <a:rPr lang="ar-IQ" sz="2000" b="1" dirty="0" smtClean="0">
                <a:solidFill>
                  <a:schemeClr val="tx2"/>
                </a:solidFill>
              </a:rPr>
              <a:t> </a:t>
            </a:r>
          </a:p>
          <a:p>
            <a:pPr marL="457200" indent="-457200" algn="r" rtl="1">
              <a:buFont typeface="+mj-lt"/>
              <a:buAutoNum type="arabicPeriod"/>
            </a:pPr>
            <a:r>
              <a:rPr lang="ar-IQ" sz="2000" b="1" dirty="0" smtClean="0">
                <a:solidFill>
                  <a:schemeClr val="tx2"/>
                </a:solidFill>
              </a:rPr>
              <a:t>تمرينات القوة </a:t>
            </a:r>
            <a:r>
              <a:rPr lang="ar-IQ" sz="2000" b="1" dirty="0" err="1" smtClean="0">
                <a:solidFill>
                  <a:schemeClr val="tx2"/>
                </a:solidFill>
              </a:rPr>
              <a:t>العضليه</a:t>
            </a:r>
            <a:endParaRPr lang="ar-IQ" sz="2000" b="1" dirty="0" smtClean="0">
              <a:solidFill>
                <a:schemeClr val="tx2"/>
              </a:solidFill>
            </a:endParaRPr>
          </a:p>
          <a:p>
            <a:pPr marL="457200" indent="-457200" algn="r" rtl="1">
              <a:buFont typeface="+mj-lt"/>
              <a:buAutoNum type="arabicPeriod"/>
            </a:pPr>
            <a:r>
              <a:rPr lang="ar-IQ" sz="2000" b="1" dirty="0" smtClean="0">
                <a:solidFill>
                  <a:schemeClr val="tx2"/>
                </a:solidFill>
              </a:rPr>
              <a:t>تمرينات المط المعكوس (</a:t>
            </a:r>
            <a:r>
              <a:rPr lang="ar-IQ" sz="2000" b="1" dirty="0" err="1" smtClean="0">
                <a:solidFill>
                  <a:schemeClr val="tx2"/>
                </a:solidFill>
              </a:rPr>
              <a:t>البليومتري</a:t>
            </a:r>
            <a:r>
              <a:rPr lang="ar-IQ" sz="2000" b="1" dirty="0" smtClean="0">
                <a:solidFill>
                  <a:schemeClr val="tx2"/>
                </a:solidFill>
              </a:rPr>
              <a:t>)</a:t>
            </a:r>
          </a:p>
          <a:p>
            <a:pPr marL="457200" indent="-457200" algn="r" rtl="1">
              <a:buNone/>
            </a:pPr>
            <a:r>
              <a:rPr lang="ar-IQ" sz="2000" b="1" u="sng" dirty="0" smtClean="0">
                <a:solidFill>
                  <a:srgbClr val="C00000"/>
                </a:solidFill>
              </a:rPr>
              <a:t>طرق تدريب </a:t>
            </a:r>
            <a:r>
              <a:rPr lang="ar-IQ" sz="2000" b="1" u="sng" dirty="0" err="1" smtClean="0">
                <a:solidFill>
                  <a:srgbClr val="C00000"/>
                </a:solidFill>
              </a:rPr>
              <a:t>القابليات</a:t>
            </a:r>
            <a:r>
              <a:rPr lang="ar-IQ" sz="2000" b="1" u="sng" dirty="0" smtClean="0">
                <a:solidFill>
                  <a:srgbClr val="C00000"/>
                </a:solidFill>
              </a:rPr>
              <a:t> </a:t>
            </a:r>
            <a:r>
              <a:rPr lang="ar-IQ" sz="2000" b="1" u="sng" dirty="0" err="1" smtClean="0">
                <a:solidFill>
                  <a:srgbClr val="C00000"/>
                </a:solidFill>
              </a:rPr>
              <a:t>الحركيه</a:t>
            </a:r>
            <a:endParaRPr lang="ar-IQ" sz="2000" b="1" u="sng" dirty="0" smtClean="0">
              <a:solidFill>
                <a:srgbClr val="C00000"/>
              </a:solidFill>
            </a:endParaRPr>
          </a:p>
          <a:p>
            <a:pPr marL="457200" indent="-457200" algn="r" rtl="1">
              <a:buNone/>
            </a:pPr>
            <a:r>
              <a:rPr lang="ar-IQ" sz="2000" b="1" u="sng" dirty="0" err="1" smtClean="0">
                <a:solidFill>
                  <a:srgbClr val="C00000"/>
                </a:solidFill>
              </a:rPr>
              <a:t>المرونه</a:t>
            </a:r>
            <a:r>
              <a:rPr lang="ar-IQ" sz="2000" b="1" u="sng" dirty="0" smtClean="0">
                <a:solidFill>
                  <a:srgbClr val="C00000"/>
                </a:solidFill>
              </a:rPr>
              <a:t> </a:t>
            </a:r>
            <a:r>
              <a:rPr lang="ar-IQ" sz="2000" b="1" dirty="0" smtClean="0">
                <a:solidFill>
                  <a:schemeClr val="tx2"/>
                </a:solidFill>
              </a:rPr>
              <a:t>هي </a:t>
            </a:r>
            <a:r>
              <a:rPr lang="ar-IQ" sz="2000" b="1" dirty="0" err="1" smtClean="0">
                <a:solidFill>
                  <a:schemeClr val="tx2"/>
                </a:solidFill>
              </a:rPr>
              <a:t>اقصى</a:t>
            </a:r>
            <a:r>
              <a:rPr lang="ar-IQ" sz="2000" b="1" dirty="0" smtClean="0">
                <a:solidFill>
                  <a:schemeClr val="tx2"/>
                </a:solidFill>
              </a:rPr>
              <a:t> مدى حركي تسمح </a:t>
            </a:r>
            <a:r>
              <a:rPr lang="ar-IQ" sz="2000" b="1" dirty="0" err="1" smtClean="0">
                <a:solidFill>
                  <a:schemeClr val="tx2"/>
                </a:solidFill>
              </a:rPr>
              <a:t>به</a:t>
            </a:r>
            <a:r>
              <a:rPr lang="ar-IQ" sz="2000" b="1" dirty="0" smtClean="0">
                <a:solidFill>
                  <a:schemeClr val="tx2"/>
                </a:solidFill>
              </a:rPr>
              <a:t> المفاصل </a:t>
            </a:r>
            <a:endParaRPr lang="ar-IQ" sz="2000" b="1" u="sng" dirty="0" smtClean="0">
              <a:solidFill>
                <a:srgbClr val="C00000"/>
              </a:solidFill>
            </a:endParaRPr>
          </a:p>
          <a:p>
            <a:pPr marL="457200" indent="-457200" algn="r" rtl="1">
              <a:buNone/>
            </a:pPr>
            <a:r>
              <a:rPr lang="ar-IQ" sz="2000" b="1" dirty="0" smtClean="0">
                <a:solidFill>
                  <a:srgbClr val="C00000"/>
                </a:solidFill>
              </a:rPr>
              <a:t>          </a:t>
            </a:r>
            <a:r>
              <a:rPr lang="ar-IQ" sz="2000" b="1" dirty="0" smtClean="0">
                <a:solidFill>
                  <a:schemeClr val="tx2"/>
                </a:solidFill>
              </a:rPr>
              <a:t>هي كفاء الفرد على </a:t>
            </a:r>
            <a:r>
              <a:rPr lang="ar-IQ" sz="2000" b="1" dirty="0" err="1" smtClean="0">
                <a:solidFill>
                  <a:schemeClr val="tx2"/>
                </a:solidFill>
              </a:rPr>
              <a:t>اداء</a:t>
            </a:r>
            <a:r>
              <a:rPr lang="ar-IQ" sz="2000" b="1" dirty="0" smtClean="0">
                <a:solidFill>
                  <a:schemeClr val="tx2"/>
                </a:solidFill>
              </a:rPr>
              <a:t> حركه </a:t>
            </a:r>
            <a:r>
              <a:rPr lang="ar-IQ" sz="2000" b="1" dirty="0" err="1" smtClean="0">
                <a:solidFill>
                  <a:schemeClr val="tx2"/>
                </a:solidFill>
              </a:rPr>
              <a:t>لاوسع</a:t>
            </a:r>
            <a:r>
              <a:rPr lang="ar-IQ" sz="2000" b="1" dirty="0" smtClean="0">
                <a:solidFill>
                  <a:schemeClr val="tx2"/>
                </a:solidFill>
              </a:rPr>
              <a:t> مدى</a:t>
            </a:r>
          </a:p>
          <a:p>
            <a:pPr marL="457200" indent="-457200" algn="r" rtl="1">
              <a:buNone/>
            </a:pPr>
            <a:r>
              <a:rPr lang="ar-IQ" sz="2000" b="1" u="sng" dirty="0" err="1" smtClean="0">
                <a:solidFill>
                  <a:srgbClr val="C00000"/>
                </a:solidFill>
              </a:rPr>
              <a:t>انواعه</a:t>
            </a:r>
            <a:endParaRPr lang="ar-IQ" sz="2000" b="1" u="sng" dirty="0" smtClean="0">
              <a:solidFill>
                <a:srgbClr val="C00000"/>
              </a:solidFill>
            </a:endParaRPr>
          </a:p>
          <a:p>
            <a:pPr marL="457200" indent="-457200" algn="r" rtl="1">
              <a:buFont typeface="+mj-lt"/>
              <a:buAutoNum type="arabicPeriod"/>
            </a:pPr>
            <a:r>
              <a:rPr lang="ar-IQ" sz="2000" b="1" dirty="0" err="1" smtClean="0">
                <a:solidFill>
                  <a:schemeClr val="tx2"/>
                </a:solidFill>
              </a:rPr>
              <a:t>المرونه</a:t>
            </a:r>
            <a:r>
              <a:rPr lang="ar-IQ" sz="2000" b="1" dirty="0" smtClean="0">
                <a:solidFill>
                  <a:schemeClr val="tx2"/>
                </a:solidFill>
              </a:rPr>
              <a:t> </a:t>
            </a:r>
            <a:r>
              <a:rPr lang="ar-IQ" sz="2000" b="1" dirty="0" err="1" smtClean="0">
                <a:solidFill>
                  <a:schemeClr val="tx2"/>
                </a:solidFill>
              </a:rPr>
              <a:t>العامه</a:t>
            </a:r>
            <a:r>
              <a:rPr lang="ar-IQ" sz="2000" b="1" dirty="0" smtClean="0">
                <a:solidFill>
                  <a:schemeClr val="tx2"/>
                </a:solidFill>
              </a:rPr>
              <a:t> </a:t>
            </a:r>
            <a:r>
              <a:rPr lang="ar-IQ" sz="2000" b="1" dirty="0" err="1" smtClean="0">
                <a:solidFill>
                  <a:schemeClr val="tx2"/>
                </a:solidFill>
              </a:rPr>
              <a:t>والمرونه</a:t>
            </a:r>
            <a:r>
              <a:rPr lang="ar-IQ" sz="2000" b="1" dirty="0" smtClean="0">
                <a:solidFill>
                  <a:schemeClr val="tx2"/>
                </a:solidFill>
              </a:rPr>
              <a:t> </a:t>
            </a:r>
            <a:r>
              <a:rPr lang="ar-IQ" sz="2000" b="1" dirty="0" err="1" smtClean="0">
                <a:solidFill>
                  <a:schemeClr val="tx2"/>
                </a:solidFill>
              </a:rPr>
              <a:t>الخاصه</a:t>
            </a:r>
            <a:endParaRPr lang="ar-IQ" sz="2000" b="1" dirty="0" smtClean="0">
              <a:solidFill>
                <a:schemeClr val="tx2"/>
              </a:solidFill>
            </a:endParaRPr>
          </a:p>
          <a:p>
            <a:pPr marL="457200" indent="-457200" algn="r" rtl="1">
              <a:buFont typeface="+mj-lt"/>
              <a:buAutoNum type="arabicPeriod"/>
            </a:pPr>
            <a:r>
              <a:rPr lang="ar-IQ" sz="2000" b="1" dirty="0" err="1" smtClean="0">
                <a:solidFill>
                  <a:schemeClr val="tx2"/>
                </a:solidFill>
              </a:rPr>
              <a:t>المرونه</a:t>
            </a:r>
            <a:r>
              <a:rPr lang="ar-IQ" sz="2000" b="1" dirty="0" smtClean="0">
                <a:solidFill>
                  <a:schemeClr val="tx2"/>
                </a:solidFill>
              </a:rPr>
              <a:t> </a:t>
            </a:r>
            <a:r>
              <a:rPr lang="ar-IQ" sz="2000" b="1" dirty="0" err="1" smtClean="0">
                <a:solidFill>
                  <a:schemeClr val="tx2"/>
                </a:solidFill>
              </a:rPr>
              <a:t>الايجابيه</a:t>
            </a:r>
            <a:r>
              <a:rPr lang="ar-IQ" sz="2000" b="1" dirty="0" smtClean="0">
                <a:solidFill>
                  <a:schemeClr val="tx2"/>
                </a:solidFill>
              </a:rPr>
              <a:t> </a:t>
            </a:r>
            <a:r>
              <a:rPr lang="ar-IQ" sz="2000" b="1" dirty="0" err="1" smtClean="0">
                <a:solidFill>
                  <a:schemeClr val="tx2"/>
                </a:solidFill>
              </a:rPr>
              <a:t>والمرونه</a:t>
            </a:r>
            <a:r>
              <a:rPr lang="ar-IQ" sz="2000" b="1" dirty="0" smtClean="0">
                <a:solidFill>
                  <a:schemeClr val="tx2"/>
                </a:solidFill>
              </a:rPr>
              <a:t> </a:t>
            </a:r>
            <a:r>
              <a:rPr lang="ar-IQ" sz="2000" b="1" dirty="0" err="1" smtClean="0">
                <a:solidFill>
                  <a:schemeClr val="tx2"/>
                </a:solidFill>
              </a:rPr>
              <a:t>السلبيه</a:t>
            </a:r>
            <a:endParaRPr lang="ar-IQ" sz="2000" b="1" dirty="0" smtClean="0">
              <a:solidFill>
                <a:schemeClr val="tx2"/>
              </a:solidFill>
            </a:endParaRPr>
          </a:p>
          <a:p>
            <a:pPr marL="457200" indent="-457200" algn="r" rtl="1">
              <a:buFont typeface="+mj-lt"/>
              <a:buAutoNum type="arabicPeriod"/>
            </a:pPr>
            <a:r>
              <a:rPr lang="ar-IQ" sz="2000" b="1" dirty="0" err="1" smtClean="0">
                <a:solidFill>
                  <a:schemeClr val="tx2"/>
                </a:solidFill>
              </a:rPr>
              <a:t>المرونه</a:t>
            </a:r>
            <a:r>
              <a:rPr lang="ar-IQ" sz="2000" b="1" dirty="0" smtClean="0">
                <a:solidFill>
                  <a:schemeClr val="tx2"/>
                </a:solidFill>
              </a:rPr>
              <a:t> </a:t>
            </a:r>
            <a:r>
              <a:rPr lang="ar-IQ" sz="2000" b="1" dirty="0" err="1" smtClean="0">
                <a:solidFill>
                  <a:schemeClr val="tx2"/>
                </a:solidFill>
              </a:rPr>
              <a:t>الثابته</a:t>
            </a:r>
            <a:r>
              <a:rPr lang="ar-IQ" sz="2000" b="1" dirty="0" smtClean="0">
                <a:solidFill>
                  <a:schemeClr val="tx2"/>
                </a:solidFill>
              </a:rPr>
              <a:t> </a:t>
            </a:r>
            <a:r>
              <a:rPr lang="ar-IQ" sz="2000" b="1" dirty="0" err="1" smtClean="0">
                <a:solidFill>
                  <a:schemeClr val="tx2"/>
                </a:solidFill>
              </a:rPr>
              <a:t>والمرونه</a:t>
            </a:r>
            <a:r>
              <a:rPr lang="ar-IQ" sz="2000" b="1" dirty="0" smtClean="0">
                <a:solidFill>
                  <a:schemeClr val="tx2"/>
                </a:solidFill>
              </a:rPr>
              <a:t> </a:t>
            </a:r>
            <a:r>
              <a:rPr lang="ar-IQ" sz="2000" b="1" dirty="0" err="1" smtClean="0">
                <a:solidFill>
                  <a:schemeClr val="tx2"/>
                </a:solidFill>
              </a:rPr>
              <a:t>المتحركه</a:t>
            </a:r>
            <a:endParaRPr lang="ar-IQ" sz="2000" b="1" dirty="0" smtClean="0">
              <a:solidFill>
                <a:schemeClr val="tx2"/>
              </a:solidFill>
            </a:endParaRPr>
          </a:p>
          <a:p>
            <a:pPr marL="457200" indent="-457200" algn="r" rtl="1">
              <a:buNone/>
            </a:pPr>
            <a:r>
              <a:rPr lang="ar-IQ" sz="2000" b="1" u="sng" dirty="0" smtClean="0">
                <a:solidFill>
                  <a:srgbClr val="C00000"/>
                </a:solidFill>
              </a:rPr>
              <a:t>العوامل المؤثرة </a:t>
            </a:r>
            <a:r>
              <a:rPr lang="ar-IQ" sz="2000" b="1" u="sng" dirty="0" err="1" smtClean="0">
                <a:solidFill>
                  <a:srgbClr val="C00000"/>
                </a:solidFill>
              </a:rPr>
              <a:t>بالمرونه</a:t>
            </a:r>
            <a:endParaRPr lang="ar-IQ" sz="2000" b="1" u="sng" dirty="0" smtClean="0">
              <a:solidFill>
                <a:srgbClr val="C00000"/>
              </a:solidFill>
            </a:endParaRPr>
          </a:p>
          <a:p>
            <a:pPr marL="457200" indent="-457200" algn="r" rtl="1">
              <a:buNone/>
            </a:pPr>
            <a:r>
              <a:rPr lang="ar-IQ" sz="2000" b="1" dirty="0" smtClean="0">
                <a:solidFill>
                  <a:schemeClr val="tx2"/>
                </a:solidFill>
              </a:rPr>
              <a:t>1.عمر </a:t>
            </a:r>
            <a:r>
              <a:rPr lang="ar-IQ" sz="2000" b="1" dirty="0" err="1" smtClean="0">
                <a:solidFill>
                  <a:schemeClr val="tx2"/>
                </a:solidFill>
              </a:rPr>
              <a:t>الاعب</a:t>
            </a:r>
            <a:r>
              <a:rPr lang="ar-IQ" sz="2000" b="1" dirty="0" smtClean="0">
                <a:solidFill>
                  <a:schemeClr val="tx2"/>
                </a:solidFill>
              </a:rPr>
              <a:t>     2 . </a:t>
            </a:r>
            <a:r>
              <a:rPr lang="ar-IQ" sz="2000" b="1" dirty="0" err="1" smtClean="0">
                <a:solidFill>
                  <a:schemeClr val="tx2"/>
                </a:solidFill>
              </a:rPr>
              <a:t>الاحماء</a:t>
            </a:r>
            <a:r>
              <a:rPr lang="ar-IQ" sz="2000" b="1" dirty="0" smtClean="0">
                <a:solidFill>
                  <a:schemeClr val="tx2"/>
                </a:solidFill>
              </a:rPr>
              <a:t>  3.الجنس  4. التوقيت اليومي    5. التعب </a:t>
            </a:r>
          </a:p>
          <a:p>
            <a:pPr marL="457200" indent="-457200" algn="r" rtl="1">
              <a:buNone/>
            </a:pPr>
            <a:endParaRPr lang="ar-IQ" sz="2000" b="1" dirty="0" smtClean="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23</a:t>
            </a:fld>
            <a:endParaRPr lang="en-US"/>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857232"/>
            <a:ext cx="8372476" cy="5786478"/>
          </a:xfrm>
        </p:spPr>
        <p:txBody>
          <a:bodyPr>
            <a:normAutofit/>
          </a:bodyPr>
          <a:lstStyle/>
          <a:p>
            <a:pPr algn="r" rtl="1">
              <a:buNone/>
            </a:pPr>
            <a:r>
              <a:rPr lang="ar-IQ" sz="2000" b="1" u="sng" dirty="0" smtClean="0">
                <a:solidFill>
                  <a:srgbClr val="C00000"/>
                </a:solidFill>
              </a:rPr>
              <a:t>طرق تنميه </a:t>
            </a:r>
            <a:r>
              <a:rPr lang="ar-IQ" sz="2000" b="1" u="sng" dirty="0" err="1" smtClean="0">
                <a:solidFill>
                  <a:srgbClr val="C00000"/>
                </a:solidFill>
              </a:rPr>
              <a:t>المرونه</a:t>
            </a:r>
            <a:r>
              <a:rPr lang="ar-IQ" sz="2000" b="1" u="sng" dirty="0" smtClean="0">
                <a:solidFill>
                  <a:srgbClr val="C00000"/>
                </a:solidFill>
              </a:rPr>
              <a:t> </a:t>
            </a:r>
          </a:p>
          <a:p>
            <a:pPr marL="457200" indent="-457200" algn="r" rtl="1">
              <a:buFont typeface="+mj-lt"/>
              <a:buAutoNum type="arabicPeriod"/>
            </a:pPr>
            <a:r>
              <a:rPr lang="ar-IQ" sz="2000" b="1" dirty="0" smtClean="0">
                <a:solidFill>
                  <a:schemeClr val="tx2"/>
                </a:solidFill>
              </a:rPr>
              <a:t>طريقه التدريب الثابت: يقصد </a:t>
            </a:r>
            <a:r>
              <a:rPr lang="ar-IQ" sz="2000" b="1" dirty="0" err="1" smtClean="0">
                <a:solidFill>
                  <a:schemeClr val="tx2"/>
                </a:solidFill>
              </a:rPr>
              <a:t>بها</a:t>
            </a:r>
            <a:r>
              <a:rPr lang="ar-IQ" sz="2000" b="1" dirty="0" smtClean="0">
                <a:solidFill>
                  <a:schemeClr val="tx2"/>
                </a:solidFill>
              </a:rPr>
              <a:t> </a:t>
            </a:r>
            <a:r>
              <a:rPr lang="ar-IQ" sz="2000" b="1" dirty="0" err="1" smtClean="0">
                <a:solidFill>
                  <a:schemeClr val="tx2"/>
                </a:solidFill>
              </a:rPr>
              <a:t>اداء</a:t>
            </a:r>
            <a:r>
              <a:rPr lang="ar-IQ" sz="2000" b="1" dirty="0" smtClean="0">
                <a:solidFill>
                  <a:schemeClr val="tx2"/>
                </a:solidFill>
              </a:rPr>
              <a:t> تمارين </a:t>
            </a:r>
            <a:r>
              <a:rPr lang="ar-IQ" sz="2000" b="1" dirty="0" err="1" smtClean="0">
                <a:solidFill>
                  <a:schemeClr val="tx2"/>
                </a:solidFill>
              </a:rPr>
              <a:t>المرونه</a:t>
            </a:r>
            <a:r>
              <a:rPr lang="ar-IQ" sz="2000" b="1" dirty="0" smtClean="0">
                <a:solidFill>
                  <a:schemeClr val="tx2"/>
                </a:solidFill>
              </a:rPr>
              <a:t> من وضع بدني معين والثابت فيه لبضع ثواني على </a:t>
            </a:r>
            <a:r>
              <a:rPr lang="ar-IQ" sz="2000" b="1" dirty="0" err="1" smtClean="0">
                <a:solidFill>
                  <a:schemeClr val="tx2"/>
                </a:solidFill>
              </a:rPr>
              <a:t>ان</a:t>
            </a:r>
            <a:r>
              <a:rPr lang="ar-IQ" sz="2000" b="1" dirty="0" smtClean="0">
                <a:solidFill>
                  <a:schemeClr val="tx2"/>
                </a:solidFill>
              </a:rPr>
              <a:t> </a:t>
            </a:r>
            <a:r>
              <a:rPr lang="ar-IQ" sz="2000" b="1" dirty="0" err="1" smtClean="0">
                <a:solidFill>
                  <a:schemeClr val="tx2"/>
                </a:solidFill>
              </a:rPr>
              <a:t>لاتزيد</a:t>
            </a:r>
            <a:r>
              <a:rPr lang="ar-IQ" sz="2000" b="1" dirty="0" smtClean="0">
                <a:solidFill>
                  <a:schemeClr val="tx2"/>
                </a:solidFill>
              </a:rPr>
              <a:t> عن (12) ثانيه مع </a:t>
            </a:r>
            <a:r>
              <a:rPr lang="ar-IQ" sz="2000" b="1" dirty="0" err="1" smtClean="0">
                <a:solidFill>
                  <a:schemeClr val="tx2"/>
                </a:solidFill>
              </a:rPr>
              <a:t>اداء</a:t>
            </a:r>
            <a:r>
              <a:rPr lang="ar-IQ" sz="2000" b="1" dirty="0" smtClean="0">
                <a:solidFill>
                  <a:schemeClr val="tx2"/>
                </a:solidFill>
              </a:rPr>
              <a:t> ضغط متدرج الشدة على </a:t>
            </a:r>
            <a:r>
              <a:rPr lang="ar-IQ" sz="2000" b="1" dirty="0" err="1" smtClean="0">
                <a:solidFill>
                  <a:schemeClr val="tx2"/>
                </a:solidFill>
              </a:rPr>
              <a:t>اطاله</a:t>
            </a:r>
            <a:r>
              <a:rPr lang="ar-IQ" sz="2000" b="1" dirty="0" smtClean="0">
                <a:solidFill>
                  <a:schemeClr val="tx2"/>
                </a:solidFill>
              </a:rPr>
              <a:t> العضلات </a:t>
            </a:r>
            <a:r>
              <a:rPr lang="ar-IQ" sz="2000" b="1" dirty="0" err="1" smtClean="0">
                <a:solidFill>
                  <a:schemeClr val="tx2"/>
                </a:solidFill>
              </a:rPr>
              <a:t>العامله</a:t>
            </a:r>
            <a:r>
              <a:rPr lang="ar-IQ" sz="2000" b="1" dirty="0" smtClean="0">
                <a:solidFill>
                  <a:schemeClr val="tx2"/>
                </a:solidFill>
              </a:rPr>
              <a:t> </a:t>
            </a:r>
            <a:r>
              <a:rPr lang="ar-IQ" sz="2000" b="1" dirty="0" err="1" smtClean="0">
                <a:solidFill>
                  <a:schemeClr val="tx2"/>
                </a:solidFill>
              </a:rPr>
              <a:t>المحيطه</a:t>
            </a:r>
            <a:r>
              <a:rPr lang="ar-IQ" sz="2000" b="1" dirty="0" smtClean="0">
                <a:solidFill>
                  <a:schemeClr val="tx2"/>
                </a:solidFill>
              </a:rPr>
              <a:t> بالمفصل</a:t>
            </a:r>
          </a:p>
          <a:p>
            <a:pPr marL="457200" indent="-457200" algn="r" rtl="1">
              <a:buFont typeface="+mj-lt"/>
              <a:buAutoNum type="arabicPeriod"/>
            </a:pPr>
            <a:r>
              <a:rPr lang="ar-IQ" sz="2000" b="1" dirty="0" smtClean="0">
                <a:solidFill>
                  <a:schemeClr val="tx2"/>
                </a:solidFill>
              </a:rPr>
              <a:t>طريقه التدريب المتحرك:وهي </a:t>
            </a:r>
            <a:r>
              <a:rPr lang="ar-IQ" sz="2000" b="1" dirty="0" err="1" smtClean="0">
                <a:solidFill>
                  <a:schemeClr val="tx2"/>
                </a:solidFill>
              </a:rPr>
              <a:t>اعادة</a:t>
            </a:r>
            <a:r>
              <a:rPr lang="ar-IQ" sz="2000" b="1" dirty="0" smtClean="0">
                <a:solidFill>
                  <a:schemeClr val="tx2"/>
                </a:solidFill>
              </a:rPr>
              <a:t> تكرار </a:t>
            </a:r>
            <a:r>
              <a:rPr lang="ar-IQ" sz="2000" b="1" dirty="0" err="1" smtClean="0">
                <a:solidFill>
                  <a:schemeClr val="tx2"/>
                </a:solidFill>
              </a:rPr>
              <a:t>الاداء</a:t>
            </a:r>
            <a:r>
              <a:rPr lang="ar-IQ" sz="2000" b="1" dirty="0" smtClean="0">
                <a:solidFill>
                  <a:schemeClr val="tx2"/>
                </a:solidFill>
              </a:rPr>
              <a:t> الرياضي لحركات المد والمط والمرجحات </a:t>
            </a:r>
            <a:r>
              <a:rPr lang="ar-IQ" sz="2000" b="1" dirty="0" err="1" smtClean="0">
                <a:solidFill>
                  <a:schemeClr val="tx2"/>
                </a:solidFill>
              </a:rPr>
              <a:t>فالمرونه</a:t>
            </a:r>
            <a:r>
              <a:rPr lang="ar-IQ" sz="2000" b="1" dirty="0" smtClean="0">
                <a:solidFill>
                  <a:schemeClr val="tx2"/>
                </a:solidFill>
              </a:rPr>
              <a:t> </a:t>
            </a:r>
            <a:r>
              <a:rPr lang="ar-IQ" sz="2000" b="1" dirty="0" err="1" smtClean="0">
                <a:solidFill>
                  <a:schemeClr val="tx2"/>
                </a:solidFill>
              </a:rPr>
              <a:t>المتحركه</a:t>
            </a:r>
            <a:r>
              <a:rPr lang="ar-IQ" sz="2000" b="1" dirty="0" smtClean="0">
                <a:solidFill>
                  <a:schemeClr val="tx2"/>
                </a:solidFill>
              </a:rPr>
              <a:t> ترتبط ارتباطا قويا مع سرعه حركه الجسم .</a:t>
            </a:r>
          </a:p>
          <a:p>
            <a:pPr marL="457200" indent="-457200" algn="r" rtl="1">
              <a:buNone/>
            </a:pPr>
            <a:r>
              <a:rPr lang="ar-IQ" sz="2000" b="1" u="sng" dirty="0" err="1" smtClean="0">
                <a:solidFill>
                  <a:srgbClr val="C00000"/>
                </a:solidFill>
              </a:rPr>
              <a:t>الرشاقه</a:t>
            </a:r>
            <a:endParaRPr lang="ar-IQ" sz="2000" b="1" u="sng" dirty="0" smtClean="0">
              <a:solidFill>
                <a:srgbClr val="C00000"/>
              </a:solidFill>
            </a:endParaRPr>
          </a:p>
          <a:p>
            <a:pPr marL="457200" indent="-457200" algn="r" rtl="1">
              <a:buNone/>
            </a:pPr>
            <a:r>
              <a:rPr lang="ar-IQ" sz="2000" b="1" dirty="0" smtClean="0">
                <a:solidFill>
                  <a:schemeClr val="tx2"/>
                </a:solidFill>
              </a:rPr>
              <a:t>هي قدرة الفرد على تغير </a:t>
            </a:r>
            <a:r>
              <a:rPr lang="ar-IQ" sz="2000" b="1" dirty="0" err="1" smtClean="0">
                <a:solidFill>
                  <a:schemeClr val="tx2"/>
                </a:solidFill>
              </a:rPr>
              <a:t>اوضاع</a:t>
            </a:r>
            <a:r>
              <a:rPr lang="ar-IQ" sz="2000" b="1" dirty="0" smtClean="0">
                <a:solidFill>
                  <a:schemeClr val="tx2"/>
                </a:solidFill>
              </a:rPr>
              <a:t> جسمه </a:t>
            </a:r>
            <a:r>
              <a:rPr lang="ar-IQ" sz="2000" b="1" dirty="0" err="1" smtClean="0">
                <a:solidFill>
                  <a:schemeClr val="tx2"/>
                </a:solidFill>
              </a:rPr>
              <a:t>او</a:t>
            </a:r>
            <a:r>
              <a:rPr lang="ar-IQ" sz="2000" b="1" dirty="0" smtClean="0">
                <a:solidFill>
                  <a:schemeClr val="tx2"/>
                </a:solidFill>
              </a:rPr>
              <a:t> سرعه </a:t>
            </a:r>
            <a:r>
              <a:rPr lang="ar-IQ" sz="2000" b="1" dirty="0" err="1" smtClean="0">
                <a:solidFill>
                  <a:schemeClr val="tx2"/>
                </a:solidFill>
              </a:rPr>
              <a:t>تغيرالاتجاء</a:t>
            </a:r>
            <a:r>
              <a:rPr lang="ar-IQ" sz="2000" b="1" dirty="0" smtClean="0">
                <a:solidFill>
                  <a:schemeClr val="tx2"/>
                </a:solidFill>
              </a:rPr>
              <a:t> سواء كان ذلك بالجسم كله </a:t>
            </a:r>
            <a:r>
              <a:rPr lang="ar-IQ" sz="2000" b="1" dirty="0" err="1" smtClean="0">
                <a:solidFill>
                  <a:schemeClr val="tx2"/>
                </a:solidFill>
              </a:rPr>
              <a:t>او</a:t>
            </a:r>
            <a:r>
              <a:rPr lang="ar-IQ" sz="2000" b="1" dirty="0" smtClean="0">
                <a:solidFill>
                  <a:schemeClr val="tx2"/>
                </a:solidFill>
              </a:rPr>
              <a:t> </a:t>
            </a:r>
            <a:r>
              <a:rPr lang="ar-IQ" sz="2000" b="1" dirty="0" err="1" smtClean="0">
                <a:solidFill>
                  <a:schemeClr val="tx2"/>
                </a:solidFill>
              </a:rPr>
              <a:t>اجزاء</a:t>
            </a:r>
            <a:r>
              <a:rPr lang="ar-IQ" sz="2000" b="1" dirty="0" smtClean="0">
                <a:solidFill>
                  <a:schemeClr val="tx2"/>
                </a:solidFill>
              </a:rPr>
              <a:t> منه سواء على </a:t>
            </a:r>
            <a:r>
              <a:rPr lang="ar-IQ" sz="2000" b="1" dirty="0" err="1" smtClean="0">
                <a:solidFill>
                  <a:schemeClr val="tx2"/>
                </a:solidFill>
              </a:rPr>
              <a:t>الارض</a:t>
            </a:r>
            <a:r>
              <a:rPr lang="ar-IQ" sz="2000" b="1" dirty="0" smtClean="0">
                <a:solidFill>
                  <a:schemeClr val="tx2"/>
                </a:solidFill>
              </a:rPr>
              <a:t> </a:t>
            </a:r>
            <a:r>
              <a:rPr lang="ar-IQ" sz="2000" b="1" dirty="0" err="1" smtClean="0">
                <a:solidFill>
                  <a:schemeClr val="tx2"/>
                </a:solidFill>
              </a:rPr>
              <a:t>او</a:t>
            </a:r>
            <a:r>
              <a:rPr lang="ar-IQ" sz="2000" b="1" dirty="0" smtClean="0">
                <a:solidFill>
                  <a:schemeClr val="tx2"/>
                </a:solidFill>
              </a:rPr>
              <a:t> في الهواء</a:t>
            </a:r>
          </a:p>
          <a:p>
            <a:pPr marL="457200" indent="-457200" algn="r" rtl="1">
              <a:buNone/>
            </a:pPr>
            <a:r>
              <a:rPr lang="ar-IQ" sz="2000" b="1" u="sng" dirty="0" smtClean="0">
                <a:solidFill>
                  <a:srgbClr val="C00000"/>
                </a:solidFill>
              </a:rPr>
              <a:t>طرق تنميه </a:t>
            </a:r>
            <a:r>
              <a:rPr lang="ar-IQ" sz="2000" b="1" u="sng" dirty="0" err="1" smtClean="0">
                <a:solidFill>
                  <a:srgbClr val="C00000"/>
                </a:solidFill>
              </a:rPr>
              <a:t>الرشاقه</a:t>
            </a:r>
            <a:endParaRPr lang="ar-IQ" sz="2000" b="1" u="sng" dirty="0" smtClean="0">
              <a:solidFill>
                <a:srgbClr val="C00000"/>
              </a:solidFill>
            </a:endParaRPr>
          </a:p>
          <a:p>
            <a:pPr marL="457200" indent="-457200" algn="r" rtl="1">
              <a:buNone/>
            </a:pPr>
            <a:r>
              <a:rPr lang="ar-IQ" sz="2000" b="1" dirty="0" smtClean="0">
                <a:solidFill>
                  <a:schemeClr val="tx2"/>
                </a:solidFill>
              </a:rPr>
              <a:t>يمكن تنميه </a:t>
            </a:r>
            <a:r>
              <a:rPr lang="ar-IQ" sz="2000" b="1" dirty="0" err="1" smtClean="0">
                <a:solidFill>
                  <a:schemeClr val="tx2"/>
                </a:solidFill>
              </a:rPr>
              <a:t>الرشاقه</a:t>
            </a:r>
            <a:r>
              <a:rPr lang="ar-IQ" sz="2000" b="1" dirty="0" smtClean="0">
                <a:solidFill>
                  <a:schemeClr val="tx2"/>
                </a:solidFill>
              </a:rPr>
              <a:t> من خلال</a:t>
            </a:r>
          </a:p>
          <a:p>
            <a:pPr marL="457200" indent="-457200" algn="r" rtl="1">
              <a:buFont typeface="+mj-lt"/>
              <a:buAutoNum type="arabicPeriod"/>
            </a:pPr>
            <a:r>
              <a:rPr lang="ar-IQ" sz="2000" b="1" dirty="0" err="1" smtClean="0">
                <a:solidFill>
                  <a:schemeClr val="tx2"/>
                </a:solidFill>
              </a:rPr>
              <a:t>الاداء</a:t>
            </a:r>
            <a:r>
              <a:rPr lang="ar-IQ" sz="2000" b="1" dirty="0" smtClean="0">
                <a:solidFill>
                  <a:schemeClr val="tx2"/>
                </a:solidFill>
              </a:rPr>
              <a:t> العكسي للتمرين مثل رمي الرمح باليد </a:t>
            </a:r>
            <a:r>
              <a:rPr lang="ar-IQ" sz="2000" b="1" dirty="0" err="1" smtClean="0">
                <a:solidFill>
                  <a:schemeClr val="tx2"/>
                </a:solidFill>
              </a:rPr>
              <a:t>الاخرى</a:t>
            </a:r>
            <a:endParaRPr lang="ar-IQ" sz="2000" b="1" dirty="0" smtClean="0">
              <a:solidFill>
                <a:schemeClr val="tx2"/>
              </a:solidFill>
            </a:endParaRPr>
          </a:p>
          <a:p>
            <a:pPr marL="457200" indent="-457200" algn="r" rtl="1">
              <a:buFont typeface="+mj-lt"/>
              <a:buAutoNum type="arabicPeriod"/>
            </a:pPr>
            <a:r>
              <a:rPr lang="ar-IQ" sz="2000" b="1" dirty="0" smtClean="0">
                <a:solidFill>
                  <a:schemeClr val="tx2"/>
                </a:solidFill>
              </a:rPr>
              <a:t>تغيير الحدود </a:t>
            </a:r>
            <a:r>
              <a:rPr lang="ar-IQ" sz="2000" b="1" dirty="0" err="1" smtClean="0">
                <a:solidFill>
                  <a:schemeClr val="tx2"/>
                </a:solidFill>
              </a:rPr>
              <a:t>المكانيه</a:t>
            </a:r>
            <a:r>
              <a:rPr lang="ar-IQ" sz="2000" b="1" dirty="0" smtClean="0">
                <a:solidFill>
                  <a:schemeClr val="tx2"/>
                </a:solidFill>
              </a:rPr>
              <a:t> </a:t>
            </a:r>
            <a:r>
              <a:rPr lang="ar-IQ" sz="2000" b="1" dirty="0" err="1" smtClean="0">
                <a:solidFill>
                  <a:schemeClr val="tx2"/>
                </a:solidFill>
              </a:rPr>
              <a:t>لاجراء</a:t>
            </a:r>
            <a:r>
              <a:rPr lang="ar-IQ" sz="2000" b="1" dirty="0" smtClean="0">
                <a:solidFill>
                  <a:schemeClr val="tx2"/>
                </a:solidFill>
              </a:rPr>
              <a:t> التمرين مثل تصغير الملعب</a:t>
            </a:r>
          </a:p>
          <a:p>
            <a:pPr marL="457200" indent="-457200" algn="r" rtl="1">
              <a:buFont typeface="+mj-lt"/>
              <a:buAutoNum type="arabicPeriod"/>
            </a:pPr>
            <a:r>
              <a:rPr lang="ar-IQ" sz="2000" b="1" dirty="0" smtClean="0">
                <a:solidFill>
                  <a:schemeClr val="tx2"/>
                </a:solidFill>
              </a:rPr>
              <a:t>تصعيب التمرين مثل كالقفز على الصندوق مع الدوران قبل الهبوط</a:t>
            </a:r>
          </a:p>
          <a:p>
            <a:pPr marL="457200" indent="-457200" algn="r" rtl="1">
              <a:buFont typeface="+mj-lt"/>
              <a:buAutoNum type="arabicPeriod"/>
            </a:pPr>
            <a:r>
              <a:rPr lang="ar-IQ" sz="2000" b="1" dirty="0" smtClean="0">
                <a:solidFill>
                  <a:schemeClr val="tx2"/>
                </a:solidFill>
              </a:rPr>
              <a:t>التغير في </a:t>
            </a:r>
            <a:r>
              <a:rPr lang="ar-IQ" sz="2000" b="1" dirty="0" err="1" smtClean="0">
                <a:solidFill>
                  <a:schemeClr val="tx2"/>
                </a:solidFill>
              </a:rPr>
              <a:t>اسلوب</a:t>
            </a:r>
            <a:r>
              <a:rPr lang="ar-IQ" sz="2000" b="1" dirty="0" smtClean="0">
                <a:solidFill>
                  <a:schemeClr val="tx2"/>
                </a:solidFill>
              </a:rPr>
              <a:t> </a:t>
            </a:r>
            <a:r>
              <a:rPr lang="ar-IQ" sz="2000" b="1" dirty="0" err="1" smtClean="0">
                <a:solidFill>
                  <a:schemeClr val="tx2"/>
                </a:solidFill>
              </a:rPr>
              <a:t>اداء</a:t>
            </a:r>
            <a:r>
              <a:rPr lang="ar-IQ" sz="2000" b="1" dirty="0" smtClean="0">
                <a:solidFill>
                  <a:schemeClr val="tx2"/>
                </a:solidFill>
              </a:rPr>
              <a:t> التمرين كالمشي</a:t>
            </a:r>
            <a:endParaRPr lang="en-US" sz="18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24</a:t>
            </a:fld>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86808" cy="571504"/>
          </a:xfrm>
        </p:spPr>
        <p:txBody>
          <a:bodyPr>
            <a:normAutofit/>
          </a:bodyPr>
          <a:lstStyle/>
          <a:p>
            <a:pPr algn="r" rtl="1"/>
            <a:r>
              <a:rPr lang="ar-IQ" sz="3200" b="1" dirty="0" smtClean="0">
                <a:solidFill>
                  <a:schemeClr val="accent1"/>
                </a:solidFill>
              </a:rPr>
              <a:t>             </a:t>
            </a:r>
            <a:r>
              <a:rPr lang="ar-IQ" sz="3200" b="1" u="sng" dirty="0" smtClean="0">
                <a:solidFill>
                  <a:srgbClr val="C00000"/>
                </a:solidFill>
              </a:rPr>
              <a:t>وتشمل عمليات الأعداد الجوانب الاساسيه ألتاليه</a:t>
            </a:r>
            <a:endParaRPr lang="en-US" sz="3200" b="1" u="sng" dirty="0">
              <a:solidFill>
                <a:srgbClr val="C00000"/>
              </a:solidFill>
            </a:endParaRPr>
          </a:p>
        </p:txBody>
      </p:sp>
      <p:sp>
        <p:nvSpPr>
          <p:cNvPr id="3" name="عنصر نائب للمحتوى 2"/>
          <p:cNvSpPr>
            <a:spLocks noGrp="1"/>
          </p:cNvSpPr>
          <p:nvPr>
            <p:ph idx="1"/>
          </p:nvPr>
        </p:nvSpPr>
        <p:spPr>
          <a:xfrm>
            <a:off x="457200" y="2040276"/>
            <a:ext cx="8229600" cy="4389120"/>
          </a:xfrm>
        </p:spPr>
        <p:txBody>
          <a:bodyPr>
            <a:normAutofit/>
          </a:bodyPr>
          <a:lstStyle/>
          <a:p>
            <a:pPr algn="r" rtl="1">
              <a:buNone/>
            </a:pPr>
            <a:r>
              <a:rPr lang="ar-IQ" sz="2400" b="1" dirty="0" smtClean="0">
                <a:solidFill>
                  <a:schemeClr val="accent1"/>
                </a:solidFill>
              </a:rPr>
              <a:t>  * </a:t>
            </a:r>
            <a:r>
              <a:rPr lang="ar-IQ" sz="2400" b="1" dirty="0" smtClean="0">
                <a:solidFill>
                  <a:schemeClr val="tx2"/>
                </a:solidFill>
              </a:rPr>
              <a:t>الأعداد البدني</a:t>
            </a:r>
          </a:p>
          <a:p>
            <a:pPr algn="r" rtl="1">
              <a:buNone/>
            </a:pPr>
            <a:r>
              <a:rPr lang="ar-IQ" sz="2400" b="1" dirty="0" smtClean="0">
                <a:solidFill>
                  <a:schemeClr val="tx2"/>
                </a:solidFill>
              </a:rPr>
              <a:t>  *الأعداد الحركي (المهاري)</a:t>
            </a:r>
          </a:p>
          <a:p>
            <a:pPr algn="r" rtl="1">
              <a:buNone/>
            </a:pPr>
            <a:r>
              <a:rPr lang="ar-IQ" sz="2400" b="1" dirty="0" smtClean="0">
                <a:solidFill>
                  <a:schemeClr val="tx2"/>
                </a:solidFill>
              </a:rPr>
              <a:t>  *الأعداد الخططي</a:t>
            </a:r>
          </a:p>
          <a:p>
            <a:pPr algn="r" rtl="1">
              <a:buNone/>
            </a:pPr>
            <a:r>
              <a:rPr lang="ar-IQ" sz="2400" b="1" dirty="0" smtClean="0">
                <a:solidFill>
                  <a:schemeClr val="tx2"/>
                </a:solidFill>
              </a:rPr>
              <a:t>  *الأعداد النفسي </a:t>
            </a:r>
          </a:p>
          <a:p>
            <a:pPr algn="r" rtl="1">
              <a:buNone/>
            </a:pPr>
            <a:r>
              <a:rPr lang="ar-IQ" sz="2400" b="1" dirty="0" smtClean="0">
                <a:solidFill>
                  <a:schemeClr val="tx2"/>
                </a:solidFill>
              </a:rPr>
              <a:t>  وجميع هذا الأنواع من الأعداد التي ذكرناها هي مكونات أساسيه رئيسيه تشمل عمليه إعداد ألاعب والتي بدورها تعتمد على متغيرات هامه .</a:t>
            </a:r>
          </a:p>
          <a:p>
            <a:pPr algn="r" rtl="1">
              <a:buNone/>
            </a:pPr>
            <a:r>
              <a:rPr lang="ar-IQ" sz="2400" b="1" dirty="0" smtClean="0">
                <a:solidFill>
                  <a:schemeClr val="tx2"/>
                </a:solidFill>
              </a:rPr>
              <a:t>1- العمر</a:t>
            </a:r>
          </a:p>
          <a:p>
            <a:pPr algn="r" rtl="1">
              <a:buNone/>
            </a:pPr>
            <a:r>
              <a:rPr lang="ar-IQ" sz="2400" b="1" dirty="0" smtClean="0">
                <a:solidFill>
                  <a:schemeClr val="tx2"/>
                </a:solidFill>
              </a:rPr>
              <a:t>2-المواصفات الفردية للاعب</a:t>
            </a:r>
          </a:p>
          <a:p>
            <a:pPr algn="r" rtl="1">
              <a:buNone/>
            </a:pPr>
            <a:r>
              <a:rPr lang="ar-IQ" sz="2400" b="1" dirty="0" smtClean="0">
                <a:solidFill>
                  <a:schemeClr val="tx2"/>
                </a:solidFill>
              </a:rPr>
              <a:t>3-متطلبات الاختصاص ومستوى الأعداد المطلوب</a:t>
            </a:r>
          </a:p>
          <a:p>
            <a:pPr algn="r" rtl="1">
              <a:buNone/>
            </a:pPr>
            <a:endParaRPr lang="ar-IQ" sz="2400" b="1" dirty="0" smtClean="0">
              <a:solidFill>
                <a:schemeClr val="accent1"/>
              </a:solidFill>
            </a:endParaRPr>
          </a:p>
          <a:p>
            <a:pPr algn="r" rtl="1">
              <a:buNone/>
            </a:pPr>
            <a:endParaRPr lang="ar-IQ" sz="2400" b="1" dirty="0" smtClean="0">
              <a:solidFill>
                <a:schemeClr val="accent1"/>
              </a:solidFill>
            </a:endParaRPr>
          </a:p>
          <a:p>
            <a:pPr algn="r" rtl="1">
              <a:buNone/>
            </a:pPr>
            <a:endParaRPr lang="ar-IQ" sz="2400" b="1" dirty="0" smtClean="0">
              <a:solidFill>
                <a:schemeClr val="accent1"/>
              </a:solidFill>
            </a:endParaRPr>
          </a:p>
          <a:p>
            <a:pPr algn="r" rtl="1">
              <a:buNone/>
            </a:pPr>
            <a:endParaRPr lang="ar-IQ" sz="2400" b="1" dirty="0" smtClean="0">
              <a:solidFill>
                <a:schemeClr val="accent1"/>
              </a:solidFill>
            </a:endParaRPr>
          </a:p>
          <a:p>
            <a:pPr algn="r" rtl="1">
              <a:buNone/>
            </a:pPr>
            <a:endParaRPr lang="ar-IQ" sz="2400" b="1" dirty="0" smtClean="0">
              <a:solidFill>
                <a:schemeClr val="accent1"/>
              </a:solidFill>
            </a:endParaRPr>
          </a:p>
          <a:p>
            <a:pPr algn="r" rtl="1">
              <a:buNone/>
            </a:pPr>
            <a:endParaRPr lang="ar-IQ" sz="2400" b="1" dirty="0" smtClean="0">
              <a:solidFill>
                <a:schemeClr val="accent1"/>
              </a:solidFill>
            </a:endParaRPr>
          </a:p>
          <a:p>
            <a:pPr algn="r" rtl="1">
              <a:buNone/>
            </a:pPr>
            <a:endParaRPr lang="en-US" sz="2400" b="1" dirty="0">
              <a:solidFill>
                <a:schemeClr val="accent1"/>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3</a:t>
            </a:fld>
            <a:endParaRPr lang="en-U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ثلث متساوي الساقين 3"/>
          <p:cNvSpPr/>
          <p:nvPr/>
        </p:nvSpPr>
        <p:spPr>
          <a:xfrm>
            <a:off x="1500166" y="785794"/>
            <a:ext cx="6072231" cy="485778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ربع نص 4"/>
          <p:cNvSpPr txBox="1"/>
          <p:nvPr/>
        </p:nvSpPr>
        <p:spPr>
          <a:xfrm>
            <a:off x="2714612" y="2500307"/>
            <a:ext cx="2571768" cy="2748316"/>
          </a:xfrm>
          <a:prstGeom prst="rect">
            <a:avLst/>
          </a:prstGeom>
          <a:noFill/>
        </p:spPr>
        <p:txBody>
          <a:bodyPr wrap="square" rtlCol="0">
            <a:spAutoFit/>
          </a:bodyPr>
          <a:lstStyle/>
          <a:p>
            <a:pPr algn="r" rtl="1">
              <a:lnSpc>
                <a:spcPct val="250000"/>
              </a:lnSpc>
            </a:pPr>
            <a:r>
              <a:rPr lang="ar-IQ" b="1" dirty="0" smtClean="0">
                <a:solidFill>
                  <a:schemeClr val="bg1"/>
                </a:solidFill>
              </a:rPr>
              <a:t>الأعـــــداد النفســـــي</a:t>
            </a:r>
          </a:p>
          <a:p>
            <a:pPr algn="r" rtl="1">
              <a:lnSpc>
                <a:spcPct val="250000"/>
              </a:lnSpc>
            </a:pPr>
            <a:r>
              <a:rPr lang="ar-IQ" b="1" dirty="0" smtClean="0">
                <a:solidFill>
                  <a:schemeClr val="bg1"/>
                </a:solidFill>
              </a:rPr>
              <a:t>الأعـــــــــداد الخططــــي</a:t>
            </a:r>
          </a:p>
          <a:p>
            <a:pPr algn="r" rtl="1">
              <a:lnSpc>
                <a:spcPct val="250000"/>
              </a:lnSpc>
            </a:pPr>
            <a:r>
              <a:rPr lang="ar-IQ" b="1" dirty="0" smtClean="0">
                <a:solidFill>
                  <a:schemeClr val="bg1"/>
                </a:solidFill>
              </a:rPr>
              <a:t>الأعــــــــــداد الفنــــــــــــــي</a:t>
            </a:r>
          </a:p>
          <a:p>
            <a:pPr algn="r" rtl="1">
              <a:lnSpc>
                <a:spcPct val="250000"/>
              </a:lnSpc>
            </a:pPr>
            <a:r>
              <a:rPr lang="ar-IQ" b="1" dirty="0" smtClean="0">
                <a:solidFill>
                  <a:schemeClr val="bg1"/>
                </a:solidFill>
              </a:rPr>
              <a:t>الأعـــــــــــداد البدنــــــــــــــــــي</a:t>
            </a:r>
            <a:endParaRPr lang="en-US" b="1" dirty="0">
              <a:solidFill>
                <a:schemeClr val="bg1"/>
              </a:solidFill>
            </a:endParaRPr>
          </a:p>
        </p:txBody>
      </p:sp>
      <p:sp>
        <p:nvSpPr>
          <p:cNvPr id="7" name="مربع نص 6"/>
          <p:cNvSpPr txBox="1"/>
          <p:nvPr/>
        </p:nvSpPr>
        <p:spPr>
          <a:xfrm>
            <a:off x="2143110" y="5857894"/>
            <a:ext cx="4429156" cy="461665"/>
          </a:xfrm>
          <a:prstGeom prst="rect">
            <a:avLst/>
          </a:prstGeom>
          <a:noFill/>
        </p:spPr>
        <p:txBody>
          <a:bodyPr wrap="square" rtlCol="0">
            <a:spAutoFit/>
          </a:bodyPr>
          <a:lstStyle/>
          <a:p>
            <a:pPr algn="ctr"/>
            <a:r>
              <a:rPr lang="ar-IQ" sz="2400" b="1" dirty="0" smtClean="0">
                <a:solidFill>
                  <a:schemeClr val="tx2"/>
                </a:solidFill>
              </a:rPr>
              <a:t>التدرج الهرمي لعمليه أعداد اللاعب</a:t>
            </a:r>
            <a:endParaRPr lang="en-US" sz="2400" b="1" dirty="0">
              <a:solidFill>
                <a:schemeClr val="tx2"/>
              </a:solidFill>
            </a:endParaRPr>
          </a:p>
        </p:txBody>
      </p:sp>
      <p:sp>
        <p:nvSpPr>
          <p:cNvPr id="6" name="عنصر نائب لرقم الشريحة 5"/>
          <p:cNvSpPr>
            <a:spLocks noGrp="1"/>
          </p:cNvSpPr>
          <p:nvPr>
            <p:ph type="sldNum" sz="quarter" idx="12"/>
          </p:nvPr>
        </p:nvSpPr>
        <p:spPr/>
        <p:txBody>
          <a:bodyPr/>
          <a:lstStyle/>
          <a:p>
            <a:fld id="{091F9B09-01FF-41AF-8EE4-AE9C9BF36648}" type="slidenum">
              <a:rPr lang="en-US" smtClean="0"/>
              <a:pPr/>
              <a:t>4</a:t>
            </a:fld>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r>
              <a:rPr lang="ar-IQ" sz="2400" b="1" u="sng" dirty="0" smtClean="0">
                <a:solidFill>
                  <a:srgbClr val="C00000"/>
                </a:solidFill>
              </a:rPr>
              <a:t>الأعداد البدني</a:t>
            </a:r>
            <a:r>
              <a:rPr lang="ar-IQ" sz="2400" b="1" dirty="0" smtClean="0"/>
              <a:t>:هو رفع مستوى الأداء البدني للفرد الرياضي لأقصى مدى تسمح </a:t>
            </a:r>
            <a:r>
              <a:rPr lang="ar-IQ" sz="2400" b="1" dirty="0" err="1" smtClean="0"/>
              <a:t>به</a:t>
            </a:r>
            <a:r>
              <a:rPr lang="ar-IQ" sz="2400" b="1" dirty="0" smtClean="0"/>
              <a:t> قدرته </a:t>
            </a:r>
            <a:br>
              <a:rPr lang="ar-IQ" sz="2400" b="1" dirty="0" smtClean="0"/>
            </a:br>
            <a:r>
              <a:rPr lang="ar-IQ" sz="2400" b="1" dirty="0" smtClean="0"/>
              <a:t>                ويعرف أيضا بأنه إكساب الفرد الرياضي اللياقة ألبدنيه بصورة شامله ومتزنة </a:t>
            </a:r>
            <a:endParaRPr lang="en-US" sz="2000" dirty="0"/>
          </a:p>
        </p:txBody>
      </p:sp>
      <p:sp>
        <p:nvSpPr>
          <p:cNvPr id="3" name="عنصر نائب للمحتوى 2"/>
          <p:cNvSpPr>
            <a:spLocks noGrp="1"/>
          </p:cNvSpPr>
          <p:nvPr>
            <p:ph idx="1"/>
          </p:nvPr>
        </p:nvSpPr>
        <p:spPr/>
        <p:txBody>
          <a:bodyPr>
            <a:normAutofit fontScale="92500" lnSpcReduction="20000"/>
          </a:bodyPr>
          <a:lstStyle/>
          <a:p>
            <a:pPr algn="just" rtl="1">
              <a:buNone/>
            </a:pPr>
            <a:r>
              <a:rPr lang="ar-IQ" sz="2000" b="1" dirty="0" smtClean="0">
                <a:solidFill>
                  <a:schemeClr val="tx2"/>
                </a:solidFill>
              </a:rPr>
              <a:t>يتم الأعداد البدني من خلال تقسيم الدائرة ألتدريبيه إلى ثلاث أقسام أساسيه وهي</a:t>
            </a:r>
          </a:p>
          <a:p>
            <a:pPr algn="just" rtl="1">
              <a:buNone/>
            </a:pPr>
            <a:r>
              <a:rPr lang="ar-IQ" sz="2000" b="1" u="sng" dirty="0" smtClean="0">
                <a:solidFill>
                  <a:schemeClr val="tx2"/>
                </a:solidFill>
              </a:rPr>
              <a:t>ألمرحله الأولى </a:t>
            </a:r>
            <a:r>
              <a:rPr lang="ar-IQ" sz="2000" b="1" dirty="0" smtClean="0">
                <a:solidFill>
                  <a:schemeClr val="tx2"/>
                </a:solidFill>
              </a:rPr>
              <a:t>: ألمرحله ألتحضيريه تقسم إلى .</a:t>
            </a:r>
          </a:p>
          <a:p>
            <a:pPr algn="just" rtl="1">
              <a:buNone/>
            </a:pPr>
            <a:r>
              <a:rPr lang="ar-IQ" sz="2000" b="1" dirty="0" smtClean="0">
                <a:solidFill>
                  <a:schemeClr val="tx2"/>
                </a:solidFill>
              </a:rPr>
              <a:t>1-</a:t>
            </a:r>
            <a:r>
              <a:rPr lang="ar-IQ" sz="2000" b="1" dirty="0" err="1" smtClean="0">
                <a:solidFill>
                  <a:schemeClr val="tx2"/>
                </a:solidFill>
              </a:rPr>
              <a:t>الاعداد</a:t>
            </a:r>
            <a:r>
              <a:rPr lang="ar-IQ" sz="2000" b="1" dirty="0" smtClean="0">
                <a:solidFill>
                  <a:schemeClr val="tx2"/>
                </a:solidFill>
              </a:rPr>
              <a:t> العام</a:t>
            </a:r>
          </a:p>
          <a:p>
            <a:pPr algn="just" rtl="1">
              <a:buNone/>
            </a:pPr>
            <a:r>
              <a:rPr lang="ar-IQ" sz="2000" b="1" dirty="0" smtClean="0">
                <a:solidFill>
                  <a:schemeClr val="tx2"/>
                </a:solidFill>
              </a:rPr>
              <a:t>2-</a:t>
            </a:r>
            <a:r>
              <a:rPr lang="ar-IQ" sz="2000" b="1" dirty="0" err="1" smtClean="0">
                <a:solidFill>
                  <a:schemeClr val="tx2"/>
                </a:solidFill>
              </a:rPr>
              <a:t>الاعداد</a:t>
            </a:r>
            <a:r>
              <a:rPr lang="ar-IQ" sz="2000" b="1" dirty="0" smtClean="0">
                <a:solidFill>
                  <a:schemeClr val="tx2"/>
                </a:solidFill>
              </a:rPr>
              <a:t> الخاص</a:t>
            </a:r>
          </a:p>
          <a:p>
            <a:pPr algn="just" rtl="1">
              <a:buNone/>
            </a:pPr>
            <a:r>
              <a:rPr lang="ar-IQ" sz="2000" b="1" dirty="0" smtClean="0">
                <a:solidFill>
                  <a:schemeClr val="tx2"/>
                </a:solidFill>
              </a:rPr>
              <a:t>ألمرحله ألثانيه :مرحله ألمنافسه</a:t>
            </a:r>
          </a:p>
          <a:p>
            <a:pPr algn="just" rtl="1">
              <a:buNone/>
            </a:pPr>
            <a:r>
              <a:rPr lang="ar-IQ" sz="2000" b="1" dirty="0" smtClean="0">
                <a:solidFill>
                  <a:schemeClr val="tx2"/>
                </a:solidFill>
              </a:rPr>
              <a:t>ألمرحله ألثالثه :ألمرحله ألانتقاليه </a:t>
            </a:r>
          </a:p>
          <a:p>
            <a:pPr algn="just" rtl="1">
              <a:buNone/>
            </a:pPr>
            <a:r>
              <a:rPr lang="ar-IQ" sz="2000" b="1" dirty="0" smtClean="0">
                <a:solidFill>
                  <a:schemeClr val="tx2"/>
                </a:solidFill>
              </a:rPr>
              <a:t>حيث يقوم المدرب باستخدام مجموعه من تمرينات الأعداد العام والخاص لغرض تحقيق الأهداف ألتاليه :</a:t>
            </a:r>
          </a:p>
          <a:p>
            <a:pPr algn="just" rtl="1"/>
            <a:r>
              <a:rPr lang="ar-IQ" sz="2000" b="1" dirty="0" smtClean="0">
                <a:solidFill>
                  <a:schemeClr val="tx2"/>
                </a:solidFill>
              </a:rPr>
              <a:t>رفع مستوى اللياقة ألبدنيه</a:t>
            </a:r>
          </a:p>
          <a:p>
            <a:pPr algn="just" rtl="1"/>
            <a:r>
              <a:rPr lang="ar-IQ" sz="2000" b="1" dirty="0" smtClean="0">
                <a:solidFill>
                  <a:schemeClr val="tx2"/>
                </a:solidFill>
              </a:rPr>
              <a:t>تحسين الإمكانات الوظيفية للجسم</a:t>
            </a:r>
          </a:p>
          <a:p>
            <a:pPr algn="just" rtl="1"/>
            <a:r>
              <a:rPr lang="ar-IQ" sz="2000" b="1" dirty="0" smtClean="0">
                <a:solidFill>
                  <a:schemeClr val="tx2"/>
                </a:solidFill>
              </a:rPr>
              <a:t>تنميه النواحي ألفنيه والنفسية</a:t>
            </a:r>
          </a:p>
          <a:p>
            <a:pPr algn="just" rtl="1"/>
            <a:r>
              <a:rPr lang="ar-IQ" sz="2000" b="1" dirty="0" smtClean="0">
                <a:solidFill>
                  <a:schemeClr val="tx2"/>
                </a:solidFill>
              </a:rPr>
              <a:t>تنميه القوة المميزة بالسرعة</a:t>
            </a:r>
          </a:p>
          <a:p>
            <a:pPr algn="just" rtl="1"/>
            <a:r>
              <a:rPr lang="ar-IQ" sz="2000" b="1" dirty="0" smtClean="0">
                <a:solidFill>
                  <a:schemeClr val="tx2"/>
                </a:solidFill>
              </a:rPr>
              <a:t>اقتصاد في الجهد</a:t>
            </a:r>
          </a:p>
          <a:p>
            <a:pPr algn="just" rtl="1"/>
            <a:r>
              <a:rPr lang="ar-IQ" sz="2000" b="1" dirty="0" smtClean="0">
                <a:solidFill>
                  <a:schemeClr val="tx2"/>
                </a:solidFill>
              </a:rPr>
              <a:t>تنظيم إليه التنفس </a:t>
            </a:r>
          </a:p>
          <a:p>
            <a:pPr algn="just" rtl="1"/>
            <a:r>
              <a:rPr lang="ar-IQ" sz="2000" b="1" dirty="0" smtClean="0">
                <a:solidFill>
                  <a:schemeClr val="tx2"/>
                </a:solidFill>
              </a:rPr>
              <a:t>تحسين النواحي ألفنيه للأداء الحركي</a:t>
            </a:r>
          </a:p>
          <a:p>
            <a:pPr algn="r" rtl="1">
              <a:buNone/>
            </a:pPr>
            <a:r>
              <a:rPr lang="ar-IQ" sz="2000" b="1" dirty="0" smtClean="0">
                <a:solidFill>
                  <a:schemeClr val="tx2"/>
                </a:solidFill>
              </a:rPr>
              <a:t> </a:t>
            </a: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5</a:t>
            </a:fld>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3" y="2285994"/>
            <a:ext cx="8429684" cy="2500330"/>
          </a:xfrm>
        </p:spPr>
        <p:txBody>
          <a:bodyPr>
            <a:normAutofit fontScale="90000"/>
          </a:bodyPr>
          <a:lstStyle/>
          <a:p>
            <a:pPr algn="r" rtl="1"/>
            <a:r>
              <a:rPr lang="ar-IQ" sz="2700" b="1" u="sng" dirty="0" smtClean="0">
                <a:solidFill>
                  <a:srgbClr val="C00000"/>
                </a:solidFill>
              </a:rPr>
              <a:t/>
            </a:r>
            <a:br>
              <a:rPr lang="ar-IQ" sz="2700" b="1" u="sng" dirty="0" smtClean="0">
                <a:solidFill>
                  <a:srgbClr val="C00000"/>
                </a:solidFill>
              </a:rPr>
            </a:br>
            <a:r>
              <a:rPr lang="ar-IQ" sz="2700" b="1" u="sng" dirty="0" smtClean="0">
                <a:solidFill>
                  <a:srgbClr val="C00000"/>
                </a:solidFill>
              </a:rPr>
              <a:t/>
            </a:r>
            <a:br>
              <a:rPr lang="ar-IQ" sz="2700" b="1" u="sng" dirty="0" smtClean="0">
                <a:solidFill>
                  <a:srgbClr val="C00000"/>
                </a:solidFill>
              </a:rPr>
            </a:br>
            <a:r>
              <a:rPr lang="ar-IQ" sz="2700" b="1" u="sng" dirty="0" smtClean="0">
                <a:solidFill>
                  <a:srgbClr val="C00000"/>
                </a:solidFill>
              </a:rPr>
              <a:t/>
            </a:r>
            <a:br>
              <a:rPr lang="ar-IQ" sz="2700" b="1" u="sng" dirty="0" smtClean="0">
                <a:solidFill>
                  <a:srgbClr val="C00000"/>
                </a:solidFill>
              </a:rPr>
            </a:br>
            <a:r>
              <a:rPr lang="ar-IQ" sz="2700" b="1" u="sng" dirty="0" smtClean="0">
                <a:solidFill>
                  <a:srgbClr val="C00000"/>
                </a:solidFill>
              </a:rPr>
              <a:t/>
            </a:r>
            <a:br>
              <a:rPr lang="ar-IQ" sz="2700" b="1" u="sng" dirty="0" smtClean="0">
                <a:solidFill>
                  <a:srgbClr val="C00000"/>
                </a:solidFill>
              </a:rPr>
            </a:br>
            <a:r>
              <a:rPr lang="ar-IQ" sz="2700" b="1" u="sng" dirty="0" smtClean="0">
                <a:solidFill>
                  <a:srgbClr val="C00000"/>
                </a:solidFill>
              </a:rPr>
              <a:t/>
            </a:r>
            <a:br>
              <a:rPr lang="ar-IQ" sz="2700" b="1" u="sng" dirty="0" smtClean="0">
                <a:solidFill>
                  <a:srgbClr val="C00000"/>
                </a:solidFill>
              </a:rPr>
            </a:br>
            <a:r>
              <a:rPr lang="ar-IQ" sz="2700" b="1" u="sng" dirty="0" smtClean="0">
                <a:solidFill>
                  <a:srgbClr val="C00000"/>
                </a:solidFill>
              </a:rPr>
              <a:t>الأعداد البدني العام</a:t>
            </a:r>
            <a:r>
              <a:rPr lang="ar-IQ" sz="2200" b="1" dirty="0" smtClean="0"/>
              <a:t>: هو الأعداد الذي يعمل خلق وتنميه المواصفات الخاصة بالرياضي من خلال رفع كفاء عناصر اللياقة ألبدنيه بصورة شامله لتساعده في التقدم في نوع النشاط الرياضي الممارس</a:t>
            </a:r>
            <a:r>
              <a:rPr lang="en-US" sz="2200" b="1" dirty="0" smtClean="0"/>
              <a:t>. </a:t>
            </a:r>
            <a:r>
              <a:rPr lang="ar-IQ" sz="2200" b="1" dirty="0" smtClean="0"/>
              <a:t/>
            </a:r>
            <a:br>
              <a:rPr lang="ar-IQ" sz="2200" b="1" dirty="0" smtClean="0"/>
            </a:br>
            <a:r>
              <a:rPr lang="ar-IQ" sz="2200" b="1" dirty="0" smtClean="0"/>
              <a:t>ويكون الهدف من الأعداد العام هو بناء مستوى رياضي على أساس متين حيث يعمل الأعداد العام على تطوير وتنميه صفات اللياقة ألبدنيه الاساسيه كالقوة والسرعة والمطاولة والمرونة.</a:t>
            </a:r>
            <a:br>
              <a:rPr lang="ar-IQ" sz="2200" b="1" dirty="0" smtClean="0"/>
            </a:br>
            <a:r>
              <a:rPr lang="ar-IQ" sz="2200" b="1" dirty="0" smtClean="0"/>
              <a:t>   وكذلك يتم التأكيد على السمات ألفنيه وسمه الإرادة</a:t>
            </a:r>
            <a:r>
              <a:rPr lang="en-US" sz="2200" b="1" dirty="0" smtClean="0"/>
              <a:t> . </a:t>
            </a:r>
            <a:r>
              <a:rPr lang="ar-IQ" sz="2200" b="1" dirty="0" smtClean="0"/>
              <a:t/>
            </a:r>
            <a:br>
              <a:rPr lang="ar-IQ" sz="2200" b="1" dirty="0" smtClean="0"/>
            </a:br>
            <a:r>
              <a:rPr lang="ar-IQ" sz="2200" b="1" dirty="0" smtClean="0"/>
              <a:t>   </a:t>
            </a:r>
            <a:r>
              <a:rPr lang="ar-IQ" sz="2700" b="1" u="sng" dirty="0" smtClean="0">
                <a:solidFill>
                  <a:srgbClr val="C00000"/>
                </a:solidFill>
              </a:rPr>
              <a:t>خصائص الأعداد العام</a:t>
            </a:r>
            <a:r>
              <a:rPr lang="ar-IQ" sz="2200" b="1" dirty="0" smtClean="0"/>
              <a:t/>
            </a:r>
            <a:br>
              <a:rPr lang="ar-IQ" sz="2200" b="1" dirty="0" smtClean="0"/>
            </a:br>
            <a:r>
              <a:rPr lang="ar-IQ" sz="2200" b="1" dirty="0" smtClean="0"/>
              <a:t>  </a:t>
            </a:r>
            <a:r>
              <a:rPr lang="ar-IQ" sz="2700" b="1" dirty="0" smtClean="0"/>
              <a:t>1-شموليه عناصر اللياقة ألبدنيه خلال الأعداد العام</a:t>
            </a:r>
            <a:br>
              <a:rPr lang="ar-IQ" sz="2700" b="1" dirty="0" smtClean="0"/>
            </a:br>
            <a:r>
              <a:rPr lang="ar-IQ" sz="2700" b="1" dirty="0" smtClean="0"/>
              <a:t>  2-مكونات التمرينات المستخدمة في الأعداد العام تختلف من رياضه إلى أخرى</a:t>
            </a:r>
            <a:br>
              <a:rPr lang="ar-IQ" sz="2700" b="1" dirty="0" smtClean="0"/>
            </a:br>
            <a:r>
              <a:rPr lang="ar-IQ" sz="2700" b="1" dirty="0" smtClean="0"/>
              <a:t>  3-التدرج بالحمل من الأقل إلى الأكثر</a:t>
            </a:r>
            <a:br>
              <a:rPr lang="ar-IQ" sz="2700" b="1" dirty="0" smtClean="0"/>
            </a:br>
            <a:r>
              <a:rPr lang="ar-IQ" sz="2700" b="1" dirty="0" smtClean="0"/>
              <a:t>  4-تستخدم طريقه التدريب المستمر</a:t>
            </a: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t>
            </a:r>
            <a:endParaRPr lang="en-US" sz="2000" b="1" dirty="0"/>
          </a:p>
        </p:txBody>
      </p:sp>
      <p:sp>
        <p:nvSpPr>
          <p:cNvPr id="3" name="عنصر نائب للمحتوى 2"/>
          <p:cNvSpPr>
            <a:spLocks noGrp="1"/>
          </p:cNvSpPr>
          <p:nvPr>
            <p:ph idx="1"/>
          </p:nvPr>
        </p:nvSpPr>
        <p:spPr>
          <a:xfrm>
            <a:off x="357159" y="4071942"/>
            <a:ext cx="8229600" cy="2786058"/>
          </a:xfrm>
        </p:spPr>
        <p:txBody>
          <a:bodyPr>
            <a:normAutofit/>
          </a:bodyPr>
          <a:lstStyle/>
          <a:p>
            <a:pPr algn="r" rtl="1"/>
            <a:r>
              <a:rPr lang="ar-IQ" sz="2000" b="1" u="sng" dirty="0" err="1" smtClean="0">
                <a:solidFill>
                  <a:srgbClr val="C00000"/>
                </a:solidFill>
              </a:rPr>
              <a:t>الاعداد</a:t>
            </a:r>
            <a:r>
              <a:rPr lang="ar-IQ" sz="2000" b="1" u="sng" dirty="0" smtClean="0">
                <a:solidFill>
                  <a:srgbClr val="C00000"/>
                </a:solidFill>
              </a:rPr>
              <a:t> الخاص</a:t>
            </a:r>
            <a:r>
              <a:rPr lang="ar-IQ" sz="2000" b="1" dirty="0" smtClean="0">
                <a:solidFill>
                  <a:schemeClr val="tx2"/>
                </a:solidFill>
              </a:rPr>
              <a:t>:هو الأعداد البدني الذي يهدف </a:t>
            </a:r>
            <a:r>
              <a:rPr lang="ar-IQ" sz="2000" b="1" dirty="0" err="1" smtClean="0">
                <a:solidFill>
                  <a:schemeClr val="tx2"/>
                </a:solidFill>
              </a:rPr>
              <a:t>الى</a:t>
            </a:r>
            <a:r>
              <a:rPr lang="ar-IQ" sz="2000" b="1" dirty="0" smtClean="0">
                <a:solidFill>
                  <a:schemeClr val="tx2"/>
                </a:solidFill>
              </a:rPr>
              <a:t> تطوير الصفات والقدرات الخاصة بنوع النشاط الممارس وتزويد الرياضي بالتكنيك والتكتيك .</a:t>
            </a:r>
          </a:p>
          <a:p>
            <a:pPr algn="r" rtl="1">
              <a:buNone/>
            </a:pPr>
            <a:r>
              <a:rPr lang="ar-IQ" sz="2000" b="1" dirty="0" smtClean="0">
                <a:solidFill>
                  <a:schemeClr val="tx2"/>
                </a:solidFill>
              </a:rPr>
              <a:t>* الهدف الأساسي من الأعداد الخاص هو الوصول بالرياضي </a:t>
            </a:r>
            <a:r>
              <a:rPr lang="ar-IQ" sz="2000" b="1" dirty="0" err="1" smtClean="0">
                <a:solidFill>
                  <a:schemeClr val="tx2"/>
                </a:solidFill>
              </a:rPr>
              <a:t>الى</a:t>
            </a:r>
            <a:r>
              <a:rPr lang="ar-IQ" sz="2000" b="1" dirty="0" smtClean="0">
                <a:solidFill>
                  <a:schemeClr val="tx2"/>
                </a:solidFill>
              </a:rPr>
              <a:t> أفضل مستوى للقابلية ألبدنيه الخاصة بنوع أللعبه ألممارسه </a:t>
            </a:r>
            <a:r>
              <a:rPr lang="en-US" sz="2000" b="1" dirty="0" smtClean="0">
                <a:solidFill>
                  <a:schemeClr val="tx2"/>
                </a:solidFill>
              </a:rPr>
              <a:t>. </a:t>
            </a: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en-US" sz="1800" b="1" dirty="0" smtClean="0">
              <a:solidFill>
                <a:schemeClr val="tx2"/>
              </a:solidFill>
            </a:endParaRPr>
          </a:p>
          <a:p>
            <a:pPr algn="r" rtl="1">
              <a:buNone/>
            </a:pPr>
            <a:endParaRPr lang="ar-IQ" sz="1800" b="1" dirty="0" smtClean="0">
              <a:solidFill>
                <a:schemeClr val="tx2"/>
              </a:solidFill>
            </a:endParaRPr>
          </a:p>
          <a:p>
            <a:pPr algn="r" rtl="1">
              <a:buNone/>
            </a:pPr>
            <a:endParaRPr lang="en-US" sz="1800" b="1" dirty="0">
              <a:solidFill>
                <a:srgbClr val="C00000"/>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6</a:t>
            </a:fld>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857364"/>
            <a:ext cx="8229600" cy="5786478"/>
          </a:xfrm>
        </p:spPr>
        <p:txBody>
          <a:bodyPr/>
          <a:lstStyle/>
          <a:p>
            <a:pPr algn="r">
              <a:buNone/>
            </a:pPr>
            <a:r>
              <a:rPr lang="ar-IQ" sz="2000" b="1" dirty="0" smtClean="0">
                <a:solidFill>
                  <a:schemeClr val="tx2"/>
                </a:solidFill>
              </a:rPr>
              <a:t>أن هذه ألمرحله انسب حلقه اتصال ما قبل النافسات لأنها تعمل على الربط الانسيابي بين مكونات الحمل التدريبي في مرحله الأعداد العام .</a:t>
            </a:r>
          </a:p>
          <a:p>
            <a:pPr algn="r" rtl="1">
              <a:buNone/>
            </a:pPr>
            <a:r>
              <a:rPr lang="ar-IQ" sz="2000" b="1" dirty="0" smtClean="0">
                <a:solidFill>
                  <a:schemeClr val="tx2"/>
                </a:solidFill>
              </a:rPr>
              <a:t>على الأغلب صفه التدريب في هذه ألمرحله تأخذ صفه الخصوصية من خلال كمية واتجاه حمل</a:t>
            </a:r>
          </a:p>
          <a:p>
            <a:pPr algn="r" rtl="1">
              <a:buNone/>
            </a:pPr>
            <a:r>
              <a:rPr lang="ar-IQ" sz="2000" b="1" dirty="0" smtClean="0">
                <a:solidFill>
                  <a:schemeClr val="tx2"/>
                </a:solidFill>
              </a:rPr>
              <a:t>التدريب ورفع حجم التدريبات الخاصة والمؤثرة التي تحمل صفه السباقات </a:t>
            </a:r>
            <a:r>
              <a:rPr lang="ar-IQ" sz="2000" dirty="0" smtClean="0">
                <a:solidFill>
                  <a:schemeClr val="tx2"/>
                </a:solidFill>
              </a:rPr>
              <a:t>.</a:t>
            </a:r>
          </a:p>
          <a:p>
            <a:pPr algn="r" rtl="1">
              <a:buNone/>
            </a:pPr>
            <a:r>
              <a:rPr lang="ar-IQ" sz="2000" b="1" dirty="0" smtClean="0">
                <a:solidFill>
                  <a:schemeClr val="tx2"/>
                </a:solidFill>
              </a:rPr>
              <a:t>من هذه يتضح لنا أن لا يمكن الفصل بين تنميه المكونات ألبدنيه وتنميه المهارات الحركية حيث </a:t>
            </a:r>
            <a:r>
              <a:rPr lang="ar-IQ" sz="2000" b="1" dirty="0" err="1" smtClean="0">
                <a:solidFill>
                  <a:schemeClr val="tx2"/>
                </a:solidFill>
              </a:rPr>
              <a:t>ان</a:t>
            </a:r>
            <a:r>
              <a:rPr lang="ar-IQ" sz="2000" b="1" dirty="0" smtClean="0">
                <a:solidFill>
                  <a:schemeClr val="tx2"/>
                </a:solidFill>
              </a:rPr>
              <a:t> هنالك أن هنالك ارتباط وثيق بين تنميه المكونات ألبدنيه وتنميه المهارات الحركية فمثلا .</a:t>
            </a:r>
          </a:p>
          <a:p>
            <a:pPr algn="r" rtl="1">
              <a:buNone/>
            </a:pPr>
            <a:r>
              <a:rPr lang="ar-IQ" sz="2000" b="1" dirty="0" smtClean="0">
                <a:solidFill>
                  <a:schemeClr val="tx2"/>
                </a:solidFill>
              </a:rPr>
              <a:t>لاستطيع لاعب الجمباز إتقان القفزات على حصان القفز في حاله افتقاره إلى قوة الرجلين والذراعين كمكونات بدنيه ضرورية لأداء القفزات على الحصان</a:t>
            </a:r>
          </a:p>
          <a:p>
            <a:pPr algn="r" rtl="1">
              <a:buNone/>
            </a:pPr>
            <a:endParaRPr lang="en-US" dirty="0">
              <a:solidFill>
                <a:srgbClr val="C00000"/>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7</a:t>
            </a:fld>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00108"/>
            <a:ext cx="8229600" cy="5681682"/>
          </a:xfrm>
        </p:spPr>
        <p:txBody>
          <a:bodyPr>
            <a:normAutofit/>
          </a:bodyPr>
          <a:lstStyle/>
          <a:p>
            <a:pPr algn="r" rtl="1">
              <a:buNone/>
            </a:pPr>
            <a:r>
              <a:rPr lang="ar-IQ" sz="1800" b="1" u="sng" dirty="0" smtClean="0">
                <a:solidFill>
                  <a:schemeClr val="tx2"/>
                </a:solidFill>
              </a:rPr>
              <a:t>ألمرحله ألثانيه</a:t>
            </a:r>
            <a:r>
              <a:rPr lang="ar-IQ" sz="1800" b="1" dirty="0" smtClean="0">
                <a:solidFill>
                  <a:schemeClr val="tx2"/>
                </a:solidFill>
              </a:rPr>
              <a:t>: </a:t>
            </a:r>
            <a:r>
              <a:rPr lang="ar-IQ" sz="1800" b="1" dirty="0" smtClean="0">
                <a:solidFill>
                  <a:srgbClr val="C00000"/>
                </a:solidFill>
              </a:rPr>
              <a:t>فترة ألمنافسه</a:t>
            </a:r>
          </a:p>
          <a:p>
            <a:pPr algn="r" rtl="1">
              <a:buNone/>
            </a:pPr>
            <a:r>
              <a:rPr lang="ar-IQ" sz="1800" b="1" dirty="0" smtClean="0">
                <a:solidFill>
                  <a:schemeClr val="tx2"/>
                </a:solidFill>
              </a:rPr>
              <a:t>  ويكون الهدف من هذه المرحلة صقل المستوى الرياضي بما يتلاءم مع متطلبات الأداء الخاص . والتي تختلف حسب نوع الفعالية ألرياضيه من حيث مصدر الطاقة المستخدم وزمن الأداء وطبيعة الفعالية والمساحة التي يجري عليه السباق ومدى توفر الأجهزة التي تعطي الفرد صفه الخصوصية في أللعبه كوجود كرة ألسله أو الجهاز كالمتوازي أو الأداء كالثقل أو الرمح .</a:t>
            </a:r>
          </a:p>
          <a:p>
            <a:pPr algn="r" rtl="1">
              <a:buNone/>
            </a:pPr>
            <a:r>
              <a:rPr lang="ar-IQ" sz="1800" b="1" u="sng" dirty="0" smtClean="0">
                <a:solidFill>
                  <a:schemeClr val="tx2"/>
                </a:solidFill>
              </a:rPr>
              <a:t>ألمرحله ألثالثه:</a:t>
            </a:r>
            <a:r>
              <a:rPr lang="ar-IQ" sz="1800" b="1" dirty="0" smtClean="0">
                <a:solidFill>
                  <a:schemeClr val="tx2"/>
                </a:solidFill>
              </a:rPr>
              <a:t> </a:t>
            </a:r>
            <a:r>
              <a:rPr lang="ar-IQ" sz="1800" b="1" dirty="0" smtClean="0">
                <a:solidFill>
                  <a:srgbClr val="C00000"/>
                </a:solidFill>
              </a:rPr>
              <a:t>الفترة ألانتقاليه</a:t>
            </a:r>
            <a:endParaRPr lang="en-US" sz="1800" b="1" dirty="0" smtClean="0">
              <a:solidFill>
                <a:srgbClr val="C00000"/>
              </a:solidFill>
            </a:endParaRPr>
          </a:p>
          <a:p>
            <a:pPr algn="r" rtl="1">
              <a:buNone/>
            </a:pPr>
            <a:r>
              <a:rPr lang="ar-IQ" sz="1800" b="1" dirty="0" smtClean="0">
                <a:solidFill>
                  <a:schemeClr val="tx2"/>
                </a:solidFill>
              </a:rPr>
              <a:t>وهذه الفترة تأتي وراء كل سباق وهي عبارة عن الانتقال من نشاط التخصص إلى النشاط العام ومن ابرز مؤثرات هذه الفترة هو هبوط شدة التدريبات ويكون الهدف الأساسي من هذه الفترة هو الاسترخاء البدني والعصبي والنفسي .</a:t>
            </a:r>
          </a:p>
          <a:p>
            <a:pPr algn="r" rtl="1">
              <a:buNone/>
            </a:pPr>
            <a:r>
              <a:rPr lang="ar-IQ" sz="1800" b="1" dirty="0" smtClean="0">
                <a:solidFill>
                  <a:schemeClr val="tx2"/>
                </a:solidFill>
              </a:rPr>
              <a:t>تستخدم هذه الفترة في ثلاث حالات</a:t>
            </a:r>
          </a:p>
          <a:p>
            <a:pPr algn="r" rtl="1"/>
            <a:r>
              <a:rPr lang="ar-IQ" sz="1800" b="1" dirty="0" smtClean="0">
                <a:solidFill>
                  <a:schemeClr val="tx2"/>
                </a:solidFill>
              </a:rPr>
              <a:t>بعد المنافسات</a:t>
            </a:r>
          </a:p>
          <a:p>
            <a:pPr algn="r" rtl="1"/>
            <a:r>
              <a:rPr lang="ar-IQ" sz="1800" b="1" dirty="0" smtClean="0">
                <a:solidFill>
                  <a:schemeClr val="tx2"/>
                </a:solidFill>
              </a:rPr>
              <a:t>بعد أصابه الرياضي</a:t>
            </a:r>
          </a:p>
          <a:p>
            <a:pPr algn="r" rtl="1"/>
            <a:r>
              <a:rPr lang="ar-IQ" sz="1800" b="1" dirty="0" smtClean="0">
                <a:solidFill>
                  <a:schemeClr val="tx2"/>
                </a:solidFill>
              </a:rPr>
              <a:t>إثناء ظهور أعراض الحمل الزائد</a:t>
            </a:r>
          </a:p>
          <a:p>
            <a:pPr algn="r" rtl="1">
              <a:buNone/>
            </a:pPr>
            <a:r>
              <a:rPr lang="ar-IQ" sz="1800" b="1" dirty="0" smtClean="0">
                <a:solidFill>
                  <a:schemeClr val="tx2"/>
                </a:solidFill>
              </a:rPr>
              <a:t> </a:t>
            </a:r>
          </a:p>
          <a:p>
            <a:pPr algn="r" rtl="1">
              <a:buNone/>
            </a:pPr>
            <a:endParaRPr lang="ar-IQ" sz="1800" b="1" dirty="0" smtClean="0">
              <a:solidFill>
                <a:schemeClr val="tx2"/>
              </a:solidFill>
            </a:endParaRPr>
          </a:p>
          <a:p>
            <a:pPr algn="r" rtl="1">
              <a:buNone/>
            </a:pPr>
            <a:endParaRPr lang="ar-IQ" sz="1800" b="1" dirty="0" smtClean="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8</a:t>
            </a:fld>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57233"/>
            <a:ext cx="8229600" cy="714380"/>
          </a:xfrm>
        </p:spPr>
        <p:txBody>
          <a:bodyPr>
            <a:normAutofit/>
          </a:bodyPr>
          <a:lstStyle/>
          <a:p>
            <a:pPr algn="ctr"/>
            <a:r>
              <a:rPr lang="ar-IQ" sz="2800" b="1" u="sng" dirty="0" smtClean="0">
                <a:solidFill>
                  <a:srgbClr val="C00000"/>
                </a:solidFill>
              </a:rPr>
              <a:t>يمكن تقسيم طرق التدريب الرياضي </a:t>
            </a:r>
            <a:r>
              <a:rPr lang="ar-IQ" sz="2800" b="1" u="sng" dirty="0" err="1" smtClean="0">
                <a:solidFill>
                  <a:srgbClr val="C00000"/>
                </a:solidFill>
              </a:rPr>
              <a:t>الى</a:t>
            </a:r>
            <a:r>
              <a:rPr lang="ar-IQ" sz="3200" b="1" u="sng" dirty="0" smtClean="0">
                <a:solidFill>
                  <a:srgbClr val="C00000"/>
                </a:solidFill>
              </a:rPr>
              <a:t> </a:t>
            </a:r>
            <a:endParaRPr lang="en-US" sz="3200" b="1" u="sng" dirty="0">
              <a:solidFill>
                <a:srgbClr val="C00000"/>
              </a:solidFill>
            </a:endParaRPr>
          </a:p>
        </p:txBody>
      </p:sp>
      <p:sp>
        <p:nvSpPr>
          <p:cNvPr id="3" name="عنصر نائب للمحتوى 2"/>
          <p:cNvSpPr>
            <a:spLocks noGrp="1"/>
          </p:cNvSpPr>
          <p:nvPr>
            <p:ph idx="1"/>
          </p:nvPr>
        </p:nvSpPr>
        <p:spPr/>
        <p:txBody>
          <a:bodyPr>
            <a:normAutofit/>
          </a:bodyPr>
          <a:lstStyle/>
          <a:p>
            <a:pPr algn="r" rtl="1">
              <a:buNone/>
            </a:pPr>
            <a:r>
              <a:rPr lang="ar-IQ" sz="1800" b="1" dirty="0" smtClean="0">
                <a:solidFill>
                  <a:schemeClr val="tx2"/>
                </a:solidFill>
              </a:rPr>
              <a:t>أولا : طرق تدريب الصفات ألبدنيه الاساسيه الضرورية (طرق الأعداد البدني )</a:t>
            </a:r>
          </a:p>
          <a:p>
            <a:pPr algn="r" rtl="1">
              <a:buNone/>
            </a:pPr>
            <a:r>
              <a:rPr lang="ar-IQ" sz="1800" b="1" dirty="0" smtClean="0">
                <a:solidFill>
                  <a:schemeClr val="tx2"/>
                </a:solidFill>
              </a:rPr>
              <a:t>ثانيا: طرق تدريب المهارات الحركية (طرق الأعداد المهاري )</a:t>
            </a:r>
          </a:p>
          <a:p>
            <a:pPr algn="r" rtl="1">
              <a:buNone/>
            </a:pPr>
            <a:r>
              <a:rPr lang="ar-IQ" sz="1800" b="1" dirty="0" smtClean="0">
                <a:solidFill>
                  <a:schemeClr val="tx2"/>
                </a:solidFill>
              </a:rPr>
              <a:t>ثالثا: طرق تدريب القدرات الخططية (طرق الأعداد الخططي )</a:t>
            </a:r>
          </a:p>
          <a:p>
            <a:pPr algn="r" rtl="1">
              <a:buNone/>
            </a:pPr>
            <a:r>
              <a:rPr lang="ar-IQ" sz="1800" b="1" dirty="0" smtClean="0">
                <a:solidFill>
                  <a:schemeClr val="tx2"/>
                </a:solidFill>
              </a:rPr>
              <a:t>رابعا: طرق الأعداد النفسي </a:t>
            </a:r>
          </a:p>
          <a:p>
            <a:pPr algn="r" rtl="1">
              <a:buNone/>
            </a:pPr>
            <a:r>
              <a:rPr lang="ar-IQ" sz="1800" b="1" dirty="0" err="1" smtClean="0">
                <a:solidFill>
                  <a:schemeClr val="tx2"/>
                </a:solidFill>
              </a:rPr>
              <a:t>لايمكن</a:t>
            </a:r>
            <a:r>
              <a:rPr lang="ar-IQ" sz="1800" b="1" dirty="0" smtClean="0">
                <a:solidFill>
                  <a:schemeClr val="tx2"/>
                </a:solidFill>
              </a:rPr>
              <a:t> الفصل بين طريقه </a:t>
            </a:r>
            <a:r>
              <a:rPr lang="ar-IQ" sz="1800" b="1" dirty="0" err="1" smtClean="0">
                <a:solidFill>
                  <a:schemeClr val="tx2"/>
                </a:solidFill>
              </a:rPr>
              <a:t>واخرى</a:t>
            </a:r>
            <a:r>
              <a:rPr lang="ar-IQ" sz="1800" b="1" dirty="0" smtClean="0">
                <a:solidFill>
                  <a:schemeClr val="tx2"/>
                </a:solidFill>
              </a:rPr>
              <a:t> </a:t>
            </a:r>
            <a:r>
              <a:rPr lang="ar-IQ" sz="1800" b="1" dirty="0" err="1" smtClean="0">
                <a:solidFill>
                  <a:schemeClr val="tx2"/>
                </a:solidFill>
              </a:rPr>
              <a:t>ولايمكن</a:t>
            </a:r>
            <a:r>
              <a:rPr lang="ar-IQ" sz="1800" b="1" dirty="0" smtClean="0">
                <a:solidFill>
                  <a:schemeClr val="tx2"/>
                </a:solidFill>
              </a:rPr>
              <a:t> الاهتمام بنوع معين وترك </a:t>
            </a:r>
            <a:r>
              <a:rPr lang="ar-IQ" sz="1800" b="1" dirty="0" err="1" smtClean="0">
                <a:solidFill>
                  <a:schemeClr val="tx2"/>
                </a:solidFill>
              </a:rPr>
              <a:t>الاخر</a:t>
            </a:r>
            <a:r>
              <a:rPr lang="ar-IQ" sz="1800" b="1" dirty="0" smtClean="0">
                <a:solidFill>
                  <a:schemeClr val="tx2"/>
                </a:solidFill>
              </a:rPr>
              <a:t> يجب الاهتمام </a:t>
            </a:r>
            <a:r>
              <a:rPr lang="ar-IQ" sz="1800" b="1" dirty="0" err="1" smtClean="0">
                <a:solidFill>
                  <a:schemeClr val="tx2"/>
                </a:solidFill>
              </a:rPr>
              <a:t>بها</a:t>
            </a:r>
            <a:r>
              <a:rPr lang="ar-IQ" sz="1800" b="1" dirty="0" smtClean="0">
                <a:solidFill>
                  <a:schemeClr val="tx2"/>
                </a:solidFill>
              </a:rPr>
              <a:t> جميعا </a:t>
            </a:r>
            <a:r>
              <a:rPr lang="ar-IQ" sz="1800" b="1" dirty="0" err="1" smtClean="0">
                <a:solidFill>
                  <a:schemeClr val="tx2"/>
                </a:solidFill>
              </a:rPr>
              <a:t>لانها</a:t>
            </a:r>
            <a:r>
              <a:rPr lang="ar-IQ" sz="1800" b="1" dirty="0" smtClean="0">
                <a:solidFill>
                  <a:schemeClr val="tx2"/>
                </a:solidFill>
              </a:rPr>
              <a:t> </a:t>
            </a:r>
            <a:r>
              <a:rPr lang="ar-IQ" sz="1800" b="1" dirty="0" err="1" smtClean="0">
                <a:solidFill>
                  <a:schemeClr val="tx2"/>
                </a:solidFill>
              </a:rPr>
              <a:t>مترابطه</a:t>
            </a:r>
            <a:r>
              <a:rPr lang="ar-IQ" sz="1800" b="1" dirty="0" smtClean="0">
                <a:solidFill>
                  <a:schemeClr val="tx2"/>
                </a:solidFill>
              </a:rPr>
              <a:t> مع بعضها البعض والتي من خلالها يمكن الوصول </a:t>
            </a:r>
            <a:r>
              <a:rPr lang="ar-IQ" sz="1800" b="1" dirty="0" err="1" smtClean="0">
                <a:solidFill>
                  <a:schemeClr val="tx2"/>
                </a:solidFill>
              </a:rPr>
              <a:t>بالاعب</a:t>
            </a:r>
            <a:r>
              <a:rPr lang="ar-IQ" sz="1800" b="1" dirty="0" smtClean="0">
                <a:solidFill>
                  <a:schemeClr val="tx2"/>
                </a:solidFill>
              </a:rPr>
              <a:t> </a:t>
            </a:r>
            <a:r>
              <a:rPr lang="ar-IQ" sz="1800" b="1" dirty="0" err="1" smtClean="0">
                <a:solidFill>
                  <a:schemeClr val="tx2"/>
                </a:solidFill>
              </a:rPr>
              <a:t>الى</a:t>
            </a:r>
            <a:r>
              <a:rPr lang="ar-IQ" sz="1800" b="1" dirty="0" smtClean="0">
                <a:solidFill>
                  <a:schemeClr val="tx2"/>
                </a:solidFill>
              </a:rPr>
              <a:t> </a:t>
            </a:r>
            <a:r>
              <a:rPr lang="ar-IQ" sz="1800" b="1" dirty="0" err="1" smtClean="0">
                <a:solidFill>
                  <a:schemeClr val="tx2"/>
                </a:solidFill>
              </a:rPr>
              <a:t>اعلى</a:t>
            </a:r>
            <a:r>
              <a:rPr lang="ar-IQ" sz="1800" b="1" dirty="0" smtClean="0">
                <a:solidFill>
                  <a:schemeClr val="tx2"/>
                </a:solidFill>
              </a:rPr>
              <a:t> الانجازات </a:t>
            </a:r>
            <a:r>
              <a:rPr lang="ar-IQ" sz="1800" b="1" dirty="0" err="1" smtClean="0">
                <a:solidFill>
                  <a:schemeClr val="tx2"/>
                </a:solidFill>
              </a:rPr>
              <a:t>الرياضيه</a:t>
            </a:r>
            <a:r>
              <a:rPr lang="ar-IQ" sz="1800" b="1" dirty="0" smtClean="0">
                <a:solidFill>
                  <a:schemeClr val="tx2"/>
                </a:solidFill>
              </a:rPr>
              <a:t> أي </a:t>
            </a:r>
            <a:r>
              <a:rPr lang="ar-IQ" sz="1800" b="1" dirty="0" err="1" smtClean="0">
                <a:solidFill>
                  <a:schemeClr val="tx2"/>
                </a:solidFill>
              </a:rPr>
              <a:t>الفورمه</a:t>
            </a:r>
            <a:r>
              <a:rPr lang="ar-IQ" sz="1800" b="1" dirty="0" smtClean="0">
                <a:solidFill>
                  <a:schemeClr val="tx2"/>
                </a:solidFill>
              </a:rPr>
              <a:t> </a:t>
            </a:r>
            <a:r>
              <a:rPr lang="ar-IQ" sz="1800" b="1" dirty="0" err="1" smtClean="0">
                <a:solidFill>
                  <a:schemeClr val="tx2"/>
                </a:solidFill>
              </a:rPr>
              <a:t>الرياضيه</a:t>
            </a:r>
            <a:r>
              <a:rPr lang="ar-IQ" sz="1800" b="1" dirty="0" smtClean="0">
                <a:solidFill>
                  <a:schemeClr val="tx2"/>
                </a:solidFill>
              </a:rPr>
              <a:t> .  </a:t>
            </a:r>
          </a:p>
          <a:p>
            <a:pPr algn="ctr" rtl="1">
              <a:buNone/>
            </a:pPr>
            <a:r>
              <a:rPr lang="ar-IQ" sz="2000" b="1" u="sng" dirty="0" smtClean="0">
                <a:solidFill>
                  <a:srgbClr val="C00000"/>
                </a:solidFill>
              </a:rPr>
              <a:t>طرق تدريب الصفات </a:t>
            </a:r>
            <a:r>
              <a:rPr lang="ar-IQ" sz="2000" b="1" u="sng" dirty="0" err="1" smtClean="0">
                <a:solidFill>
                  <a:srgbClr val="C00000"/>
                </a:solidFill>
              </a:rPr>
              <a:t>البدنيه</a:t>
            </a:r>
            <a:r>
              <a:rPr lang="ar-IQ" sz="2000" b="1" u="sng" dirty="0" smtClean="0">
                <a:solidFill>
                  <a:srgbClr val="C00000"/>
                </a:solidFill>
              </a:rPr>
              <a:t> الاساسيه </a:t>
            </a:r>
            <a:r>
              <a:rPr lang="ar-IQ" sz="2000" b="1" u="sng" dirty="0" err="1" smtClean="0">
                <a:solidFill>
                  <a:srgbClr val="C00000"/>
                </a:solidFill>
              </a:rPr>
              <a:t>الضروريه</a:t>
            </a:r>
            <a:r>
              <a:rPr lang="ar-IQ" sz="2000" b="1" u="sng" dirty="0" smtClean="0">
                <a:solidFill>
                  <a:srgbClr val="C00000"/>
                </a:solidFill>
              </a:rPr>
              <a:t> (طرق </a:t>
            </a:r>
            <a:r>
              <a:rPr lang="ar-IQ" sz="2000" b="1" u="sng" dirty="0" err="1" smtClean="0">
                <a:solidFill>
                  <a:srgbClr val="C00000"/>
                </a:solidFill>
              </a:rPr>
              <a:t>الاعداد</a:t>
            </a:r>
            <a:r>
              <a:rPr lang="ar-IQ" sz="2000" b="1" u="sng" dirty="0" smtClean="0">
                <a:solidFill>
                  <a:srgbClr val="C00000"/>
                </a:solidFill>
              </a:rPr>
              <a:t> البدني )</a:t>
            </a:r>
          </a:p>
          <a:p>
            <a:pPr marL="457200" indent="-457200" algn="r" rtl="1">
              <a:buFont typeface="+mj-lt"/>
              <a:buAutoNum type="arabicPeriod"/>
            </a:pPr>
            <a:r>
              <a:rPr lang="ar-IQ" sz="2000" b="1" dirty="0" smtClean="0">
                <a:solidFill>
                  <a:schemeClr val="tx2"/>
                </a:solidFill>
              </a:rPr>
              <a:t>طريقه حمل التدريب المستمر (الدائم)</a:t>
            </a:r>
          </a:p>
          <a:p>
            <a:pPr marL="457200" indent="-457200" algn="r" rtl="1">
              <a:buFont typeface="+mj-lt"/>
              <a:buAutoNum type="arabicPeriod"/>
            </a:pPr>
            <a:r>
              <a:rPr lang="ar-IQ" sz="2000" b="1" dirty="0" smtClean="0">
                <a:solidFill>
                  <a:schemeClr val="tx2"/>
                </a:solidFill>
              </a:rPr>
              <a:t>طريقه حمل التدريب الفتري</a:t>
            </a:r>
          </a:p>
          <a:p>
            <a:pPr marL="457200" indent="-457200" algn="r" rtl="1">
              <a:buFont typeface="+mj-lt"/>
              <a:buAutoNum type="arabicPeriod"/>
            </a:pPr>
            <a:r>
              <a:rPr lang="ar-IQ" sz="2000" b="1" dirty="0" smtClean="0">
                <a:solidFill>
                  <a:schemeClr val="tx2"/>
                </a:solidFill>
              </a:rPr>
              <a:t>طريقه حمل التدريب </a:t>
            </a:r>
            <a:r>
              <a:rPr lang="ar-IQ" sz="2000" b="1" dirty="0" err="1" smtClean="0">
                <a:solidFill>
                  <a:schemeClr val="tx2"/>
                </a:solidFill>
              </a:rPr>
              <a:t>التكراي</a:t>
            </a:r>
            <a:endParaRPr lang="ar-IQ" sz="2000" b="1" dirty="0" smtClean="0">
              <a:solidFill>
                <a:schemeClr val="tx2"/>
              </a:solidFill>
            </a:endParaRPr>
          </a:p>
          <a:p>
            <a:pPr marL="457200" indent="-457200" algn="r" rtl="1">
              <a:buFont typeface="+mj-lt"/>
              <a:buAutoNum type="arabicPeriod"/>
            </a:pPr>
            <a:r>
              <a:rPr lang="ar-IQ" sz="2000" b="1" dirty="0" smtClean="0">
                <a:solidFill>
                  <a:schemeClr val="tx2"/>
                </a:solidFill>
              </a:rPr>
              <a:t>طريقه حمل </a:t>
            </a:r>
            <a:r>
              <a:rPr lang="ar-IQ" sz="2000" b="1" dirty="0" err="1" smtClean="0">
                <a:solidFill>
                  <a:schemeClr val="tx2"/>
                </a:solidFill>
              </a:rPr>
              <a:t>المنافساءوالمراقبه</a:t>
            </a:r>
            <a:endParaRPr lang="ar-IQ" sz="2000" b="1" dirty="0" smtClean="0">
              <a:solidFill>
                <a:schemeClr val="tx2"/>
              </a:solidFill>
            </a:endParaRPr>
          </a:p>
          <a:p>
            <a:pPr marL="457200" indent="-457200" algn="r" rtl="1">
              <a:buFont typeface="+mj-lt"/>
              <a:buAutoNum type="arabicPeriod"/>
            </a:pPr>
            <a:endParaRPr lang="ar-IQ" sz="2000" b="1" dirty="0" smtClean="0">
              <a:solidFill>
                <a:schemeClr val="tx2"/>
              </a:solidFill>
            </a:endParaRPr>
          </a:p>
          <a:p>
            <a:pPr algn="r" rtl="1">
              <a:buNone/>
            </a:pPr>
            <a:endParaRPr lang="en-US" sz="2000" b="1" dirty="0">
              <a:solidFill>
                <a:schemeClr val="tx2"/>
              </a:solidFill>
            </a:endParaRPr>
          </a:p>
        </p:txBody>
      </p:sp>
      <p:sp>
        <p:nvSpPr>
          <p:cNvPr id="4" name="عنصر نائب لرقم الشريحة 3"/>
          <p:cNvSpPr>
            <a:spLocks noGrp="1"/>
          </p:cNvSpPr>
          <p:nvPr>
            <p:ph type="sldNum" sz="quarter" idx="12"/>
          </p:nvPr>
        </p:nvSpPr>
        <p:spPr/>
        <p:txBody>
          <a:bodyPr/>
          <a:lstStyle/>
          <a:p>
            <a:fld id="{091F9B09-01FF-41AF-8EE4-AE9C9BF36648}" type="slidenum">
              <a:rPr lang="en-US" smtClean="0"/>
              <a:pPr/>
              <a:t>9</a:t>
            </a:fld>
            <a:endParaRPr lang="en-US"/>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413</TotalTime>
  <Words>2124</Words>
  <Application>Microsoft Office PowerPoint</Application>
  <PresentationFormat>عرض على الشاشة (3:4)‏</PresentationFormat>
  <Paragraphs>294</Paragraphs>
  <Slides>24</Slides>
  <Notes>1</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تدفق</vt:lpstr>
      <vt:lpstr>     الأعداد الرياضي  (( طرائق تدريب العناصر والمكونات والقدرات ألبدنيه والحركية )) </vt:lpstr>
      <vt:lpstr>  الأعداد الرياضي : يقصد بالأعداد أنه تلك ألعمليه ألشامله ألمنظمه تنظيما دقيقا والمخططة على وفق أسس التدريب الرياضي والتي بدورها تصل بالفرد الرياضي إلى تحقيق مستوى الانجاز الرياضي .</vt:lpstr>
      <vt:lpstr>             وتشمل عمليات الأعداد الجوانب الاساسيه ألتاليه</vt:lpstr>
      <vt:lpstr>الشريحة 4</vt:lpstr>
      <vt:lpstr>الأعداد البدني:هو رفع مستوى الأداء البدني للفرد الرياضي لأقصى مدى تسمح به قدرته                  ويعرف أيضا بأنه إكساب الفرد الرياضي اللياقة ألبدنيه بصورة شامله ومتزنة </vt:lpstr>
      <vt:lpstr>     الأعداد البدني العام: هو الأعداد الذي يعمل خلق وتنميه المواصفات الخاصة بالرياضي من خلال رفع كفاء عناصر اللياقة ألبدنيه بصورة شامله لتساعده في التقدم في نوع النشاط الرياضي الممارس.  ويكون الهدف من الأعداد العام هو بناء مستوى رياضي على أساس متين حيث يعمل الأعداد العام على تطوير وتنميه صفات اللياقة ألبدنيه الاساسيه كالقوة والسرعة والمطاولة والمرونة.    وكذلك يتم التأكيد على السمات ألفنيه وسمه الإرادة .     خصائص الأعداد العام   1-شموليه عناصر اللياقة ألبدنيه خلال الأعداد العام   2-مكونات التمرينات المستخدمة في الأعداد العام تختلف من رياضه إلى أخرى   3-التدرج بالحمل من الأقل إلى الأكثر   4-تستخدم طريقه التدريب المستمر      </vt:lpstr>
      <vt:lpstr>الشريحة 7</vt:lpstr>
      <vt:lpstr>الشريحة 8</vt:lpstr>
      <vt:lpstr>يمكن تقسيم طرق التدريب الرياضي الى </vt:lpstr>
      <vt:lpstr>طريقه حمل التدريب المستمر (الدائم) </vt:lpstr>
      <vt:lpstr>مكونات حمل التدريب في طريقه التدريب المستمر</vt:lpstr>
      <vt:lpstr>طريقه حمل التدريب الفتري </vt:lpstr>
      <vt:lpstr>الشريحة 13</vt:lpstr>
      <vt:lpstr>الشريحة 14</vt:lpstr>
      <vt:lpstr>الشريحة 15</vt:lpstr>
      <vt:lpstr>طريقه حمل التدريب التكراري </vt:lpstr>
      <vt:lpstr>الشريحة 17</vt:lpstr>
      <vt:lpstr>طريقه حمل ألمنافسه</vt:lpstr>
      <vt:lpstr>طرق تدريب العناصر ألبدنيه</vt:lpstr>
      <vt:lpstr>تدريب القوة العضلية</vt:lpstr>
      <vt:lpstr>الشريحة 21</vt:lpstr>
      <vt:lpstr>تدريب ألمطاوله (التحمل )</vt:lpstr>
      <vt:lpstr>الشريحة 23</vt:lpstr>
      <vt:lpstr>الشريحة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الأعداد الرياضي  (( طرائق تدريب العناصر والمكونات والمكونات والقدرات ألبدنيه والحركية )) </dc:title>
  <dc:creator>marwan</dc:creator>
  <cp:lastModifiedBy>Hi-TECH</cp:lastModifiedBy>
  <cp:revision>97</cp:revision>
  <dcterms:created xsi:type="dcterms:W3CDTF">2010-03-13T04:34:59Z</dcterms:created>
  <dcterms:modified xsi:type="dcterms:W3CDTF">2018-12-15T12:36:02Z</dcterms:modified>
</cp:coreProperties>
</file>