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07/04/1440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13000" r="-13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6083320"/>
          </a:xfrm>
        </p:spPr>
        <p:txBody>
          <a:bodyPr>
            <a:normAutofit/>
          </a:bodyPr>
          <a:lstStyle/>
          <a:p>
            <a:r>
              <a:rPr lang="ar-IQ" sz="8800" dirty="0" smtClean="0">
                <a:solidFill>
                  <a:srgbClr val="FF0000"/>
                </a:solidFill>
                <a:cs typeface="PT Bold Heading" pitchFamily="2" charset="-78"/>
              </a:rPr>
              <a:t>المهارات الرياضية </a:t>
            </a:r>
            <a:r>
              <a:rPr lang="ar-IQ" sz="8800" dirty="0" smtClean="0">
                <a:solidFill>
                  <a:srgbClr val="FF0000"/>
                </a:solidFill>
                <a:cs typeface="PT Bold Heading" pitchFamily="2" charset="-78"/>
              </a:rPr>
              <a:t>واختباراتها</a:t>
            </a:r>
            <a:r>
              <a:rPr lang="ar-IQ" sz="8800" dirty="0" smtClean="0">
                <a:solidFill>
                  <a:srgbClr val="FF0000"/>
                </a:solidFill>
              </a:rPr>
              <a:t/>
            </a:r>
            <a:br>
              <a:rPr lang="ar-IQ" sz="8800" dirty="0" smtClean="0">
                <a:solidFill>
                  <a:srgbClr val="FF0000"/>
                </a:solidFill>
              </a:rPr>
            </a:br>
            <a:r>
              <a:rPr lang="ar-IQ" sz="4800" dirty="0" err="1" smtClean="0">
                <a:solidFill>
                  <a:srgbClr val="FFFF00"/>
                </a:solidFill>
                <a:cs typeface="PT Bold Heading" pitchFamily="2" charset="-78"/>
              </a:rPr>
              <a:t>اعداد</a:t>
            </a:r>
            <a:r>
              <a:rPr lang="ar-IQ" sz="4800" dirty="0" smtClean="0">
                <a:solidFill>
                  <a:srgbClr val="FFFF00"/>
                </a:solidFill>
                <a:cs typeface="PT Bold Heading" pitchFamily="2" charset="-78"/>
              </a:rPr>
              <a:t> : </a:t>
            </a:r>
            <a:r>
              <a:rPr lang="ar-IQ" sz="4800" dirty="0" err="1" smtClean="0">
                <a:solidFill>
                  <a:srgbClr val="FFFF00"/>
                </a:solidFill>
                <a:cs typeface="PT Bold Heading" pitchFamily="2" charset="-78"/>
              </a:rPr>
              <a:t>ا</a:t>
            </a:r>
            <a:r>
              <a:rPr lang="ar-IQ" sz="4800" dirty="0" smtClean="0">
                <a:solidFill>
                  <a:srgbClr val="FFFF00"/>
                </a:solidFill>
                <a:cs typeface="PT Bold Heading" pitchFamily="2" charset="-78"/>
              </a:rPr>
              <a:t>.م.د صادق جعفر صادق</a:t>
            </a:r>
            <a:r>
              <a:rPr lang="ar-IQ" sz="4800" dirty="0" smtClean="0">
                <a:solidFill>
                  <a:srgbClr val="FFFF00"/>
                </a:solidFill>
                <a:cs typeface="PT Bold Heading" pitchFamily="2" charset="-78"/>
              </a:rPr>
              <a:t> </a:t>
            </a:r>
            <a:endParaRPr lang="ar-SA" sz="8800" dirty="0">
              <a:solidFill>
                <a:srgbClr val="FFFF00"/>
              </a:solidFill>
              <a:cs typeface="PT Bold Heading"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3000" r="-1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785794"/>
          </a:xfrm>
        </p:spPr>
        <p:txBody>
          <a:bodyPr>
            <a:normAutofit/>
          </a:bodyPr>
          <a:lstStyle/>
          <a:p>
            <a:pPr algn="r"/>
            <a:r>
              <a:rPr lang="ar-IQ" sz="3600" dirty="0" smtClean="0"/>
              <a:t>وهناك طرق تقويم المهارة :</a:t>
            </a:r>
            <a:endParaRPr lang="ar-SA" sz="3600" dirty="0"/>
          </a:p>
        </p:txBody>
      </p:sp>
      <p:sp>
        <p:nvSpPr>
          <p:cNvPr id="3" name="عنصر نائب للمحتوى 2"/>
          <p:cNvSpPr>
            <a:spLocks noGrp="1"/>
          </p:cNvSpPr>
          <p:nvPr>
            <p:ph idx="1"/>
          </p:nvPr>
        </p:nvSpPr>
        <p:spPr>
          <a:xfrm>
            <a:off x="457200" y="1071546"/>
            <a:ext cx="8229600" cy="5643602"/>
          </a:xfrm>
        </p:spPr>
        <p:txBody>
          <a:bodyPr/>
          <a:lstStyle/>
          <a:p>
            <a:pPr algn="just"/>
            <a:r>
              <a:rPr lang="ar-IQ" b="1" dirty="0" smtClean="0"/>
              <a:t>أولا طريقة احتساب النقاط حسب البناء الحركي ( الأداء الفني ) :</a:t>
            </a:r>
            <a:endParaRPr lang="en-US" b="1" dirty="0" smtClean="0"/>
          </a:p>
          <a:p>
            <a:pPr algn="just"/>
            <a:r>
              <a:rPr lang="ar-IQ" b="1" dirty="0" smtClean="0"/>
              <a:t>يتم في هذه الطريقة احتساب النقاط من خلال المشاهدة المهارة مباشرة كما في مهارات الجمباز ، وفيها تقسم المهارة إلى أقسام عدة ويعطي لكل قسم الدرجة الخاصة </a:t>
            </a:r>
            <a:r>
              <a:rPr lang="ar-IQ" b="1" dirty="0" err="1" smtClean="0"/>
              <a:t>به</a:t>
            </a:r>
            <a:r>
              <a:rPr lang="ar-IQ" b="1" dirty="0" smtClean="0"/>
              <a:t> وحسب أهمية ذلك القسم ، ولزيادة موضوعية التقويم يمكن استخدام الفيديو والتصوير السينمائي ، إذ تتم عملية التقويم من خلال عرض الفلم على السادة المقومين .</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0"/>
            <a:ext cx="8229600" cy="214290"/>
          </a:xfrm>
        </p:spPr>
        <p:txBody>
          <a:bodyPr>
            <a:normAutofit fontScale="90000"/>
          </a:bodyPr>
          <a:lstStyle/>
          <a:p>
            <a:endParaRPr lang="ar-SA" dirty="0"/>
          </a:p>
        </p:txBody>
      </p:sp>
      <p:sp>
        <p:nvSpPr>
          <p:cNvPr id="6" name="عنصر نائب للمحتوى 5"/>
          <p:cNvSpPr>
            <a:spLocks noGrp="1"/>
          </p:cNvSpPr>
          <p:nvPr>
            <p:ph idx="1"/>
          </p:nvPr>
        </p:nvSpPr>
        <p:spPr>
          <a:xfrm>
            <a:off x="457200" y="428604"/>
            <a:ext cx="8229600" cy="6215106"/>
          </a:xfrm>
        </p:spPr>
        <p:txBody>
          <a:bodyPr>
            <a:normAutofit lnSpcReduction="10000"/>
          </a:bodyPr>
          <a:lstStyle/>
          <a:p>
            <a:pPr>
              <a:buNone/>
            </a:pPr>
            <a:r>
              <a:rPr lang="ar-IQ" dirty="0" smtClean="0"/>
              <a:t>1</a:t>
            </a:r>
            <a:r>
              <a:rPr lang="ar-IQ" sz="2400" b="1" dirty="0" smtClean="0"/>
              <a:t>- تحديد النواحي الفنية لكل مرحلة من مراحل الوثب الطويل</a:t>
            </a:r>
          </a:p>
          <a:p>
            <a:pPr>
              <a:buNone/>
            </a:pPr>
            <a:r>
              <a:rPr lang="ar-IQ" sz="2400" b="1" dirty="0" smtClean="0"/>
              <a:t>2- توزيع الدرجة النهائية من ( 10 ) درجات على مراجل الوثب الطويل ووفقا للأهمية النسبية لكل مرحلة إذ تم تقسيم الدرجات على النحو التالي:                                       الدرجات </a:t>
            </a:r>
          </a:p>
          <a:p>
            <a:pPr>
              <a:buNone/>
            </a:pPr>
            <a:r>
              <a:rPr lang="ar-IQ" sz="2400" b="1" dirty="0" smtClean="0"/>
              <a:t>المرحلة الأولى: التمهيدية – الاقتراب                                           5</a:t>
            </a:r>
          </a:p>
          <a:p>
            <a:pPr>
              <a:buNone/>
            </a:pPr>
            <a:r>
              <a:rPr lang="ar-IQ" sz="2400" b="1" dirty="0" smtClean="0"/>
              <a:t>1 - </a:t>
            </a:r>
            <a:r>
              <a:rPr lang="ar-IQ" sz="2400" b="1" dirty="0" err="1" smtClean="0"/>
              <a:t>نسياب</a:t>
            </a:r>
            <a:r>
              <a:rPr lang="ar-IQ" sz="2400" b="1" dirty="0" smtClean="0"/>
              <a:t> وإيقاع موزون طول المسافة.                                    1.50                </a:t>
            </a:r>
          </a:p>
          <a:p>
            <a:pPr>
              <a:buNone/>
            </a:pPr>
            <a:r>
              <a:rPr lang="ar-IQ" sz="2400" b="1" dirty="0" smtClean="0"/>
              <a:t>2- الثلاث خطوات الأخيرة مرتبطة وموزونة مع الاقتراب                 1.00              </a:t>
            </a:r>
          </a:p>
          <a:p>
            <a:pPr>
              <a:buNone/>
            </a:pPr>
            <a:r>
              <a:rPr lang="ar-IQ" sz="2400" b="1" dirty="0" smtClean="0"/>
              <a:t>3- وضع الجسم في الخطوات الثلاثة الأخيرة.                               1.00</a:t>
            </a:r>
          </a:p>
          <a:p>
            <a:pPr>
              <a:buNone/>
            </a:pPr>
            <a:r>
              <a:rPr lang="ar-IQ" sz="2400" b="1" dirty="0" smtClean="0"/>
              <a:t>4- سرعة الاقتراب.                                                            1.50</a:t>
            </a:r>
          </a:p>
          <a:p>
            <a:r>
              <a:rPr lang="ar-IQ" sz="2400" b="1" dirty="0" smtClean="0"/>
              <a:t>المرحلة الثانية: الرئيسية – الارتقاء.                                      </a:t>
            </a:r>
            <a:r>
              <a:rPr lang="ar-IQ" sz="2400" b="1" u="sng" dirty="0" smtClean="0"/>
              <a:t>3.5</a:t>
            </a:r>
            <a:r>
              <a:rPr lang="ar-IQ" sz="2400" b="1" dirty="0" smtClean="0"/>
              <a:t>   </a:t>
            </a:r>
            <a:endParaRPr lang="en-US" sz="2400" b="1" dirty="0" smtClean="0"/>
          </a:p>
          <a:p>
            <a:r>
              <a:rPr lang="ar-IQ" sz="2400" b="1" dirty="0" smtClean="0"/>
              <a:t>00 ضع الجذع.                                                           1.00  </a:t>
            </a:r>
            <a:endParaRPr lang="en-US" sz="2400" b="1" dirty="0" smtClean="0"/>
          </a:p>
          <a:p>
            <a:r>
              <a:rPr lang="ar-IQ" sz="2400" b="1" dirty="0" smtClean="0"/>
              <a:t>2- وضع وحركة الذراعان.                                             1.00 </a:t>
            </a:r>
            <a:endParaRPr lang="en-US" sz="2400" b="1" dirty="0" smtClean="0"/>
          </a:p>
          <a:p>
            <a:r>
              <a:rPr lang="ar-IQ" sz="2400" b="1" dirty="0" smtClean="0"/>
              <a:t>3- وضع قدم الارتقاء.                                                  1.00</a:t>
            </a:r>
            <a:endParaRPr lang="en-US" sz="2400" b="1" dirty="0" smtClean="0"/>
          </a:p>
          <a:p>
            <a:r>
              <a:rPr lang="ar-IQ" sz="2400" b="1" dirty="0" smtClean="0"/>
              <a:t>4- حركة قدم الارتقاء.                                                  0.5</a:t>
            </a:r>
            <a:endParaRPr lang="en-US" sz="2400" b="1" dirty="0" smtClean="0"/>
          </a:p>
          <a:p>
            <a:r>
              <a:rPr lang="ar-IQ" sz="2400" b="1" dirty="0" smtClean="0"/>
              <a:t> </a:t>
            </a:r>
            <a:endParaRPr lang="en-US" sz="2400" b="1" dirty="0" smtClean="0"/>
          </a:p>
          <a:p>
            <a:pPr>
              <a:buNone/>
            </a:pPr>
            <a:endParaRPr lang="ar-IQ" sz="24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214290"/>
          </a:xfrm>
        </p:spPr>
        <p:txBody>
          <a:bodyPr>
            <a:normAutofit fontScale="90000"/>
          </a:bodyPr>
          <a:lstStyle/>
          <a:p>
            <a:endParaRPr lang="ar-SA" dirty="0"/>
          </a:p>
        </p:txBody>
      </p:sp>
      <p:sp>
        <p:nvSpPr>
          <p:cNvPr id="3" name="عنصر نائب للمحتوى 2"/>
          <p:cNvSpPr>
            <a:spLocks noGrp="1"/>
          </p:cNvSpPr>
          <p:nvPr>
            <p:ph idx="1"/>
          </p:nvPr>
        </p:nvSpPr>
        <p:spPr>
          <a:xfrm>
            <a:off x="0" y="428604"/>
            <a:ext cx="8686800" cy="6429396"/>
          </a:xfrm>
        </p:spPr>
        <p:txBody>
          <a:bodyPr>
            <a:normAutofit fontScale="62500" lnSpcReduction="20000"/>
          </a:bodyPr>
          <a:lstStyle/>
          <a:p>
            <a:r>
              <a:rPr lang="ar-IQ" sz="3400" b="1" dirty="0" smtClean="0"/>
              <a:t>المرحلة الثالثة: النهائية – الطيران والهبوط                            </a:t>
            </a:r>
            <a:r>
              <a:rPr lang="ar-IQ" sz="3400" b="1" u="sng" dirty="0" smtClean="0"/>
              <a:t>3</a:t>
            </a:r>
            <a:endParaRPr lang="en-US" sz="3400" dirty="0" smtClean="0"/>
          </a:p>
          <a:p>
            <a:r>
              <a:rPr lang="ar-IQ" sz="3400" b="1" dirty="0" smtClean="0"/>
              <a:t>1- حركات الرجلين.                                                    1.00 </a:t>
            </a:r>
            <a:endParaRPr lang="en-US" sz="3400" dirty="0" smtClean="0"/>
          </a:p>
          <a:p>
            <a:r>
              <a:rPr lang="ar-IQ" sz="3400" b="1" dirty="0" smtClean="0"/>
              <a:t>2- حركات الذراعان.                                                   1.00</a:t>
            </a:r>
            <a:endParaRPr lang="en-US" sz="3400" dirty="0" smtClean="0"/>
          </a:p>
          <a:p>
            <a:r>
              <a:rPr lang="ar-IQ" sz="3400" b="1" dirty="0" smtClean="0"/>
              <a:t>3- شكل ووضع الارتقاء.                                              1.00</a:t>
            </a:r>
            <a:endParaRPr lang="en-US" sz="3400" dirty="0" smtClean="0"/>
          </a:p>
          <a:p>
            <a:r>
              <a:rPr lang="ar-IQ" sz="3400" b="1" dirty="0" smtClean="0"/>
              <a:t>المجموع                                                               10.00</a:t>
            </a:r>
            <a:endParaRPr lang="en-US" sz="3400" dirty="0" smtClean="0"/>
          </a:p>
          <a:p>
            <a:r>
              <a:rPr lang="ar-IQ" sz="3400" b="1" dirty="0" smtClean="0"/>
              <a:t> </a:t>
            </a:r>
            <a:endParaRPr lang="en-US" sz="3400" dirty="0" smtClean="0"/>
          </a:p>
          <a:p>
            <a:pPr lvl="0"/>
            <a:r>
              <a:rPr lang="ar-IQ" sz="3400" b="1" dirty="0" smtClean="0"/>
              <a:t>توزيع استبيانه على الخبراء في مجال الساحة والميدان .</a:t>
            </a:r>
            <a:endParaRPr lang="en-US" sz="3400" dirty="0" smtClean="0"/>
          </a:p>
          <a:p>
            <a:pPr>
              <a:buNone/>
            </a:pPr>
            <a:r>
              <a:rPr lang="ar-IQ" sz="3400" b="1" dirty="0" smtClean="0"/>
              <a:t> </a:t>
            </a:r>
            <a:endParaRPr lang="en-US" sz="3400" dirty="0" smtClean="0"/>
          </a:p>
          <a:p>
            <a:pPr lvl="0"/>
            <a:r>
              <a:rPr lang="ar-IQ" sz="3400" b="1" dirty="0" smtClean="0"/>
              <a:t>لتحديد نسبة معدل استخدم الباحث المعادلة التالية التي حددها لوثر </a:t>
            </a:r>
            <a:r>
              <a:rPr lang="en-US" sz="3400" b="1" dirty="0" err="1" smtClean="0"/>
              <a:t>Lawther</a:t>
            </a:r>
            <a:r>
              <a:rPr lang="ar-IQ" sz="3400" b="1" dirty="0" smtClean="0"/>
              <a:t> : القياس          </a:t>
            </a:r>
            <a:r>
              <a:rPr lang="ar-IQ" sz="3400" b="1" dirty="0" err="1" smtClean="0"/>
              <a:t>البعدي</a:t>
            </a:r>
            <a:r>
              <a:rPr lang="ar-IQ" sz="3400" b="1" dirty="0" smtClean="0"/>
              <a:t>  –  القياس القبلي </a:t>
            </a:r>
            <a:endParaRPr lang="en-US" sz="3400" dirty="0" smtClean="0"/>
          </a:p>
          <a:p>
            <a:r>
              <a:rPr lang="ar-IQ" sz="3400" b="1" dirty="0" smtClean="0"/>
              <a:t>                                    ×100                                     </a:t>
            </a:r>
            <a:endParaRPr lang="en-US" sz="3400" dirty="0" smtClean="0"/>
          </a:p>
          <a:p>
            <a:r>
              <a:rPr lang="ar-IQ" sz="3400" b="1" dirty="0" smtClean="0"/>
              <a:t>   القياس القبلي </a:t>
            </a:r>
            <a:endParaRPr lang="en-US" sz="3400" dirty="0" smtClean="0"/>
          </a:p>
          <a:p>
            <a:r>
              <a:rPr lang="ar-IQ" sz="3400" b="1" dirty="0" smtClean="0"/>
              <a:t>الأجهزة والأدوات المستخدمة .</a:t>
            </a:r>
            <a:endParaRPr lang="en-US" sz="3400" dirty="0" smtClean="0"/>
          </a:p>
          <a:p>
            <a:pPr lvl="0"/>
            <a:r>
              <a:rPr lang="ar-IQ" sz="3400" b="1" dirty="0" smtClean="0"/>
              <a:t>آلة تصوير ( </a:t>
            </a:r>
            <a:r>
              <a:rPr lang="ar-IQ" sz="3400" b="1" dirty="0" err="1" smtClean="0"/>
              <a:t>فديو</a:t>
            </a:r>
            <a:r>
              <a:rPr lang="ar-IQ" sz="3400" b="1" dirty="0" smtClean="0"/>
              <a:t> ) . </a:t>
            </a:r>
            <a:endParaRPr lang="en-US" sz="3400" dirty="0" smtClean="0"/>
          </a:p>
          <a:p>
            <a:pPr lvl="0"/>
            <a:r>
              <a:rPr lang="ar-IQ" sz="3400" b="1" dirty="0" smtClean="0"/>
              <a:t>حامل ثلاثي لآلة التصوير . </a:t>
            </a:r>
            <a:endParaRPr lang="en-US" sz="3400" dirty="0" smtClean="0"/>
          </a:p>
          <a:p>
            <a:pPr lvl="0"/>
            <a:r>
              <a:rPr lang="ar-IQ" sz="3400" b="1" dirty="0" smtClean="0"/>
              <a:t>جهاز تسجيل مرئي .</a:t>
            </a:r>
            <a:endParaRPr lang="en-US" sz="3400" dirty="0" smtClean="0"/>
          </a:p>
          <a:p>
            <a:pPr lvl="0"/>
            <a:r>
              <a:rPr lang="ar-IQ" sz="3400" b="1" dirty="0" smtClean="0"/>
              <a:t>تلفزيون.</a:t>
            </a:r>
            <a:endParaRPr lang="en-US" sz="3400" dirty="0" smtClean="0"/>
          </a:p>
          <a:p>
            <a:pPr lvl="0"/>
            <a:r>
              <a:rPr lang="ar-IQ" sz="3400" b="1" dirty="0" smtClean="0"/>
              <a:t>استمارة استطلاع رأي الخبراء .</a:t>
            </a:r>
            <a:endParaRPr lang="en-US" sz="3400" dirty="0" smtClean="0"/>
          </a:p>
          <a:p>
            <a:endParaRPr lang="ar-SA" dirty="0"/>
          </a:p>
        </p:txBody>
      </p:sp>
      <p:cxnSp>
        <p:nvCxnSpPr>
          <p:cNvPr id="5" name="رابط مستقيم 4"/>
          <p:cNvCxnSpPr/>
          <p:nvPr/>
        </p:nvCxnSpPr>
        <p:spPr>
          <a:xfrm rot="10800000">
            <a:off x="5715008" y="3714752"/>
            <a:ext cx="2571768"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t="-4000" b="-4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2984"/>
          </a:xfrm>
        </p:spPr>
        <p:txBody>
          <a:bodyPr/>
          <a:lstStyle/>
          <a:p>
            <a:r>
              <a:rPr lang="ar-IQ" b="1" dirty="0" smtClean="0"/>
              <a:t>ثانيا طريقة أجزاء الجسم </a:t>
            </a:r>
            <a:r>
              <a:rPr lang="ar-IQ" dirty="0" smtClean="0"/>
              <a:t>:</a:t>
            </a:r>
            <a:endParaRPr lang="ar-SA" dirty="0"/>
          </a:p>
        </p:txBody>
      </p:sp>
      <p:sp>
        <p:nvSpPr>
          <p:cNvPr id="3" name="عنصر نائب للمحتوى 2"/>
          <p:cNvSpPr>
            <a:spLocks noGrp="1"/>
          </p:cNvSpPr>
          <p:nvPr>
            <p:ph idx="1"/>
          </p:nvPr>
        </p:nvSpPr>
        <p:spPr/>
        <p:txBody>
          <a:bodyPr/>
          <a:lstStyle/>
          <a:p>
            <a:pPr algn="just"/>
            <a:r>
              <a:rPr lang="ar-IQ" b="1" dirty="0" smtClean="0"/>
              <a:t>هي طريقة التي يتم فيها تجزئة الجسم إلى أو أوضاع أو أجزاء متعددة مثل الرأس ، الورك ، الرجلين .... الخ ، ويتم تقويم كل جزء من هذه الأجزاء على حدة ومن احد المقومين ( كل مقوم يكون </a:t>
            </a:r>
            <a:r>
              <a:rPr lang="ar-IQ" b="1" dirty="0" err="1" smtClean="0"/>
              <a:t>مسؤولا</a:t>
            </a:r>
            <a:r>
              <a:rPr lang="ar-IQ" b="1" dirty="0" smtClean="0"/>
              <a:t> عن جزء واحد ولزيادة موضوعية التقويم يمكن أن يقوم الجزء الواحد أكثر من مقوم ، ثم تجمع درجات الأجزاء لتكوين الدرجة النهائية ).</a:t>
            </a:r>
            <a:endParaRPr lang="ar-SA"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t="-43000" b="-4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ثالثا طريقة تحليل المباريات :</a:t>
            </a:r>
            <a:endParaRPr lang="ar-SA" dirty="0"/>
          </a:p>
        </p:txBody>
      </p:sp>
      <p:sp>
        <p:nvSpPr>
          <p:cNvPr id="3" name="عنصر نائب للمحتوى 2"/>
          <p:cNvSpPr>
            <a:spLocks noGrp="1"/>
          </p:cNvSpPr>
          <p:nvPr>
            <p:ph idx="1"/>
          </p:nvPr>
        </p:nvSpPr>
        <p:spPr/>
        <p:txBody>
          <a:bodyPr/>
          <a:lstStyle/>
          <a:p>
            <a:pPr algn="just"/>
            <a:r>
              <a:rPr lang="ar-IQ" b="1" dirty="0" smtClean="0"/>
              <a:t>فيها يتم تحليل المباريات الألعاب الجماعية أو الفردية لمعرفة الخطأ والصواب ونقاط القوة والضعف لدى أعضاء الفريق أو اللاعب نفسه ثم مقارنة نتائج التقويم مع نتائج فرق أو لاعبين أخرى . وتتم عملية التحليل هذه بطريقتين هما :-</a:t>
            </a:r>
            <a:endParaRPr lang="en-US" b="1" dirty="0" smtClean="0"/>
          </a:p>
          <a:p>
            <a:pPr algn="just"/>
            <a:r>
              <a:rPr lang="ar-IQ" b="1" dirty="0" smtClean="0"/>
              <a:t>1 – التحليل من خلال الأفلام السينمائية .</a:t>
            </a:r>
            <a:endParaRPr lang="en-US" b="1" dirty="0" smtClean="0"/>
          </a:p>
          <a:p>
            <a:pPr algn="just"/>
            <a:r>
              <a:rPr lang="ar-IQ" b="1" dirty="0" smtClean="0"/>
              <a:t>2 – التحليل عن طريق المشاهدة المباشرة للمباراة ( الملاحظة ) .</a:t>
            </a:r>
            <a:endParaRPr lang="en-US" b="1" dirty="0" smtClean="0"/>
          </a:p>
          <a:p>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857221" y="1285859"/>
          <a:ext cx="7643868" cy="5357851"/>
        </p:xfrm>
        <a:graphic>
          <a:graphicData uri="http://schemas.openxmlformats.org/drawingml/2006/table">
            <a:tbl>
              <a:tblPr rtl="1" firstRow="1" bandRow="1">
                <a:tableStyleId>{5940675A-B579-460E-94D1-54222C63F5DA}</a:tableStyleId>
              </a:tblPr>
              <a:tblGrid>
                <a:gridCol w="579285"/>
                <a:gridCol w="1735328"/>
                <a:gridCol w="1743063"/>
                <a:gridCol w="1171566"/>
                <a:gridCol w="1257292"/>
                <a:gridCol w="1157334"/>
              </a:tblGrid>
              <a:tr h="404852">
                <a:tc>
                  <a:txBody>
                    <a:bodyPr/>
                    <a:lstStyle/>
                    <a:p>
                      <a:pPr algn="ctr" rtl="1"/>
                      <a:r>
                        <a:rPr lang="ar-IQ" b="1" dirty="0" smtClean="0"/>
                        <a:t>ت</a:t>
                      </a:r>
                      <a:endParaRPr lang="ar-SA" b="1" dirty="0"/>
                    </a:p>
                  </a:txBody>
                  <a:tcPr/>
                </a:tc>
                <a:tc>
                  <a:txBody>
                    <a:bodyPr/>
                    <a:lstStyle/>
                    <a:p>
                      <a:pPr algn="ctr" rtl="1"/>
                      <a:r>
                        <a:rPr lang="ar-IQ" b="1" dirty="0" smtClean="0"/>
                        <a:t>نوع العملية</a:t>
                      </a:r>
                      <a:endParaRPr lang="ar-SA" b="1" dirty="0"/>
                    </a:p>
                  </a:txBody>
                  <a:tcPr/>
                </a:tc>
                <a:tc gridSpan="2">
                  <a:txBody>
                    <a:bodyPr/>
                    <a:lstStyle/>
                    <a:p>
                      <a:pPr algn="ctr" rtl="1"/>
                      <a:r>
                        <a:rPr lang="ar-IQ" b="1" dirty="0" smtClean="0"/>
                        <a:t>نادي الأول</a:t>
                      </a:r>
                      <a:endParaRPr lang="ar-SA" b="1" dirty="0"/>
                    </a:p>
                  </a:txBody>
                  <a:tcPr/>
                </a:tc>
                <a:tc hMerge="1">
                  <a:txBody>
                    <a:bodyPr/>
                    <a:lstStyle/>
                    <a:p>
                      <a:pPr rtl="1"/>
                      <a:endParaRPr lang="ar-SA"/>
                    </a:p>
                  </a:txBody>
                  <a:tcPr/>
                </a:tc>
                <a:tc gridSpan="2">
                  <a:txBody>
                    <a:bodyPr/>
                    <a:lstStyle/>
                    <a:p>
                      <a:pPr algn="ctr" rtl="1"/>
                      <a:r>
                        <a:rPr lang="ar-IQ" b="1" dirty="0" smtClean="0"/>
                        <a:t>نادي الثاني</a:t>
                      </a:r>
                      <a:endParaRPr lang="ar-SA" b="1" dirty="0"/>
                    </a:p>
                  </a:txBody>
                  <a:tcPr/>
                </a:tc>
                <a:tc hMerge="1">
                  <a:txBody>
                    <a:bodyPr/>
                    <a:lstStyle/>
                    <a:p>
                      <a:pPr rtl="1"/>
                      <a:endParaRPr lang="ar-SA"/>
                    </a:p>
                  </a:txBody>
                  <a:tcPr/>
                </a:tc>
              </a:tr>
              <a:tr h="824414">
                <a:tc>
                  <a:txBody>
                    <a:bodyPr/>
                    <a:lstStyle/>
                    <a:p>
                      <a:pPr algn="ctr" rtl="1"/>
                      <a:endParaRPr lang="ar-SA" b="1"/>
                    </a:p>
                  </a:txBody>
                  <a:tcPr/>
                </a:tc>
                <a:tc>
                  <a:txBody>
                    <a:bodyPr/>
                    <a:lstStyle/>
                    <a:p>
                      <a:pPr algn="ctr" rtl="1"/>
                      <a:endParaRPr lang="ar-SA" b="1" dirty="0"/>
                    </a:p>
                  </a:txBody>
                  <a:tcPr/>
                </a:tc>
                <a:tc>
                  <a:txBody>
                    <a:bodyPr/>
                    <a:lstStyle/>
                    <a:p>
                      <a:pPr algn="ctr" rtl="1"/>
                      <a:r>
                        <a:rPr lang="ar-IQ" b="1" dirty="0" smtClean="0"/>
                        <a:t>عدد العمليات</a:t>
                      </a:r>
                      <a:endParaRPr lang="ar-SA" b="1" dirty="0"/>
                    </a:p>
                  </a:txBody>
                  <a:tcPr/>
                </a:tc>
                <a:tc>
                  <a:txBody>
                    <a:bodyPr/>
                    <a:lstStyle/>
                    <a:p>
                      <a:pPr algn="ctr" rtl="1"/>
                      <a:r>
                        <a:rPr lang="ar-IQ" b="1" dirty="0" smtClean="0"/>
                        <a:t>نسبة النجاح</a:t>
                      </a:r>
                      <a:endParaRPr lang="ar-SA"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b="1" dirty="0" smtClean="0"/>
                        <a:t>عدد العمليات</a:t>
                      </a:r>
                      <a:endParaRPr lang="ar-SA" b="1" dirty="0" smtClean="0"/>
                    </a:p>
                    <a:p>
                      <a:pPr algn="ctr" rtl="1"/>
                      <a:endParaRPr lang="ar-SA"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b="1" dirty="0" smtClean="0"/>
                        <a:t>نسبة النجاح</a:t>
                      </a:r>
                      <a:endParaRPr lang="ar-SA" b="1" dirty="0" smtClean="0"/>
                    </a:p>
                    <a:p>
                      <a:pPr algn="ctr" rtl="1"/>
                      <a:endParaRPr lang="ar-SA" b="1" dirty="0"/>
                    </a:p>
                  </a:txBody>
                  <a:tcPr/>
                </a:tc>
              </a:tr>
              <a:tr h="412819">
                <a:tc>
                  <a:txBody>
                    <a:bodyPr/>
                    <a:lstStyle/>
                    <a:p>
                      <a:pPr algn="ctr" rtl="1"/>
                      <a:r>
                        <a:rPr lang="ar-IQ" b="1" dirty="0" smtClean="0"/>
                        <a:t>1</a:t>
                      </a:r>
                      <a:endParaRPr lang="ar-SA" b="1" dirty="0"/>
                    </a:p>
                  </a:txBody>
                  <a:tcPr/>
                </a:tc>
                <a:tc>
                  <a:txBody>
                    <a:bodyPr/>
                    <a:lstStyle/>
                    <a:p>
                      <a:pPr algn="ctr" rtl="1"/>
                      <a:r>
                        <a:rPr lang="ar-IQ" b="1" dirty="0" smtClean="0"/>
                        <a:t>المناولات من العمق</a:t>
                      </a:r>
                      <a:endParaRPr lang="ar-SA" b="1" dirty="0"/>
                    </a:p>
                  </a:txBody>
                  <a:tcPr/>
                </a:tc>
                <a:tc>
                  <a:txBody>
                    <a:bodyPr/>
                    <a:lstStyle/>
                    <a:p>
                      <a:pPr algn="ctr" rtl="1"/>
                      <a:r>
                        <a:rPr lang="ar-IQ" b="1" dirty="0" smtClean="0"/>
                        <a:t>42</a:t>
                      </a:r>
                      <a:endParaRPr lang="ar-SA" b="1" dirty="0"/>
                    </a:p>
                  </a:txBody>
                  <a:tcPr/>
                </a:tc>
                <a:tc>
                  <a:txBody>
                    <a:bodyPr/>
                    <a:lstStyle/>
                    <a:p>
                      <a:pPr algn="ctr" rtl="1"/>
                      <a:r>
                        <a:rPr lang="ar-IQ" b="1" dirty="0" smtClean="0"/>
                        <a:t>68%</a:t>
                      </a:r>
                      <a:endParaRPr lang="ar-SA" b="1" dirty="0"/>
                    </a:p>
                  </a:txBody>
                  <a:tcPr/>
                </a:tc>
                <a:tc>
                  <a:txBody>
                    <a:bodyPr/>
                    <a:lstStyle/>
                    <a:p>
                      <a:pPr algn="ctr" rtl="1"/>
                      <a:r>
                        <a:rPr lang="ar-IQ" b="1" dirty="0" smtClean="0"/>
                        <a:t>56</a:t>
                      </a:r>
                      <a:endParaRPr lang="ar-SA" b="1" dirty="0"/>
                    </a:p>
                  </a:txBody>
                  <a:tcPr/>
                </a:tc>
                <a:tc>
                  <a:txBody>
                    <a:bodyPr/>
                    <a:lstStyle/>
                    <a:p>
                      <a:pPr algn="ctr" rtl="1"/>
                      <a:r>
                        <a:rPr lang="ar-IQ" b="1" dirty="0" smtClean="0"/>
                        <a:t>36%</a:t>
                      </a:r>
                      <a:endParaRPr lang="ar-SA" b="1" dirty="0"/>
                    </a:p>
                  </a:txBody>
                  <a:tcPr/>
                </a:tc>
              </a:tr>
              <a:tr h="698786">
                <a:tc>
                  <a:txBody>
                    <a:bodyPr/>
                    <a:lstStyle/>
                    <a:p>
                      <a:pPr algn="ctr" rtl="1"/>
                      <a:r>
                        <a:rPr lang="ar-IQ" b="1" dirty="0" smtClean="0"/>
                        <a:t>2</a:t>
                      </a:r>
                      <a:endParaRPr lang="ar-SA" b="1" dirty="0"/>
                    </a:p>
                  </a:txBody>
                  <a:tcPr/>
                </a:tc>
                <a:tc>
                  <a:txBody>
                    <a:bodyPr/>
                    <a:lstStyle/>
                    <a:p>
                      <a:pPr algn="ctr" rtl="1"/>
                      <a:r>
                        <a:rPr lang="ar-IQ" b="1" dirty="0" smtClean="0"/>
                        <a:t>المحاورة وسط الميدان</a:t>
                      </a:r>
                      <a:endParaRPr lang="ar-SA" b="1" dirty="0"/>
                    </a:p>
                  </a:txBody>
                  <a:tcPr/>
                </a:tc>
                <a:tc>
                  <a:txBody>
                    <a:bodyPr/>
                    <a:lstStyle/>
                    <a:p>
                      <a:pPr algn="ctr" rtl="1"/>
                      <a:r>
                        <a:rPr lang="ar-IQ" b="1" dirty="0" smtClean="0"/>
                        <a:t>20</a:t>
                      </a:r>
                      <a:endParaRPr lang="ar-SA" b="1" dirty="0"/>
                    </a:p>
                  </a:txBody>
                  <a:tcPr/>
                </a:tc>
                <a:tc>
                  <a:txBody>
                    <a:bodyPr/>
                    <a:lstStyle/>
                    <a:p>
                      <a:pPr algn="ctr" rtl="1"/>
                      <a:r>
                        <a:rPr lang="ar-IQ" b="1" dirty="0" smtClean="0"/>
                        <a:t>75%</a:t>
                      </a:r>
                      <a:endParaRPr lang="ar-SA" b="1" dirty="0"/>
                    </a:p>
                  </a:txBody>
                  <a:tcPr/>
                </a:tc>
                <a:tc>
                  <a:txBody>
                    <a:bodyPr/>
                    <a:lstStyle/>
                    <a:p>
                      <a:pPr algn="ctr" rtl="1"/>
                      <a:r>
                        <a:rPr lang="ar-IQ" b="1" dirty="0" smtClean="0"/>
                        <a:t>31</a:t>
                      </a:r>
                      <a:endParaRPr lang="ar-SA" b="1" dirty="0"/>
                    </a:p>
                  </a:txBody>
                  <a:tcPr/>
                </a:tc>
                <a:tc>
                  <a:txBody>
                    <a:bodyPr/>
                    <a:lstStyle/>
                    <a:p>
                      <a:pPr algn="ctr" rtl="1"/>
                      <a:r>
                        <a:rPr lang="ar-IQ" b="1" dirty="0" smtClean="0"/>
                        <a:t>75%</a:t>
                      </a:r>
                      <a:endParaRPr lang="ar-SA" b="1" dirty="0"/>
                    </a:p>
                  </a:txBody>
                  <a:tcPr/>
                </a:tc>
              </a:tr>
              <a:tr h="698786">
                <a:tc>
                  <a:txBody>
                    <a:bodyPr/>
                    <a:lstStyle/>
                    <a:p>
                      <a:pPr algn="ctr" rtl="1"/>
                      <a:r>
                        <a:rPr lang="ar-IQ" b="1" dirty="0" smtClean="0"/>
                        <a:t>3</a:t>
                      </a:r>
                      <a:endParaRPr lang="ar-SA" b="1" dirty="0"/>
                    </a:p>
                  </a:txBody>
                  <a:tcPr/>
                </a:tc>
                <a:tc>
                  <a:txBody>
                    <a:bodyPr/>
                    <a:lstStyle/>
                    <a:p>
                      <a:pPr algn="ctr" rtl="1"/>
                      <a:r>
                        <a:rPr lang="ar-IQ" b="1" dirty="0" smtClean="0"/>
                        <a:t>المحاورة في الجانب </a:t>
                      </a:r>
                      <a:r>
                        <a:rPr lang="ar-IQ" b="1" dirty="0" err="1" smtClean="0"/>
                        <a:t>الايمن</a:t>
                      </a:r>
                      <a:endParaRPr lang="ar-SA" b="1" dirty="0"/>
                    </a:p>
                  </a:txBody>
                  <a:tcPr/>
                </a:tc>
                <a:tc>
                  <a:txBody>
                    <a:bodyPr/>
                    <a:lstStyle/>
                    <a:p>
                      <a:pPr algn="ctr" rtl="1"/>
                      <a:r>
                        <a:rPr lang="ar-IQ" b="1" dirty="0" smtClean="0"/>
                        <a:t>7</a:t>
                      </a:r>
                      <a:endParaRPr lang="ar-SA" b="1" dirty="0"/>
                    </a:p>
                  </a:txBody>
                  <a:tcPr/>
                </a:tc>
                <a:tc>
                  <a:txBody>
                    <a:bodyPr/>
                    <a:lstStyle/>
                    <a:p>
                      <a:pPr algn="ctr" rtl="1"/>
                      <a:r>
                        <a:rPr lang="ar-IQ" b="1" dirty="0" smtClean="0"/>
                        <a:t>70%</a:t>
                      </a:r>
                      <a:endParaRPr lang="ar-SA" b="1" dirty="0"/>
                    </a:p>
                  </a:txBody>
                  <a:tcPr/>
                </a:tc>
                <a:tc>
                  <a:txBody>
                    <a:bodyPr/>
                    <a:lstStyle/>
                    <a:p>
                      <a:pPr algn="ctr" rtl="1"/>
                      <a:r>
                        <a:rPr lang="ar-IQ" b="1" dirty="0" smtClean="0"/>
                        <a:t>7</a:t>
                      </a:r>
                      <a:endParaRPr lang="ar-SA" b="1" dirty="0"/>
                    </a:p>
                  </a:txBody>
                  <a:tcPr/>
                </a:tc>
                <a:tc>
                  <a:txBody>
                    <a:bodyPr/>
                    <a:lstStyle/>
                    <a:p>
                      <a:pPr algn="ctr" rtl="1"/>
                      <a:r>
                        <a:rPr lang="ar-IQ" b="1" dirty="0" smtClean="0"/>
                        <a:t>57%</a:t>
                      </a:r>
                      <a:endParaRPr lang="ar-SA" b="1" dirty="0"/>
                    </a:p>
                  </a:txBody>
                  <a:tcPr/>
                </a:tc>
              </a:tr>
              <a:tr h="698786">
                <a:tc>
                  <a:txBody>
                    <a:bodyPr/>
                    <a:lstStyle/>
                    <a:p>
                      <a:pPr algn="ctr" rtl="1"/>
                      <a:r>
                        <a:rPr lang="ar-IQ" b="1" dirty="0" smtClean="0"/>
                        <a:t>4</a:t>
                      </a:r>
                      <a:endParaRPr lang="ar-SA" b="1" dirty="0"/>
                    </a:p>
                  </a:txBody>
                  <a:tcPr/>
                </a:tc>
                <a:tc>
                  <a:txBody>
                    <a:bodyPr/>
                    <a:lstStyle/>
                    <a:p>
                      <a:pPr algn="ctr" rtl="1"/>
                      <a:r>
                        <a:rPr lang="ar-IQ" b="1" dirty="0" smtClean="0"/>
                        <a:t>المحاورة من الجهة </a:t>
                      </a:r>
                      <a:r>
                        <a:rPr lang="ar-IQ" b="1" dirty="0" err="1" smtClean="0"/>
                        <a:t>الايسرى</a:t>
                      </a:r>
                      <a:endParaRPr lang="ar-SA" b="1" dirty="0"/>
                    </a:p>
                  </a:txBody>
                  <a:tcPr/>
                </a:tc>
                <a:tc>
                  <a:txBody>
                    <a:bodyPr/>
                    <a:lstStyle/>
                    <a:p>
                      <a:pPr algn="ctr" rtl="1"/>
                      <a:r>
                        <a:rPr lang="ar-IQ" b="1" dirty="0" smtClean="0"/>
                        <a:t>19</a:t>
                      </a:r>
                      <a:endParaRPr lang="ar-SA" b="1" dirty="0"/>
                    </a:p>
                  </a:txBody>
                  <a:tcPr/>
                </a:tc>
                <a:tc>
                  <a:txBody>
                    <a:bodyPr/>
                    <a:lstStyle/>
                    <a:p>
                      <a:pPr algn="ctr" rtl="1"/>
                      <a:r>
                        <a:rPr lang="ar-IQ" b="1" dirty="0" smtClean="0"/>
                        <a:t>87%</a:t>
                      </a:r>
                      <a:endParaRPr lang="ar-SA" b="1" dirty="0"/>
                    </a:p>
                  </a:txBody>
                  <a:tcPr/>
                </a:tc>
                <a:tc>
                  <a:txBody>
                    <a:bodyPr/>
                    <a:lstStyle/>
                    <a:p>
                      <a:pPr algn="ctr" rtl="1"/>
                      <a:r>
                        <a:rPr lang="ar-IQ" b="1" dirty="0" smtClean="0"/>
                        <a:t>4</a:t>
                      </a:r>
                      <a:endParaRPr lang="ar-SA" b="1" dirty="0"/>
                    </a:p>
                  </a:txBody>
                  <a:tcPr/>
                </a:tc>
                <a:tc>
                  <a:txBody>
                    <a:bodyPr/>
                    <a:lstStyle/>
                    <a:p>
                      <a:pPr algn="ctr" rtl="1"/>
                      <a:r>
                        <a:rPr lang="ar-IQ" b="1" dirty="0" smtClean="0"/>
                        <a:t>100%</a:t>
                      </a:r>
                      <a:endParaRPr lang="ar-SA" b="1" dirty="0"/>
                    </a:p>
                  </a:txBody>
                  <a:tcPr/>
                </a:tc>
              </a:tr>
              <a:tr h="404852">
                <a:tc>
                  <a:txBody>
                    <a:bodyPr/>
                    <a:lstStyle/>
                    <a:p>
                      <a:pPr algn="ctr" rtl="1"/>
                      <a:r>
                        <a:rPr lang="ar-IQ" b="1" dirty="0" smtClean="0"/>
                        <a:t>5</a:t>
                      </a:r>
                      <a:endParaRPr lang="ar-SA" b="1" dirty="0"/>
                    </a:p>
                  </a:txBody>
                  <a:tcPr/>
                </a:tc>
                <a:tc>
                  <a:txBody>
                    <a:bodyPr/>
                    <a:lstStyle/>
                    <a:p>
                      <a:pPr algn="ctr" rtl="1"/>
                      <a:r>
                        <a:rPr lang="ar-IQ" b="1" dirty="0" err="1" smtClean="0"/>
                        <a:t>التهديف</a:t>
                      </a:r>
                      <a:r>
                        <a:rPr lang="ar-IQ" b="1" dirty="0" smtClean="0"/>
                        <a:t> بالقدم </a:t>
                      </a:r>
                      <a:endParaRPr lang="ar-SA" b="1" dirty="0"/>
                    </a:p>
                  </a:txBody>
                  <a:tcPr/>
                </a:tc>
                <a:tc>
                  <a:txBody>
                    <a:bodyPr/>
                    <a:lstStyle/>
                    <a:p>
                      <a:pPr algn="ctr" rtl="1"/>
                      <a:r>
                        <a:rPr lang="ar-IQ" b="1" dirty="0" smtClean="0"/>
                        <a:t>13</a:t>
                      </a:r>
                      <a:endParaRPr lang="ar-SA" b="1" dirty="0"/>
                    </a:p>
                  </a:txBody>
                  <a:tcPr/>
                </a:tc>
                <a:tc>
                  <a:txBody>
                    <a:bodyPr/>
                    <a:lstStyle/>
                    <a:p>
                      <a:pPr algn="ctr" rtl="1"/>
                      <a:r>
                        <a:rPr lang="ar-IQ" b="1" dirty="0" smtClean="0"/>
                        <a:t>38%</a:t>
                      </a:r>
                      <a:endParaRPr lang="ar-SA" b="1" dirty="0"/>
                    </a:p>
                  </a:txBody>
                  <a:tcPr/>
                </a:tc>
                <a:tc>
                  <a:txBody>
                    <a:bodyPr/>
                    <a:lstStyle/>
                    <a:p>
                      <a:pPr algn="ctr" rtl="1"/>
                      <a:r>
                        <a:rPr lang="ar-IQ" b="1" dirty="0" smtClean="0"/>
                        <a:t>1</a:t>
                      </a:r>
                      <a:endParaRPr lang="ar-SA" b="1" dirty="0"/>
                    </a:p>
                  </a:txBody>
                  <a:tcPr/>
                </a:tc>
                <a:tc>
                  <a:txBody>
                    <a:bodyPr/>
                    <a:lstStyle/>
                    <a:p>
                      <a:pPr algn="ctr" rtl="1"/>
                      <a:r>
                        <a:rPr lang="ar-IQ" b="1" dirty="0" smtClean="0"/>
                        <a:t>100%</a:t>
                      </a:r>
                      <a:endParaRPr lang="ar-SA" b="1" dirty="0"/>
                    </a:p>
                  </a:txBody>
                  <a:tcPr/>
                </a:tc>
              </a:tr>
              <a:tr h="404852">
                <a:tc>
                  <a:txBody>
                    <a:bodyPr/>
                    <a:lstStyle/>
                    <a:p>
                      <a:pPr algn="ctr" rtl="1"/>
                      <a:r>
                        <a:rPr lang="ar-IQ" b="1" dirty="0" smtClean="0"/>
                        <a:t>6</a:t>
                      </a:r>
                      <a:endParaRPr lang="ar-SA" b="1" dirty="0"/>
                    </a:p>
                  </a:txBody>
                  <a:tcPr/>
                </a:tc>
                <a:tc>
                  <a:txBody>
                    <a:bodyPr/>
                    <a:lstStyle/>
                    <a:p>
                      <a:pPr algn="ctr" rtl="1"/>
                      <a:r>
                        <a:rPr lang="ar-IQ" b="1" dirty="0" err="1" smtClean="0"/>
                        <a:t>التهدبف</a:t>
                      </a:r>
                      <a:r>
                        <a:rPr lang="ar-IQ" b="1" dirty="0" smtClean="0"/>
                        <a:t> </a:t>
                      </a:r>
                      <a:r>
                        <a:rPr lang="ar-IQ" b="1" dirty="0" err="1" smtClean="0"/>
                        <a:t>بالراس</a:t>
                      </a:r>
                      <a:endParaRPr lang="ar-SA" b="1" dirty="0"/>
                    </a:p>
                  </a:txBody>
                  <a:tcPr/>
                </a:tc>
                <a:tc>
                  <a:txBody>
                    <a:bodyPr/>
                    <a:lstStyle/>
                    <a:p>
                      <a:pPr algn="ctr" rtl="1"/>
                      <a:r>
                        <a:rPr lang="ar-IQ" b="1" dirty="0" smtClean="0"/>
                        <a:t>2</a:t>
                      </a:r>
                      <a:endParaRPr lang="ar-SA" b="1" dirty="0"/>
                    </a:p>
                  </a:txBody>
                  <a:tcPr/>
                </a:tc>
                <a:tc>
                  <a:txBody>
                    <a:bodyPr/>
                    <a:lstStyle/>
                    <a:p>
                      <a:pPr algn="ctr" rtl="1"/>
                      <a:r>
                        <a:rPr lang="ar-IQ" b="1" dirty="0" smtClean="0"/>
                        <a:t>50%</a:t>
                      </a:r>
                      <a:endParaRPr lang="ar-SA" b="1" dirty="0"/>
                    </a:p>
                  </a:txBody>
                  <a:tcPr/>
                </a:tc>
                <a:tc>
                  <a:txBody>
                    <a:bodyPr/>
                    <a:lstStyle/>
                    <a:p>
                      <a:pPr algn="ctr" rtl="1"/>
                      <a:r>
                        <a:rPr lang="ar-IQ" b="1" dirty="0" smtClean="0"/>
                        <a:t>صفر</a:t>
                      </a:r>
                      <a:endParaRPr lang="ar-SA" b="1" dirty="0"/>
                    </a:p>
                  </a:txBody>
                  <a:tcPr/>
                </a:tc>
                <a:tc>
                  <a:txBody>
                    <a:bodyPr/>
                    <a:lstStyle/>
                    <a:p>
                      <a:pPr algn="ctr" rtl="1"/>
                      <a:r>
                        <a:rPr lang="ar-IQ" b="1" dirty="0" smtClean="0"/>
                        <a:t>صفر</a:t>
                      </a:r>
                      <a:endParaRPr lang="ar-SA" b="1" dirty="0"/>
                    </a:p>
                  </a:txBody>
                  <a:tcPr/>
                </a:tc>
              </a:tr>
              <a:tr h="404852">
                <a:tc>
                  <a:txBody>
                    <a:bodyPr/>
                    <a:lstStyle/>
                    <a:p>
                      <a:pPr algn="ctr" rtl="1"/>
                      <a:r>
                        <a:rPr lang="ar-IQ" b="1" dirty="0" smtClean="0"/>
                        <a:t>7</a:t>
                      </a:r>
                      <a:endParaRPr lang="ar-SA" b="1" dirty="0"/>
                    </a:p>
                  </a:txBody>
                  <a:tcPr/>
                </a:tc>
                <a:tc>
                  <a:txBody>
                    <a:bodyPr/>
                    <a:lstStyle/>
                    <a:p>
                      <a:pPr algn="ctr" rtl="1"/>
                      <a:r>
                        <a:rPr lang="ar-IQ" b="1" dirty="0" smtClean="0"/>
                        <a:t>التحويلات من اليمين</a:t>
                      </a:r>
                      <a:endParaRPr lang="ar-SA" b="1" dirty="0"/>
                    </a:p>
                  </a:txBody>
                  <a:tcPr/>
                </a:tc>
                <a:tc>
                  <a:txBody>
                    <a:bodyPr/>
                    <a:lstStyle/>
                    <a:p>
                      <a:pPr algn="ctr" rtl="1"/>
                      <a:r>
                        <a:rPr lang="ar-IQ" b="1" dirty="0" smtClean="0"/>
                        <a:t>10</a:t>
                      </a:r>
                      <a:endParaRPr lang="ar-SA" b="1" dirty="0"/>
                    </a:p>
                  </a:txBody>
                  <a:tcPr/>
                </a:tc>
                <a:tc>
                  <a:txBody>
                    <a:bodyPr/>
                    <a:lstStyle/>
                    <a:p>
                      <a:pPr algn="ctr" rtl="1"/>
                      <a:r>
                        <a:rPr lang="ar-IQ" b="1" dirty="0" smtClean="0"/>
                        <a:t>90%</a:t>
                      </a:r>
                      <a:endParaRPr lang="ar-SA" b="1" dirty="0"/>
                    </a:p>
                  </a:txBody>
                  <a:tcPr/>
                </a:tc>
                <a:tc>
                  <a:txBody>
                    <a:bodyPr/>
                    <a:lstStyle/>
                    <a:p>
                      <a:pPr algn="ctr" rtl="1"/>
                      <a:r>
                        <a:rPr lang="ar-IQ" b="1" dirty="0" smtClean="0"/>
                        <a:t>6</a:t>
                      </a:r>
                      <a:endParaRPr lang="ar-SA" b="1" dirty="0"/>
                    </a:p>
                  </a:txBody>
                  <a:tcPr/>
                </a:tc>
                <a:tc>
                  <a:txBody>
                    <a:bodyPr/>
                    <a:lstStyle/>
                    <a:p>
                      <a:pPr algn="ctr" rtl="1"/>
                      <a:r>
                        <a:rPr lang="ar-IQ" b="1" dirty="0" smtClean="0"/>
                        <a:t>16%</a:t>
                      </a:r>
                      <a:endParaRPr lang="ar-SA" b="1" dirty="0"/>
                    </a:p>
                  </a:txBody>
                  <a:tcPr/>
                </a:tc>
              </a:tr>
              <a:tr h="404852">
                <a:tc>
                  <a:txBody>
                    <a:bodyPr/>
                    <a:lstStyle/>
                    <a:p>
                      <a:pPr algn="ctr" rtl="1"/>
                      <a:r>
                        <a:rPr lang="ar-IQ" b="1" dirty="0" smtClean="0"/>
                        <a:t>8</a:t>
                      </a:r>
                      <a:endParaRPr lang="ar-SA" b="1" dirty="0"/>
                    </a:p>
                  </a:txBody>
                  <a:tcPr/>
                </a:tc>
                <a:tc>
                  <a:txBody>
                    <a:bodyPr/>
                    <a:lstStyle/>
                    <a:p>
                      <a:pPr algn="ctr" rtl="1"/>
                      <a:r>
                        <a:rPr lang="ar-IQ" b="1" dirty="0" smtClean="0"/>
                        <a:t>التحويلات من اليسار</a:t>
                      </a:r>
                      <a:endParaRPr lang="ar-SA" b="1" dirty="0"/>
                    </a:p>
                  </a:txBody>
                  <a:tcPr/>
                </a:tc>
                <a:tc>
                  <a:txBody>
                    <a:bodyPr/>
                    <a:lstStyle/>
                    <a:p>
                      <a:pPr algn="ctr" rtl="1"/>
                      <a:r>
                        <a:rPr lang="ar-IQ" b="1" dirty="0" smtClean="0"/>
                        <a:t>7</a:t>
                      </a:r>
                      <a:endParaRPr lang="ar-SA" b="1" dirty="0"/>
                    </a:p>
                  </a:txBody>
                  <a:tcPr/>
                </a:tc>
                <a:tc>
                  <a:txBody>
                    <a:bodyPr/>
                    <a:lstStyle/>
                    <a:p>
                      <a:pPr algn="ctr" rtl="1"/>
                      <a:r>
                        <a:rPr lang="ar-IQ" b="1" dirty="0" smtClean="0"/>
                        <a:t>43%</a:t>
                      </a:r>
                      <a:endParaRPr lang="ar-SA" b="1" dirty="0"/>
                    </a:p>
                  </a:txBody>
                  <a:tcPr/>
                </a:tc>
                <a:tc>
                  <a:txBody>
                    <a:bodyPr/>
                    <a:lstStyle/>
                    <a:p>
                      <a:pPr algn="ctr" rtl="1"/>
                      <a:r>
                        <a:rPr lang="ar-IQ" b="1" dirty="0" smtClean="0"/>
                        <a:t>2</a:t>
                      </a:r>
                      <a:endParaRPr lang="ar-SA" b="1" dirty="0"/>
                    </a:p>
                  </a:txBody>
                  <a:tcPr/>
                </a:tc>
                <a:tc>
                  <a:txBody>
                    <a:bodyPr/>
                    <a:lstStyle/>
                    <a:p>
                      <a:pPr algn="ctr" rtl="1"/>
                      <a:r>
                        <a:rPr lang="ar-IQ" b="1" dirty="0" smtClean="0"/>
                        <a:t>صفر</a:t>
                      </a:r>
                      <a:endParaRPr lang="ar-SA" b="1" dirty="0"/>
                    </a:p>
                  </a:txBody>
                  <a:tcPr/>
                </a:tc>
              </a:tr>
            </a:tbl>
          </a:graphicData>
        </a:graphic>
      </p:graphicFrame>
      <p:graphicFrame>
        <p:nvGraphicFramePr>
          <p:cNvPr id="6" name="جدول 5"/>
          <p:cNvGraphicFramePr>
            <a:graphicFrameLocks noGrp="1"/>
          </p:cNvGraphicFramePr>
          <p:nvPr/>
        </p:nvGraphicFramePr>
        <p:xfrm>
          <a:off x="-1094105" y="4186238"/>
          <a:ext cx="208280" cy="365760"/>
        </p:xfrm>
        <a:graphic>
          <a:graphicData uri="http://schemas.openxmlformats.org/drawingml/2006/table">
            <a:tbl>
              <a:tblPr rtl="1"/>
              <a:tblGrid>
                <a:gridCol w="208280"/>
              </a:tblGrid>
              <a:tr h="0">
                <a:tc>
                  <a:txBody>
                    <a:bodyPr/>
                    <a:lstStyle/>
                    <a:p>
                      <a:pPr rtl="1"/>
                      <a:endParaRPr lang="ar-SA" dirty="0"/>
                    </a:p>
                  </a:txBody>
                  <a:tcPr>
                    <a:lnL>
                      <a:noFill/>
                    </a:lnL>
                    <a:lnR>
                      <a:noFill/>
                    </a:lnR>
                    <a:lnT>
                      <a:noFill/>
                    </a:lnT>
                    <a:lnB>
                      <a:noFill/>
                    </a:lnB>
                  </a:tcPr>
                </a:tc>
              </a:tr>
            </a:tbl>
          </a:graphicData>
        </a:graphic>
      </p:graphicFrame>
      <p:sp>
        <p:nvSpPr>
          <p:cNvPr id="8" name="مربع نص 7"/>
          <p:cNvSpPr txBox="1"/>
          <p:nvPr/>
        </p:nvSpPr>
        <p:spPr>
          <a:xfrm>
            <a:off x="2571736" y="642918"/>
            <a:ext cx="4071966" cy="523220"/>
          </a:xfrm>
          <a:prstGeom prst="rect">
            <a:avLst/>
          </a:prstGeom>
          <a:noFill/>
        </p:spPr>
        <p:txBody>
          <a:bodyPr wrap="square" rtlCol="1">
            <a:spAutoFit/>
          </a:bodyPr>
          <a:lstStyle/>
          <a:p>
            <a:pPr algn="ctr"/>
            <a:r>
              <a:rPr lang="ar-IQ" sz="2800" dirty="0" smtClean="0"/>
              <a:t>نموذج لتحليل المهارات بكرة القدم </a:t>
            </a:r>
            <a:endParaRPr lang="ar-SA"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4290"/>
            <a:ext cx="8229600" cy="5572164"/>
          </a:xfrm>
        </p:spPr>
        <p:txBody>
          <a:bodyPr>
            <a:normAutofit fontScale="90000"/>
          </a:bodyPr>
          <a:lstStyle/>
          <a:p>
            <a:pPr algn="r"/>
            <a:r>
              <a:rPr lang="ar-IQ" sz="4000" dirty="0" smtClean="0"/>
              <a:t>إذ لوحظ ما يأتي في أداء الفريق الأول :</a:t>
            </a:r>
            <a:br>
              <a:rPr lang="ar-IQ" sz="4000" dirty="0" smtClean="0"/>
            </a:br>
            <a:r>
              <a:rPr lang="ar-IQ" sz="4000" dirty="0" smtClean="0"/>
              <a:t>1 – المبالغة في التمرير العميق والمحاورة وسط الملعب .</a:t>
            </a:r>
            <a:br>
              <a:rPr lang="ar-IQ" sz="4000" dirty="0" smtClean="0"/>
            </a:br>
            <a:r>
              <a:rPr lang="ar-IQ" sz="4000" dirty="0" smtClean="0"/>
              <a:t>2 – ضعف </a:t>
            </a:r>
            <a:r>
              <a:rPr lang="ar-IQ" sz="4000" dirty="0" err="1" smtClean="0"/>
              <a:t>التهديف</a:t>
            </a:r>
            <a:r>
              <a:rPr lang="ar-IQ" sz="4000" dirty="0" smtClean="0"/>
              <a:t> بنوعيه بالقدم والرأس كما ونوعا .</a:t>
            </a:r>
            <a:br>
              <a:rPr lang="ar-IQ" sz="4000" dirty="0" smtClean="0"/>
            </a:br>
            <a:r>
              <a:rPr lang="ar-IQ" sz="4000" dirty="0" smtClean="0"/>
              <a:t>أما بالنسبة لفريق الثاني فقد لوحظ :</a:t>
            </a:r>
            <a:br>
              <a:rPr lang="ar-IQ" sz="4000" dirty="0" smtClean="0"/>
            </a:br>
            <a:r>
              <a:rPr lang="ar-IQ" sz="4000" dirty="0" smtClean="0"/>
              <a:t>1 – انعدام حالة </a:t>
            </a:r>
            <a:r>
              <a:rPr lang="ar-IQ" sz="4000" dirty="0" err="1" smtClean="0"/>
              <a:t>التهديف</a:t>
            </a:r>
            <a:r>
              <a:rPr lang="ar-IQ" sz="4000" dirty="0" smtClean="0"/>
              <a:t> وهو ناتج عن الكثافة العددية في المنطقة الدفاعية .</a:t>
            </a:r>
            <a:br>
              <a:rPr lang="ar-IQ" sz="4000" dirty="0" smtClean="0"/>
            </a:br>
            <a:r>
              <a:rPr lang="ar-IQ" sz="4000" dirty="0" smtClean="0"/>
              <a:t>2 – ارتفاع نسبة الفشل في المناولات العرضية على الرغم من سهولة أدائها .</a:t>
            </a:r>
            <a:r>
              <a:rPr lang="ar-IQ" dirty="0" smtClean="0"/>
              <a:t/>
            </a:r>
            <a:br>
              <a:rPr lang="ar-IQ" dirty="0" smtClean="0"/>
            </a:br>
            <a:endParaRPr lang="ar-SA" dirty="0"/>
          </a:p>
        </p:txBody>
      </p:sp>
      <p:pic>
        <p:nvPicPr>
          <p:cNvPr id="3" name="Picture 9" descr="dong-superkick"/>
          <p:cNvPicPr>
            <a:picLocks noChangeAspect="1" noChangeArrowheads="1" noCrop="1"/>
          </p:cNvPicPr>
          <p:nvPr/>
        </p:nvPicPr>
        <p:blipFill>
          <a:blip r:embed="rId3" cstate="print"/>
          <a:srcRect/>
          <a:stretch>
            <a:fillRect/>
          </a:stretch>
        </p:blipFill>
        <p:spPr bwMode="auto">
          <a:xfrm>
            <a:off x="0" y="0"/>
            <a:ext cx="2643174" cy="95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t="-45000" b="-45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t>رابعا طريقة حساب دقة المهارة :</a:t>
            </a:r>
            <a:r>
              <a:rPr lang="en-US" b="1" dirty="0" smtClean="0"/>
              <a:t/>
            </a:r>
            <a:br>
              <a:rPr lang="en-US" b="1" dirty="0" smtClean="0"/>
            </a:br>
            <a:endParaRPr lang="ar-SA" b="1" dirty="0"/>
          </a:p>
        </p:txBody>
      </p:sp>
      <p:sp>
        <p:nvSpPr>
          <p:cNvPr id="3" name="عنصر نائب للمحتوى 2"/>
          <p:cNvSpPr>
            <a:spLocks noGrp="1"/>
          </p:cNvSpPr>
          <p:nvPr>
            <p:ph idx="1"/>
          </p:nvPr>
        </p:nvSpPr>
        <p:spPr>
          <a:xfrm>
            <a:off x="457200" y="928670"/>
            <a:ext cx="8229600" cy="5715040"/>
          </a:xfrm>
        </p:spPr>
        <p:txBody>
          <a:bodyPr>
            <a:normAutofit/>
          </a:bodyPr>
          <a:lstStyle/>
          <a:p>
            <a:pPr algn="just"/>
            <a:r>
              <a:rPr lang="ar-IQ" b="1" dirty="0" smtClean="0"/>
              <a:t>هي طريقة التي يتم فيها حساب دقة المهارة أو الحركة الرياضية ( نتيجة المهارة ) ، إي النتيجة النهائية للأداء الفني للمهارة ، ومثال على ذلك نفرض أن اللاعب أو المتعلم يقوم بأداء مهارة الرمية الحرة بكرة السلة ولخمس مرات متتالية على حلقة كرة السلة ، المفروض أن تدخل كلها في الحلقة أو الهدف وهذا يعني أن مجال الخطأ صفر . ولكن لا يحدث أبدا لذلك نقوم بحساب عدد الأخطاء للرميات الخمسة ، ويتم تقويم دقة المهارة بحالتين هما : -</a:t>
            </a:r>
            <a:endParaRPr lang="en-US" b="1" dirty="0" smtClean="0"/>
          </a:p>
          <a:p>
            <a:pPr algn="just"/>
            <a:r>
              <a:rPr lang="ar-IQ" b="1" dirty="0" smtClean="0"/>
              <a:t>1 – الملاحظة العلمية ( الملاحظة المباشرة لدقة المهارة )</a:t>
            </a:r>
            <a:endParaRPr lang="en-US" b="1" dirty="0" smtClean="0"/>
          </a:p>
          <a:p>
            <a:pPr algn="just"/>
            <a:r>
              <a:rPr lang="ar-IQ" b="1" dirty="0" smtClean="0"/>
              <a:t>2 – التصوير </a:t>
            </a:r>
            <a:r>
              <a:rPr lang="ar-IQ" b="1" dirty="0" err="1" smtClean="0"/>
              <a:t>الفديوي</a:t>
            </a:r>
            <a:r>
              <a:rPr lang="ar-IQ" b="1" dirty="0" smtClean="0"/>
              <a:t> للمهارة .</a:t>
            </a:r>
            <a:endParaRPr lang="en-US" b="1" dirty="0" smtClean="0"/>
          </a:p>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t="-16000" b="-16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42918"/>
          </a:xfrm>
        </p:spPr>
        <p:txBody>
          <a:bodyPr/>
          <a:lstStyle/>
          <a:p>
            <a:r>
              <a:rPr lang="ar-IQ" sz="2800" b="1" dirty="0" err="1" smtClean="0"/>
              <a:t>اغراض</a:t>
            </a:r>
            <a:r>
              <a:rPr lang="ar-IQ" sz="2800" b="1" dirty="0" smtClean="0"/>
              <a:t> قياس المهارات في الألعاب </a:t>
            </a:r>
            <a:r>
              <a:rPr lang="ar-IQ" sz="2800" dirty="0" smtClean="0"/>
              <a:t>:</a:t>
            </a:r>
            <a:endParaRPr lang="ar-SA" sz="2800" dirty="0"/>
          </a:p>
        </p:txBody>
      </p:sp>
      <p:sp>
        <p:nvSpPr>
          <p:cNvPr id="3" name="عنصر نائب للمحتوى 2"/>
          <p:cNvSpPr>
            <a:spLocks noGrp="1"/>
          </p:cNvSpPr>
          <p:nvPr>
            <p:ph idx="1"/>
          </p:nvPr>
        </p:nvSpPr>
        <p:spPr>
          <a:xfrm>
            <a:off x="457200" y="857232"/>
            <a:ext cx="8229600" cy="5786478"/>
          </a:xfrm>
        </p:spPr>
        <p:txBody>
          <a:bodyPr>
            <a:normAutofit fontScale="92500" lnSpcReduction="20000"/>
          </a:bodyPr>
          <a:lstStyle/>
          <a:p>
            <a:pPr algn="just"/>
            <a:r>
              <a:rPr lang="ar-IQ" b="1" dirty="0" smtClean="0"/>
              <a:t>يظهر قياس المهارات في الألعاب قدرات الأفراد في الأداء الخاص في لعبة من الألعاب ، وعندما نعرف مستوى قدرة الفرد </a:t>
            </a:r>
            <a:r>
              <a:rPr lang="ar-IQ" b="1" dirty="0" err="1" smtClean="0"/>
              <a:t>المهارية</a:t>
            </a:r>
            <a:r>
              <a:rPr lang="ar-IQ" b="1" dirty="0" smtClean="0"/>
              <a:t> في لعبة ما فأننا نستطيع أن نستخدم النتائج التي نحصل عليها لتحقيق بعض الهامة التالية :  </a:t>
            </a:r>
            <a:endParaRPr lang="en-US" b="1" dirty="0" smtClean="0"/>
          </a:p>
          <a:p>
            <a:pPr algn="just"/>
            <a:r>
              <a:rPr lang="ar-IQ" b="1" dirty="0" smtClean="0"/>
              <a:t>1 – اختيار أعضاء الفرق الرياضية المختلفة على مستوى المدارس والجامعات والهيئات والأندية والمستوى الدولي .</a:t>
            </a:r>
            <a:endParaRPr lang="en-US" b="1" dirty="0" smtClean="0"/>
          </a:p>
          <a:p>
            <a:pPr algn="just"/>
            <a:r>
              <a:rPr lang="ar-IQ" b="1" dirty="0" smtClean="0"/>
              <a:t>2 – تصنيف الأفراد في مجموعات متجانسة من حيث المستوى في المهارة مما جعل عمليات التدريس والتدريب والمنافسة أكثر فعالية وأكثر عدلا .</a:t>
            </a:r>
            <a:endParaRPr lang="en-US" b="1" dirty="0" smtClean="0"/>
          </a:p>
          <a:p>
            <a:pPr algn="just"/>
            <a:r>
              <a:rPr lang="ar-IQ" b="1" dirty="0" smtClean="0"/>
              <a:t>3 – التعرف على مستوى التقدم الذي يحققه الأفراد في لعبة من الألعاب نتيجة عملية التدريس أو التدريب خلال السنة الدراسية أو موسم التدريب ، وهذا التقدم يمكن أن يفيد في تقويم البرامج الدراسية أو التدريبية ، وتقويم مدى قوة أو ضعف محتوى المنهاج الدراسي أو التدريبي .</a:t>
            </a:r>
            <a:endParaRPr lang="en-US" b="1" dirty="0" smtClean="0"/>
          </a:p>
          <a:p>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1000"/>
            <a:lum/>
          </a:blip>
          <a:srcRect/>
          <a:stretch>
            <a:fillRect t="-12000" b="-1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00044" y="0"/>
            <a:ext cx="8543956" cy="6643710"/>
          </a:xfrm>
        </p:spPr>
        <p:txBody>
          <a:bodyPr>
            <a:normAutofit fontScale="90000"/>
          </a:bodyPr>
          <a:lstStyle/>
          <a:p>
            <a:pPr algn="r"/>
            <a:r>
              <a:rPr lang="ar-SA" sz="4000" b="1" dirty="0" smtClean="0"/>
              <a:t>4</a:t>
            </a:r>
            <a:r>
              <a:rPr lang="ar-SA" sz="3800" b="1" dirty="0" smtClean="0"/>
              <a:t> – تشخيص الحالة </a:t>
            </a:r>
            <a:r>
              <a:rPr lang="ar-SA" sz="3800" b="1" dirty="0" err="1" smtClean="0"/>
              <a:t>المهارية</a:t>
            </a:r>
            <a:r>
              <a:rPr lang="ar-SA" sz="3800" b="1" dirty="0" smtClean="0"/>
              <a:t> الراهنة للأفراد وتحديد جوانب الضعف التي تتطلب الرعاية والاهتمام .</a:t>
            </a:r>
            <a:br>
              <a:rPr lang="ar-SA" sz="3800" b="1" dirty="0" smtClean="0"/>
            </a:br>
            <a:r>
              <a:rPr lang="ar-SA" sz="3800" b="1" dirty="0" smtClean="0"/>
              <a:t>5 – الإفادة من تطبيق برامج قياس المهارات في الألعاب في المدارس والأندية كوسيلة للتمرين على المهارات الأساسية موضوع القياس .</a:t>
            </a:r>
            <a:br>
              <a:rPr lang="ar-SA" sz="3800" b="1" dirty="0" smtClean="0"/>
            </a:br>
            <a:r>
              <a:rPr lang="ar-SA" sz="3800" b="1" dirty="0" smtClean="0"/>
              <a:t>6 – الاستفادة من الاختبارات المهارات في الألعاب كوسيلة من وسائل التنافس اليومية بين التلاميذ أو اللاعبين .</a:t>
            </a:r>
            <a:br>
              <a:rPr lang="ar-SA" sz="3800" b="1" dirty="0" smtClean="0"/>
            </a:br>
            <a:r>
              <a:rPr lang="ar-SA" sz="3800" b="1" dirty="0" smtClean="0"/>
              <a:t>7 – تستخدم اختبارات كوسيلة هامة من الوسائل زيادة الدافعية . هذا وستخدم في القياس المهارات في الألعاب في المجال الرياضي نوعين رئيسين من المقاييس هم </a:t>
            </a:r>
            <a:r>
              <a:rPr lang="ar-SA" sz="4000" b="1" dirty="0" smtClean="0"/>
              <a:t>:</a:t>
            </a:r>
            <a:br>
              <a:rPr lang="ar-SA" sz="4000" b="1" dirty="0" smtClean="0"/>
            </a:b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l="-14000" r="-14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0"/>
            <a:ext cx="8229600" cy="1071546"/>
          </a:xfrm>
        </p:spPr>
        <p:txBody>
          <a:bodyPr/>
          <a:lstStyle/>
          <a:p>
            <a:r>
              <a:rPr lang="ar-IQ" dirty="0" smtClean="0"/>
              <a:t>المهارة</a:t>
            </a:r>
            <a:endParaRPr lang="ar-SA" dirty="0"/>
          </a:p>
        </p:txBody>
      </p:sp>
      <p:sp>
        <p:nvSpPr>
          <p:cNvPr id="5" name="عنصر نائب للمحتوى 4"/>
          <p:cNvSpPr>
            <a:spLocks noGrp="1"/>
          </p:cNvSpPr>
          <p:nvPr>
            <p:ph idx="1"/>
          </p:nvPr>
        </p:nvSpPr>
        <p:spPr>
          <a:xfrm>
            <a:off x="0" y="1214422"/>
            <a:ext cx="8686800" cy="5429288"/>
          </a:xfrm>
        </p:spPr>
        <p:txBody>
          <a:bodyPr>
            <a:normAutofit fontScale="92500" lnSpcReduction="10000"/>
          </a:bodyPr>
          <a:lstStyle/>
          <a:p>
            <a:pPr algn="just"/>
            <a:r>
              <a:rPr lang="ar-IQ" dirty="0" smtClean="0"/>
              <a:t>"</a:t>
            </a:r>
            <a:r>
              <a:rPr lang="ar-IQ" b="1" dirty="0" smtClean="0"/>
              <a:t>هي قدرة عالية على الانجاز سواء كانت بشكل منفرد أو داخل فريق أو ضد خصم بأداة أو بدونها ." أو هي جوهر الأداء وهي صفة الحركة لها بداية ولها نهاية . والمهارة هي حسب المعادلة الآتية :-</a:t>
            </a:r>
            <a:endParaRPr lang="en-US" b="1" dirty="0" smtClean="0"/>
          </a:p>
          <a:p>
            <a:pPr algn="just"/>
            <a:r>
              <a:rPr lang="ar-IQ" b="1" dirty="0" smtClean="0"/>
              <a:t>المهارة = السرعة × الدقة × الشكل × الملائمة .</a:t>
            </a:r>
            <a:endParaRPr lang="en-US" b="1" dirty="0" smtClean="0"/>
          </a:p>
          <a:p>
            <a:pPr algn="just"/>
            <a:r>
              <a:rPr lang="ar-IQ" b="1" dirty="0" smtClean="0"/>
              <a:t>والمهارة " هي أعلى مستوى يصل المتعلم من الأداء الحركي ، فالتسلسل الحركي يجب أن يتم تنفيذه بالانسيابية ودقة واقتصاد في الجهد " تعد المهارات في الفعاليات الرياضية القاعدة الأساسية لتحقيق المستويات العالية والانجاز الجيد . إذ تحتل جانبا مهما في وحدة التدريب اليومية والبرامج التدريبية ، إذ يتم التدريب عليها لفترات طويلة ، ولا تخلو الوحدة التدريبية من أساسيات التدريب على هذه المهارات . </a:t>
            </a:r>
            <a:endParaRPr lang="ar-SA" b="1" dirty="0" smtClean="0"/>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785794"/>
          </a:xfrm>
        </p:spPr>
        <p:txBody>
          <a:bodyPr>
            <a:normAutofit/>
          </a:bodyPr>
          <a:lstStyle/>
          <a:p>
            <a:r>
              <a:rPr lang="ar-SA" sz="2800" b="1" dirty="0" smtClean="0"/>
              <a:t>أولاً : المقاييس الموضوعية</a:t>
            </a:r>
            <a:endParaRPr lang="ar-SA" sz="2800" b="1" dirty="0"/>
          </a:p>
        </p:txBody>
      </p:sp>
      <p:sp>
        <p:nvSpPr>
          <p:cNvPr id="3" name="عنصر نائب للمحتوى 2"/>
          <p:cNvSpPr>
            <a:spLocks noGrp="1"/>
          </p:cNvSpPr>
          <p:nvPr>
            <p:ph idx="1"/>
          </p:nvPr>
        </p:nvSpPr>
        <p:spPr>
          <a:xfrm>
            <a:off x="142844" y="857232"/>
            <a:ext cx="8543956" cy="5715040"/>
          </a:xfrm>
        </p:spPr>
        <p:txBody>
          <a:bodyPr>
            <a:normAutofit fontScale="85000" lnSpcReduction="20000"/>
          </a:bodyPr>
          <a:lstStyle/>
          <a:p>
            <a:r>
              <a:rPr lang="ar-SA" b="1" dirty="0" smtClean="0"/>
              <a:t>وتعتمد المقاييس الموضوعية لتقويم الأداء </a:t>
            </a:r>
            <a:r>
              <a:rPr lang="ar-SA" b="1" dirty="0" err="1" smtClean="0"/>
              <a:t>المهاري</a:t>
            </a:r>
            <a:r>
              <a:rPr lang="ar-SA" b="1" dirty="0" smtClean="0"/>
              <a:t> في الألعاب علي أربع وسائل رئيسية هي</a:t>
            </a:r>
            <a:r>
              <a:rPr lang="en-US" b="1" dirty="0" smtClean="0"/>
              <a:t>: </a:t>
            </a:r>
            <a:br>
              <a:rPr lang="en-US" b="1" dirty="0" smtClean="0"/>
            </a:br>
            <a:r>
              <a:rPr lang="ar-SA" b="1" dirty="0" smtClean="0"/>
              <a:t>1- عدد مرات النجاح</a:t>
            </a:r>
            <a:r>
              <a:rPr lang="en-US" b="1" dirty="0" smtClean="0"/>
              <a:t> :</a:t>
            </a:r>
            <a:br>
              <a:rPr lang="en-US" b="1" dirty="0" smtClean="0"/>
            </a:br>
            <a:r>
              <a:rPr lang="ar-SA" b="1" dirty="0" smtClean="0"/>
              <a:t>تعتمد بعض اختبارات المهارات في الألعاب علي حساب عدد مرات الأداء الصحيحة التي (ينجح فيها المختبر</a:t>
            </a:r>
            <a:r>
              <a:rPr lang="en-US" b="1" dirty="0" smtClean="0"/>
              <a:t> (</a:t>
            </a:r>
            <a:r>
              <a:rPr lang="ar-SA" b="1" dirty="0" smtClean="0"/>
              <a:t>اللاعب خلال فترة زمنية محددة</a:t>
            </a:r>
            <a:r>
              <a:rPr lang="en-US" b="1" dirty="0" smtClean="0"/>
              <a:t> .</a:t>
            </a:r>
            <a:br>
              <a:rPr lang="en-US" b="1" dirty="0" smtClean="0"/>
            </a:br>
            <a:r>
              <a:rPr lang="ar-SA" b="1" dirty="0" smtClean="0"/>
              <a:t>2- الدقة في الأداء</a:t>
            </a:r>
            <a:r>
              <a:rPr lang="en-US" b="1" dirty="0" smtClean="0"/>
              <a:t> :</a:t>
            </a:r>
            <a:br>
              <a:rPr lang="en-US" b="1" dirty="0" smtClean="0"/>
            </a:br>
            <a:r>
              <a:rPr lang="ar-SA" b="1" dirty="0" smtClean="0"/>
              <a:t>ويتضمن هذا الأسلوب استخدام أهداف خاصة ترسم في شكل دوائر أو مربعات أو مستطيلات متداخلة ،تخصص درجة لكل منها بحيث تكون الدرجة الأكبر للهدف الأصغر الأقل في المساحة</a:t>
            </a:r>
            <a:r>
              <a:rPr lang="en-US" b="1" dirty="0" smtClean="0"/>
              <a:t> .</a:t>
            </a:r>
            <a:br>
              <a:rPr lang="en-US" b="1" dirty="0" smtClean="0"/>
            </a:br>
            <a:r>
              <a:rPr lang="ar-SA" b="1" dirty="0" smtClean="0"/>
              <a:t>3- الزمن المخصص للأداء</a:t>
            </a:r>
            <a:r>
              <a:rPr lang="en-US" b="1" dirty="0" smtClean="0"/>
              <a:t> :</a:t>
            </a:r>
            <a:br>
              <a:rPr lang="en-US" b="1" dirty="0" smtClean="0"/>
            </a:br>
            <a:r>
              <a:rPr lang="ar-SA" b="1" dirty="0" smtClean="0"/>
              <a:t>يعتبر الزمن من أكثر وسائل القياس استخداما في مجال القياس </a:t>
            </a:r>
            <a:r>
              <a:rPr lang="ar-SA" b="1" dirty="0" err="1" smtClean="0"/>
              <a:t>المهاري</a:t>
            </a:r>
            <a:r>
              <a:rPr lang="ar-SA" b="1" dirty="0" smtClean="0"/>
              <a:t> في الألعاب حيث يتضمن ذلك حساب الزمن باستخدام ساعات إيقاف خاصة</a:t>
            </a:r>
            <a:r>
              <a:rPr lang="en-US" b="1" dirty="0" smtClean="0"/>
              <a:t> . </a:t>
            </a:r>
            <a:r>
              <a:rPr lang="ar-SA" b="1" dirty="0" smtClean="0"/>
              <a:t>وتتعرض الاختبارات التي تعتمد علي حساب الزمن إلي الأخطاء البشرية في استخدام الساعات وإلي الأخطاء الخاصة بدقة الساعات ذاتها</a:t>
            </a:r>
            <a:r>
              <a:rPr lang="en-US" b="1" dirty="0" smtClean="0"/>
              <a:t> .</a:t>
            </a:r>
            <a:br>
              <a:rPr lang="en-US" b="1" dirty="0" smtClean="0"/>
            </a:br>
            <a:endParaRPr lang="ar-SA"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41000" b="-4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Autofit/>
          </a:bodyPr>
          <a:lstStyle/>
          <a:p>
            <a:pPr algn="r"/>
            <a:r>
              <a:rPr lang="ar-IQ" sz="3000" b="1" dirty="0" smtClean="0"/>
              <a:t>4- </a:t>
            </a:r>
            <a:r>
              <a:rPr lang="ar-SA" sz="3000" b="1" dirty="0" smtClean="0"/>
              <a:t>المسافة التي يستغرقها الأداء</a:t>
            </a:r>
            <a:r>
              <a:rPr lang="en-US" sz="3000" b="1" dirty="0" smtClean="0"/>
              <a:t> :</a:t>
            </a:r>
            <a:br>
              <a:rPr lang="en-US" sz="3000" b="1" dirty="0" smtClean="0"/>
            </a:br>
            <a:r>
              <a:rPr lang="ar-SA" sz="3000" b="1" dirty="0" smtClean="0"/>
              <a:t>تعتبر المسافة التي يستغرقها الفرد أو الأداة أثناء العمل الرياضي أحد الوسائل الهامة التي تستخدم في القياس في المجال الرياضي ، ويتمثل ذلك في المسافات التي يقطعها الفرد في الوثب أو القفز ، وفي المسافات التي تقطعها الأداة، وتستخدم المسافات كمقاييس تدل علي الأداء في العديد من الاختبارات مثل ( الوثب العمودي </a:t>
            </a:r>
            <a:r>
              <a:rPr lang="ar-SA" sz="3000" b="1" dirty="0" err="1" smtClean="0"/>
              <a:t>ـ</a:t>
            </a:r>
            <a:r>
              <a:rPr lang="ar-SA" sz="3000" b="1" dirty="0" smtClean="0"/>
              <a:t> الوثب العريض </a:t>
            </a:r>
            <a:r>
              <a:rPr lang="ar-SA" sz="3000" b="1" dirty="0" err="1" smtClean="0"/>
              <a:t>ـ</a:t>
            </a:r>
            <a:r>
              <a:rPr lang="ar-SA" sz="3000" b="1" dirty="0" smtClean="0"/>
              <a:t> دفع كرة طبية </a:t>
            </a:r>
            <a:r>
              <a:rPr lang="ar-SA" sz="3000" b="1" dirty="0" err="1" smtClean="0"/>
              <a:t>ـ</a:t>
            </a:r>
            <a:r>
              <a:rPr lang="ar-SA" sz="3000" b="1" dirty="0" smtClean="0"/>
              <a:t> رمي رمح) ، كما تستخدم المسافات كمقاييس للأداء في بعض الأنشطة الرياضية مثل :السباحة والعدو والرمي بالسهام والوثب الطويل والقفز بالزانة وغيرها</a:t>
            </a:r>
            <a:r>
              <a:rPr lang="en-US" sz="3000" b="1" dirty="0" smtClean="0"/>
              <a:t> .</a:t>
            </a:r>
            <a:br>
              <a:rPr lang="en-US" sz="3000" b="1" dirty="0" smtClean="0"/>
            </a:br>
            <a:r>
              <a:rPr lang="ar-SA" sz="3000" b="1" dirty="0" smtClean="0"/>
              <a:t>ويتعرض قياس المسافات في الاختبارات الحركية إلي العديد من مصادر الخطأ التي ترجع إلي عدم تحري الدقة في عملية القياس ، وإلي الفروق الكبيرة في قدرات الأفراد الذين يقومون بتقدير المسافات ، وإلي الاختلاف في تقدير الأماكن التي يسقط فيها الجسم أو الأداة</a:t>
            </a:r>
            <a:r>
              <a:rPr lang="en-US" sz="3000" b="1" dirty="0" smtClean="0"/>
              <a:t> .</a:t>
            </a:r>
            <a:br>
              <a:rPr lang="en-US" sz="3000" b="1" dirty="0" smtClean="0"/>
            </a:br>
            <a:endParaRPr lang="ar-SA" sz="3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19000" r="-19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571480"/>
          </a:xfrm>
        </p:spPr>
        <p:txBody>
          <a:bodyPr>
            <a:noAutofit/>
          </a:bodyPr>
          <a:lstStyle/>
          <a:p>
            <a:r>
              <a:rPr lang="ar-SA" sz="3200" b="1" dirty="0" smtClean="0"/>
              <a:t>ثانياً : المقاييس التقديرية</a:t>
            </a:r>
            <a:endParaRPr lang="ar-SA" sz="3200" b="1" dirty="0"/>
          </a:p>
        </p:txBody>
      </p:sp>
      <p:sp>
        <p:nvSpPr>
          <p:cNvPr id="3" name="عنصر نائب للمحتوى 2"/>
          <p:cNvSpPr>
            <a:spLocks noGrp="1"/>
          </p:cNvSpPr>
          <p:nvPr>
            <p:ph idx="1"/>
          </p:nvPr>
        </p:nvSpPr>
        <p:spPr>
          <a:xfrm>
            <a:off x="457200" y="857232"/>
            <a:ext cx="8229600" cy="5643602"/>
          </a:xfrm>
        </p:spPr>
        <p:txBody>
          <a:bodyPr>
            <a:normAutofit/>
          </a:bodyPr>
          <a:lstStyle/>
          <a:p>
            <a:r>
              <a:rPr lang="ar-SA" b="1" dirty="0" smtClean="0"/>
              <a:t>ويتضمن هذا الأسلوب ترتيب اللاعبين بإعطائهم رتبا عددية تبدأ من المستويات العليا مع التدرج إلي المستويات الأقل وذلك عن طريق ملاحظة الأداء الفعلي للاعبين سواء كان الأداء في مهارة واحدة أو اللعبة ككل ،ويعتمد هذا الأسلوب في المجال الرياضي عل</a:t>
            </a:r>
            <a:r>
              <a:rPr lang="ar-IQ" b="1" dirty="0" smtClean="0"/>
              <a:t>ى</a:t>
            </a:r>
            <a:r>
              <a:rPr lang="ar-SA" b="1" dirty="0" smtClean="0"/>
              <a:t> تقديرات الخبراء المتخصصون في اللعبة حيث يقومون بإعطاء رتبا للاعبين وفقا لمستوياتهم في الأداء الفعلي للمهارة أو اللعبة ككل</a:t>
            </a:r>
            <a:r>
              <a:rPr lang="en-US" b="1" dirty="0" smtClean="0"/>
              <a:t> . </a:t>
            </a:r>
            <a:br>
              <a:rPr lang="en-US" b="1" dirty="0" smtClean="0"/>
            </a:br>
            <a:r>
              <a:rPr lang="ar-SA" b="1" dirty="0" smtClean="0"/>
              <a:t>وهناك طريقة أخري لترتيب اللاعبين وفقا لمستوياتهم في الأداء </a:t>
            </a:r>
            <a:r>
              <a:rPr lang="ar-SA" b="1" dirty="0" err="1" smtClean="0"/>
              <a:t>المهاري</a:t>
            </a:r>
            <a:r>
              <a:rPr lang="ar-SA" b="1" dirty="0" smtClean="0"/>
              <a:t> في الألعاب ، وهذه الطريقة لا تعتمد علي تقديرات الخبراء ، ولكنها تعتمد علي إعطاء الأفراد رتبا عددية وفقا لنتائجهم في المنافسات الفعلية في اللعبة</a:t>
            </a:r>
            <a:r>
              <a:rPr lang="ar-IQ" b="1" dirty="0" smtClean="0"/>
              <a:t>.</a:t>
            </a:r>
            <a:endParaRPr lang="ar-SA"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t="-12000" b="-1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654428"/>
          </a:xfrm>
        </p:spPr>
        <p:txBody>
          <a:bodyPr>
            <a:normAutofit/>
          </a:bodyPr>
          <a:lstStyle/>
          <a:p>
            <a:r>
              <a:rPr lang="ar-IQ" sz="8800" smtClean="0">
                <a:solidFill>
                  <a:srgbClr val="FF0000"/>
                </a:solidFill>
              </a:rPr>
              <a:t>شكرا لإصغائكم </a:t>
            </a:r>
            <a:endParaRPr lang="ar-SA" sz="8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11000" r="-11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IQ" b="1" dirty="0" smtClean="0"/>
              <a:t>الاختبارات</a:t>
            </a:r>
            <a:endParaRPr lang="ar-SA" b="1" dirty="0"/>
          </a:p>
        </p:txBody>
      </p:sp>
      <p:sp>
        <p:nvSpPr>
          <p:cNvPr id="5" name="عنصر نائب للمحتوى 4"/>
          <p:cNvSpPr>
            <a:spLocks noGrp="1"/>
          </p:cNvSpPr>
          <p:nvPr>
            <p:ph idx="1"/>
          </p:nvPr>
        </p:nvSpPr>
        <p:spPr>
          <a:xfrm>
            <a:off x="0" y="1142984"/>
            <a:ext cx="8686800" cy="5500726"/>
          </a:xfrm>
        </p:spPr>
        <p:txBody>
          <a:bodyPr>
            <a:normAutofit lnSpcReduction="10000"/>
          </a:bodyPr>
          <a:lstStyle/>
          <a:p>
            <a:pPr algn="just"/>
            <a:r>
              <a:rPr lang="ar-IQ" b="1" dirty="0" smtClean="0"/>
              <a:t>هو الاستجابة الحقيقية من قبل اللاعب لحركات مقننة يتوجب أدائها بأسلوب وطريقة محددة وذلك للوقوف على مستوى اللاعب في حالة معينة في فعالية ما ". أو مجموعة من التمرينات أو أسئلة أو المشاكل التي تقدم للفرد يهدف التعرف على استعداداته أو كفاءته أو معارفه أو قدراته .</a:t>
            </a:r>
            <a:endParaRPr lang="en-US" b="1" dirty="0" smtClean="0"/>
          </a:p>
          <a:p>
            <a:pPr algn="just"/>
            <a:r>
              <a:rPr lang="ar-IQ" b="1" dirty="0" smtClean="0"/>
              <a:t>لكي يتعرف المدرب على إمكانيات </a:t>
            </a:r>
            <a:r>
              <a:rPr lang="ar-IQ" b="1" dirty="0" err="1" smtClean="0"/>
              <a:t>وقابليات</a:t>
            </a:r>
            <a:r>
              <a:rPr lang="ar-IQ" b="1" dirty="0" smtClean="0"/>
              <a:t> اللاعب بشكل منفرد ، والفريق بشكل جماعي ، يعد الاختبار المؤشر الحقيقي لحالة التدريب (مستوى اللاعب) في مفردة أو عدة مفردات في فعالية من فعاليات الرياضية . وهنا يتمكن المدرب أو القائم على الاختبار من معرفته المستوى ، ومن خلاله يمكن وضع الحكم على المفردة قيد الاختبار .  </a:t>
            </a:r>
            <a:endParaRPr lang="en-US" b="1" dirty="0" smtClean="0"/>
          </a:p>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l="-11000" r="-1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28670"/>
          </a:xfrm>
        </p:spPr>
        <p:txBody>
          <a:bodyPr/>
          <a:lstStyle/>
          <a:p>
            <a:r>
              <a:rPr lang="en-US" b="1" dirty="0" smtClean="0"/>
              <a:t> </a:t>
            </a:r>
            <a:r>
              <a:rPr lang="ar-IQ" b="1" dirty="0" smtClean="0"/>
              <a:t>المهارات الرياضية واختباراتها :</a:t>
            </a:r>
            <a:endParaRPr lang="ar-SA" b="1" dirty="0"/>
          </a:p>
        </p:txBody>
      </p:sp>
      <p:sp>
        <p:nvSpPr>
          <p:cNvPr id="3" name="عنصر نائب للمحتوى 2"/>
          <p:cNvSpPr>
            <a:spLocks noGrp="1"/>
          </p:cNvSpPr>
          <p:nvPr>
            <p:ph idx="1"/>
          </p:nvPr>
        </p:nvSpPr>
        <p:spPr>
          <a:xfrm>
            <a:off x="214282" y="857232"/>
            <a:ext cx="8472518" cy="5786478"/>
          </a:xfrm>
        </p:spPr>
        <p:txBody>
          <a:bodyPr>
            <a:normAutofit/>
          </a:bodyPr>
          <a:lstStyle/>
          <a:p>
            <a:pPr algn="just"/>
            <a:r>
              <a:rPr lang="ar-IQ" b="1" dirty="0" smtClean="0"/>
              <a:t>افترض انك مدرس التربية الرياضية وتقوم بتدريس مهارة الإرسال في التنس للطلاب فما هي خصائص الأداء التي سوف تقيسها لتقييم مدى التقدم في مستوى أداء الطلاب .</a:t>
            </a:r>
            <a:endParaRPr lang="en-US" b="1" dirty="0" smtClean="0"/>
          </a:p>
          <a:p>
            <a:pPr algn="just"/>
            <a:r>
              <a:rPr lang="ar-IQ" b="1" dirty="0" smtClean="0"/>
              <a:t>هناك عدة وسائل :-</a:t>
            </a:r>
            <a:endParaRPr lang="en-US" b="1" dirty="0" smtClean="0"/>
          </a:p>
          <a:p>
            <a:pPr algn="just"/>
            <a:r>
              <a:rPr lang="ar-IQ" b="1" dirty="0" smtClean="0"/>
              <a:t>أولا حساب عدد الرسالات التي تهبط داخل أو خارج المنطقة الخاصة بنزول ضربة الإرسال .</a:t>
            </a:r>
            <a:endParaRPr lang="en-US" b="1" dirty="0" smtClean="0"/>
          </a:p>
          <a:p>
            <a:pPr algn="just"/>
            <a:r>
              <a:rPr lang="ar-IQ" b="1" dirty="0" smtClean="0"/>
              <a:t>ثانيا تقسيم منطقة الهبوط الإرسال بعدة طرق مختلفة بحيث يكون هناك منطقة هي الأفضل والتي تمنح عليها الطالب درجة عالية .</a:t>
            </a:r>
            <a:endParaRPr lang="en-US" b="1" dirty="0" smtClean="0"/>
          </a:p>
          <a:p>
            <a:pPr algn="just"/>
            <a:r>
              <a:rPr lang="ar-IQ" b="1" dirty="0" smtClean="0"/>
              <a:t>ثالثا تثبيت مقياس يرتبط بتكنيك أداء الطالب للإرسال .</a:t>
            </a:r>
            <a:endParaRPr lang="en-US" b="1" dirty="0" smtClean="0"/>
          </a:p>
          <a:p>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t="-31000" b="-31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6083320"/>
          </a:xfrm>
        </p:spPr>
        <p:txBody>
          <a:bodyPr>
            <a:normAutofit fontScale="90000"/>
          </a:bodyPr>
          <a:lstStyle/>
          <a:p>
            <a:pPr algn="just"/>
            <a:r>
              <a:rPr lang="ar-IQ" dirty="0" smtClean="0"/>
              <a:t>فانه من الأهمية عند التقييم الأداء أن يتم اختيار وسائل القياس الملائمة لعمل التقييم ، والخطوة الأولى لذلك والخطوة الأولى لذلك هو تحديد جوانب الأداء التي سوف يتم قياسها والتي تعطينا تقييم صادق عن الأداء ، ثم بعد ذلك يتم تحديد كيفية قياس هذه الجوانب من الأداء . وتحديد جوانب الأداء يتم من خلال تحليل المهارة الرياضية تحليلا دقيقا ، وهناك العديد من النماذج التي تحليل المهارة منها :-</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42918"/>
          </a:xfrm>
        </p:spPr>
        <p:txBody>
          <a:bodyPr>
            <a:normAutofit fontScale="90000"/>
          </a:bodyPr>
          <a:lstStyle/>
          <a:p>
            <a:r>
              <a:rPr lang="ar-IQ" dirty="0" smtClean="0"/>
              <a:t>أولا العوامل والنتيجة : </a:t>
            </a:r>
            <a:endParaRPr lang="en-US" dirty="0"/>
          </a:p>
        </p:txBody>
      </p:sp>
      <p:sp>
        <p:nvSpPr>
          <p:cNvPr id="3" name="عنصر نائب للمحتوى 2"/>
          <p:cNvSpPr>
            <a:spLocks noGrp="1"/>
          </p:cNvSpPr>
          <p:nvPr>
            <p:ph idx="1"/>
          </p:nvPr>
        </p:nvSpPr>
        <p:spPr>
          <a:xfrm>
            <a:off x="457200" y="1142984"/>
            <a:ext cx="8229600" cy="4983179"/>
          </a:xfrm>
        </p:spPr>
        <p:txBody>
          <a:bodyPr>
            <a:normAutofit/>
          </a:bodyPr>
          <a:lstStyle/>
          <a:p>
            <a:pPr algn="just"/>
            <a:r>
              <a:rPr lang="ar-IQ" sz="3600" dirty="0" smtClean="0"/>
              <a:t>وفي هذا النموذج يتم تحديد نتائج الأداء النهائية التي نسعى لتحقيقها من خلال المهارة الرياضية ، ثم نقوم بوضع قائمة بالعوامل المؤثرة والتي تؤدي إلى تحقيق هذه النتائج ، ويمكن استخدام الشكل الهرمي لكي يصف لنا العوامل المؤثرة في النتائج ويوضح الشكل التالي كيفية تطبيق هذا النموذج على مهارة الوثب الطويل في العاب القوى .</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AutoShape 40"/>
          <p:cNvSpPr>
            <a:spLocks noChangeShapeType="1"/>
          </p:cNvSpPr>
          <p:nvPr/>
        </p:nvSpPr>
        <p:spPr bwMode="auto">
          <a:xfrm flipH="1">
            <a:off x="1142976" y="2000240"/>
            <a:ext cx="1071570" cy="207170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086" name="AutoShape 38"/>
          <p:cNvSpPr>
            <a:spLocks noChangeShapeType="1"/>
          </p:cNvSpPr>
          <p:nvPr/>
        </p:nvSpPr>
        <p:spPr bwMode="auto">
          <a:xfrm>
            <a:off x="2214546" y="2000240"/>
            <a:ext cx="642942" cy="192882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ar-SA"/>
          </a:p>
        </p:txBody>
      </p:sp>
      <p:sp>
        <p:nvSpPr>
          <p:cNvPr id="2116" name="Text Box 68"/>
          <p:cNvSpPr txBox="1">
            <a:spLocks noChangeArrowheads="1"/>
          </p:cNvSpPr>
          <p:nvPr/>
        </p:nvSpPr>
        <p:spPr bwMode="auto">
          <a:xfrm>
            <a:off x="7000892" y="3786190"/>
            <a:ext cx="1285884" cy="56515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ارتفاع الارتقاء</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5" name="AutoShape 67"/>
          <p:cNvSpPr>
            <a:spLocks noChangeShapeType="1"/>
          </p:cNvSpPr>
          <p:nvPr/>
        </p:nvSpPr>
        <p:spPr bwMode="auto">
          <a:xfrm flipH="1">
            <a:off x="1785917" y="2214554"/>
            <a:ext cx="2595571" cy="364333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ar-SA"/>
          </a:p>
        </p:txBody>
      </p:sp>
      <p:sp>
        <p:nvSpPr>
          <p:cNvPr id="2114" name="Text Box 66"/>
          <p:cNvSpPr txBox="1">
            <a:spLocks noChangeArrowheads="1"/>
          </p:cNvSpPr>
          <p:nvPr/>
        </p:nvSpPr>
        <p:spPr bwMode="auto">
          <a:xfrm>
            <a:off x="2357422" y="4000504"/>
            <a:ext cx="914400" cy="523875"/>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الوضعية النهائي</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3" name="Text Box 65"/>
          <p:cNvSpPr txBox="1">
            <a:spLocks noChangeArrowheads="1"/>
          </p:cNvSpPr>
          <p:nvPr/>
        </p:nvSpPr>
        <p:spPr bwMode="auto">
          <a:xfrm>
            <a:off x="714348" y="5572140"/>
            <a:ext cx="1500197" cy="938198"/>
          </a:xfrm>
          <a:prstGeom prst="rect">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وضع الجسم عند الهبوط</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2" name="Text Box 64"/>
          <p:cNvSpPr txBox="1">
            <a:spLocks noChangeArrowheads="1"/>
          </p:cNvSpPr>
          <p:nvPr/>
        </p:nvSpPr>
        <p:spPr bwMode="auto">
          <a:xfrm>
            <a:off x="3643306" y="500042"/>
            <a:ext cx="2000264" cy="371475"/>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المسافة</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1" name="AutoShape 63"/>
          <p:cNvSpPr>
            <a:spLocks noChangeShapeType="1"/>
          </p:cNvSpPr>
          <p:nvPr/>
        </p:nvSpPr>
        <p:spPr bwMode="auto">
          <a:xfrm>
            <a:off x="5429256" y="928670"/>
            <a:ext cx="2000250" cy="5619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10" name="Text Box 62"/>
          <p:cNvSpPr txBox="1">
            <a:spLocks noChangeArrowheads="1"/>
          </p:cNvSpPr>
          <p:nvPr/>
        </p:nvSpPr>
        <p:spPr bwMode="auto">
          <a:xfrm>
            <a:off x="7429520" y="1571612"/>
            <a:ext cx="928694" cy="714380"/>
          </a:xfrm>
          <a:prstGeom prst="rect">
            <a:avLst/>
          </a:prstGeom>
          <a:solidFill>
            <a:srgbClr val="FFFFFF"/>
          </a:solidFill>
          <a:ln w="3175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مسافة الارتقاء</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9" name="AutoShape 61"/>
          <p:cNvSpPr>
            <a:spLocks noChangeShapeType="1"/>
          </p:cNvSpPr>
          <p:nvPr/>
        </p:nvSpPr>
        <p:spPr bwMode="auto">
          <a:xfrm>
            <a:off x="4857752" y="928670"/>
            <a:ext cx="1028700" cy="6953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ar-SA"/>
          </a:p>
        </p:txBody>
      </p:sp>
      <p:sp>
        <p:nvSpPr>
          <p:cNvPr id="2108" name="Text Box 60"/>
          <p:cNvSpPr txBox="1">
            <a:spLocks noChangeArrowheads="1"/>
          </p:cNvSpPr>
          <p:nvPr/>
        </p:nvSpPr>
        <p:spPr bwMode="auto">
          <a:xfrm>
            <a:off x="5786446" y="1571612"/>
            <a:ext cx="1214446" cy="571504"/>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مسافة الطيران</a:t>
            </a:r>
            <a:endParaRPr kumimoji="0" lang="ar-IQ" b="0" i="0" u="none" strike="noStrike" cap="none" normalizeH="0" baseline="0" dirty="0" smtClean="0">
              <a:ln>
                <a:noFill/>
              </a:ln>
              <a:solidFill>
                <a:schemeClr val="tx1"/>
              </a:solidFill>
              <a:effectLst/>
              <a:latin typeface="Arial" pitchFamily="34" charset="0"/>
              <a:cs typeface="Arial" pitchFamily="34" charset="0"/>
            </a:endParaRPr>
          </a:p>
        </p:txBody>
      </p:sp>
      <p:sp>
        <p:nvSpPr>
          <p:cNvPr id="2107" name="Text Box 59"/>
          <p:cNvSpPr txBox="1">
            <a:spLocks noChangeArrowheads="1"/>
          </p:cNvSpPr>
          <p:nvPr/>
        </p:nvSpPr>
        <p:spPr bwMode="auto">
          <a:xfrm>
            <a:off x="4143372" y="1571612"/>
            <a:ext cx="914400" cy="581025"/>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مسافة الهبوط</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6" name="AutoShape 58"/>
          <p:cNvSpPr>
            <a:spLocks noChangeShapeType="1"/>
          </p:cNvSpPr>
          <p:nvPr/>
        </p:nvSpPr>
        <p:spPr bwMode="auto">
          <a:xfrm flipH="1">
            <a:off x="4286248" y="928670"/>
            <a:ext cx="285752" cy="6238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ar-SA"/>
          </a:p>
        </p:txBody>
      </p:sp>
      <p:sp>
        <p:nvSpPr>
          <p:cNvPr id="2105" name="AutoShape 57"/>
          <p:cNvSpPr>
            <a:spLocks noChangeShapeType="1"/>
          </p:cNvSpPr>
          <p:nvPr/>
        </p:nvSpPr>
        <p:spPr bwMode="auto">
          <a:xfrm flipH="1">
            <a:off x="2928926" y="928670"/>
            <a:ext cx="1323975" cy="6953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ar-SA"/>
          </a:p>
        </p:txBody>
      </p:sp>
      <p:sp>
        <p:nvSpPr>
          <p:cNvPr id="2104" name="Text Box 56"/>
          <p:cNvSpPr txBox="1">
            <a:spLocks noChangeArrowheads="1"/>
          </p:cNvSpPr>
          <p:nvPr/>
        </p:nvSpPr>
        <p:spPr bwMode="auto">
          <a:xfrm>
            <a:off x="1428728" y="1214422"/>
            <a:ext cx="1200152" cy="714380"/>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المسافة المفقودة</a:t>
            </a:r>
            <a:endParaRPr kumimoji="0" lang="ar-IQ" b="0" i="0" u="none" strike="noStrike" cap="none" normalizeH="0" baseline="0" dirty="0" smtClean="0">
              <a:ln>
                <a:noFill/>
              </a:ln>
              <a:solidFill>
                <a:schemeClr val="tx1"/>
              </a:solidFill>
              <a:effectLst/>
              <a:latin typeface="Arial" pitchFamily="34" charset="0"/>
              <a:cs typeface="Arial" pitchFamily="34" charset="0"/>
            </a:endParaRPr>
          </a:p>
        </p:txBody>
      </p:sp>
      <p:sp>
        <p:nvSpPr>
          <p:cNvPr id="2103" name="AutoShape 55"/>
          <p:cNvSpPr>
            <a:spLocks noChangeShapeType="1"/>
          </p:cNvSpPr>
          <p:nvPr/>
        </p:nvSpPr>
        <p:spPr bwMode="auto">
          <a:xfrm>
            <a:off x="6500826" y="2143116"/>
            <a:ext cx="1214446" cy="50006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02" name="Text Box 54"/>
          <p:cNvSpPr txBox="1">
            <a:spLocks noChangeArrowheads="1"/>
          </p:cNvSpPr>
          <p:nvPr/>
        </p:nvSpPr>
        <p:spPr bwMode="auto">
          <a:xfrm>
            <a:off x="7072330" y="2714620"/>
            <a:ext cx="1600215" cy="466725"/>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1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سرعة الارتقاء</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1" name="AutoShape 53"/>
          <p:cNvSpPr>
            <a:spLocks noChangeShapeType="1"/>
          </p:cNvSpPr>
          <p:nvPr/>
        </p:nvSpPr>
        <p:spPr bwMode="auto">
          <a:xfrm flipH="1">
            <a:off x="5934082" y="2214554"/>
            <a:ext cx="138116" cy="519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00" name="Text Box 52"/>
          <p:cNvSpPr txBox="1">
            <a:spLocks noChangeArrowheads="1"/>
          </p:cNvSpPr>
          <p:nvPr/>
        </p:nvSpPr>
        <p:spPr bwMode="auto">
          <a:xfrm>
            <a:off x="5214942" y="2786058"/>
            <a:ext cx="914400" cy="514350"/>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1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الارتفاع النسبي للارتقاء</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9" name="AutoShape 51"/>
          <p:cNvSpPr>
            <a:spLocks noChangeShapeType="1"/>
          </p:cNvSpPr>
          <p:nvPr/>
        </p:nvSpPr>
        <p:spPr bwMode="auto">
          <a:xfrm flipH="1">
            <a:off x="4429124" y="2143116"/>
            <a:ext cx="1357322" cy="57150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ar-SA"/>
          </a:p>
        </p:txBody>
      </p:sp>
      <p:sp>
        <p:nvSpPr>
          <p:cNvPr id="2098" name="Text Box 50"/>
          <p:cNvSpPr txBox="1">
            <a:spLocks noChangeArrowheads="1"/>
          </p:cNvSpPr>
          <p:nvPr/>
        </p:nvSpPr>
        <p:spPr bwMode="auto">
          <a:xfrm>
            <a:off x="3357554" y="2786058"/>
            <a:ext cx="914400" cy="46672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1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مقاومة الهواء</a:t>
            </a: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97" name="AutoShape 49"/>
          <p:cNvSpPr>
            <a:spLocks noChangeShapeType="1"/>
          </p:cNvSpPr>
          <p:nvPr/>
        </p:nvSpPr>
        <p:spPr bwMode="auto">
          <a:xfrm flipH="1">
            <a:off x="2571736" y="2071678"/>
            <a:ext cx="3143272" cy="71438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ar-SA"/>
          </a:p>
        </p:txBody>
      </p:sp>
      <p:sp>
        <p:nvSpPr>
          <p:cNvPr id="2096" name="Text Box 48"/>
          <p:cNvSpPr txBox="1">
            <a:spLocks noChangeArrowheads="1"/>
          </p:cNvSpPr>
          <p:nvPr/>
        </p:nvSpPr>
        <p:spPr bwMode="auto">
          <a:xfrm>
            <a:off x="1643042" y="2857496"/>
            <a:ext cx="914400" cy="46672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التعجيل</a:t>
            </a: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95" name="AutoShape 47"/>
          <p:cNvSpPr>
            <a:spLocks noChangeShapeType="1"/>
          </p:cNvSpPr>
          <p:nvPr/>
        </p:nvSpPr>
        <p:spPr bwMode="auto">
          <a:xfrm>
            <a:off x="6143636" y="3357562"/>
            <a:ext cx="1000132" cy="42862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094" name="AutoShape 46"/>
          <p:cNvSpPr>
            <a:spLocks noChangeShapeType="1"/>
          </p:cNvSpPr>
          <p:nvPr/>
        </p:nvSpPr>
        <p:spPr bwMode="auto">
          <a:xfrm flipH="1">
            <a:off x="5286380" y="3357562"/>
            <a:ext cx="338138" cy="50006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093" name="Text Box 45"/>
          <p:cNvSpPr txBox="1">
            <a:spLocks noChangeArrowheads="1"/>
          </p:cNvSpPr>
          <p:nvPr/>
        </p:nvSpPr>
        <p:spPr bwMode="auto">
          <a:xfrm>
            <a:off x="5143504" y="3857628"/>
            <a:ext cx="1000132" cy="619125"/>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ارتفاع</a:t>
            </a:r>
            <a:r>
              <a:rPr kumimoji="0" lang="ar-IQ" sz="14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الهبوط</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2" name="AutoShape 44"/>
          <p:cNvSpPr>
            <a:spLocks noChangeShapeType="1"/>
          </p:cNvSpPr>
          <p:nvPr/>
        </p:nvSpPr>
        <p:spPr bwMode="auto">
          <a:xfrm flipH="1">
            <a:off x="4714876" y="4500570"/>
            <a:ext cx="523875" cy="4794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ar-SA"/>
          </a:p>
        </p:txBody>
      </p:sp>
      <p:sp>
        <p:nvSpPr>
          <p:cNvPr id="2091" name="Text Box 43"/>
          <p:cNvSpPr txBox="1">
            <a:spLocks noChangeArrowheads="1"/>
          </p:cNvSpPr>
          <p:nvPr/>
        </p:nvSpPr>
        <p:spPr bwMode="auto">
          <a:xfrm>
            <a:off x="4357686" y="5072074"/>
            <a:ext cx="914400" cy="785818"/>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الوضع الابتدائي للارتقاء</a:t>
            </a:r>
            <a:endParaRPr kumimoji="0" lang="ar-IQ"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0" name="AutoShape 42"/>
          <p:cNvSpPr>
            <a:spLocks noChangeShapeType="1"/>
          </p:cNvSpPr>
          <p:nvPr/>
        </p:nvSpPr>
        <p:spPr bwMode="auto">
          <a:xfrm>
            <a:off x="6143636" y="4572008"/>
            <a:ext cx="457200" cy="4127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089" name="Text Box 41"/>
          <p:cNvSpPr txBox="1">
            <a:spLocks noChangeArrowheads="1"/>
          </p:cNvSpPr>
          <p:nvPr/>
        </p:nvSpPr>
        <p:spPr bwMode="auto">
          <a:xfrm>
            <a:off x="6357950" y="5072074"/>
            <a:ext cx="914400"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بنية الجسم</a:t>
            </a:r>
            <a:endParaRPr kumimoji="0" lang="ar-IQ" b="0" i="0" u="none" strike="noStrike" cap="none" normalizeH="0" baseline="0" dirty="0" smtClean="0">
              <a:ln>
                <a:noFill/>
              </a:ln>
              <a:solidFill>
                <a:schemeClr val="tx1"/>
              </a:solidFill>
              <a:effectLst/>
              <a:latin typeface="Arial" pitchFamily="34" charset="0"/>
              <a:cs typeface="Arial" pitchFamily="34" charset="0"/>
            </a:endParaRPr>
          </a:p>
        </p:txBody>
      </p:sp>
      <p:sp>
        <p:nvSpPr>
          <p:cNvPr id="2087" name="Text Box 39"/>
          <p:cNvSpPr txBox="1">
            <a:spLocks noChangeArrowheads="1"/>
          </p:cNvSpPr>
          <p:nvPr/>
        </p:nvSpPr>
        <p:spPr bwMode="auto">
          <a:xfrm>
            <a:off x="857224" y="4071942"/>
            <a:ext cx="828675" cy="457200"/>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بنية الجسم</a:t>
            </a: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134" name="Rectangle 8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5" name="Rectangle 87"/>
          <p:cNvSpPr>
            <a:spLocks noChangeArrowheads="1"/>
          </p:cNvSpPr>
          <p:nvPr/>
        </p:nvSpPr>
        <p:spPr bwMode="auto">
          <a:xfrm>
            <a:off x="2643174" y="785794"/>
            <a:ext cx="5240537" cy="13696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9434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4347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43475" algn="l"/>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434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1527" name="AutoShape 23"/>
          <p:cNvSpPr>
            <a:spLocks noChangeShapeType="1"/>
          </p:cNvSpPr>
          <p:nvPr/>
        </p:nvSpPr>
        <p:spPr bwMode="auto">
          <a:xfrm flipH="1">
            <a:off x="6500826" y="6357958"/>
            <a:ext cx="143827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505" name="Text Box 1"/>
          <p:cNvSpPr txBox="1">
            <a:spLocks noChangeArrowheads="1"/>
          </p:cNvSpPr>
          <p:nvPr/>
        </p:nvSpPr>
        <p:spPr bwMode="auto">
          <a:xfrm>
            <a:off x="3929058" y="6072206"/>
            <a:ext cx="1643074" cy="59055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التقييم وإعادة صياغة</a:t>
            </a:r>
            <a:endParaRPr kumimoji="0" lang="ar-IQ" b="0" i="0" u="none" strike="noStrike" cap="none" normalizeH="0" baseline="0" dirty="0" smtClean="0">
              <a:ln>
                <a:noFill/>
              </a:ln>
              <a:solidFill>
                <a:schemeClr val="tx1"/>
              </a:solidFill>
              <a:effectLst/>
              <a:latin typeface="Arial" pitchFamily="34" charset="0"/>
              <a:cs typeface="Arial" pitchFamily="34" charset="0"/>
            </a:endParaRPr>
          </a:p>
        </p:txBody>
      </p:sp>
      <p:sp>
        <p:nvSpPr>
          <p:cNvPr id="21526" name="AutoShape 22"/>
          <p:cNvSpPr>
            <a:spLocks noChangeShapeType="1"/>
          </p:cNvSpPr>
          <p:nvPr/>
        </p:nvSpPr>
        <p:spPr bwMode="auto">
          <a:xfrm>
            <a:off x="4572000" y="5429264"/>
            <a:ext cx="0" cy="5429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525" name="AutoShape 21"/>
          <p:cNvSpPr>
            <a:spLocks noChangeShapeType="1"/>
          </p:cNvSpPr>
          <p:nvPr/>
        </p:nvSpPr>
        <p:spPr bwMode="auto">
          <a:xfrm flipH="1" flipV="1">
            <a:off x="5286380" y="5143512"/>
            <a:ext cx="1438275" cy="95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506" name="Text Box 2"/>
          <p:cNvSpPr txBox="1">
            <a:spLocks noChangeArrowheads="1"/>
          </p:cNvSpPr>
          <p:nvPr/>
        </p:nvSpPr>
        <p:spPr bwMode="auto">
          <a:xfrm>
            <a:off x="4214810" y="4786322"/>
            <a:ext cx="914400" cy="56197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الأداء</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24" name="Text Box 20"/>
          <p:cNvSpPr txBox="1">
            <a:spLocks noChangeArrowheads="1"/>
          </p:cNvSpPr>
          <p:nvPr/>
        </p:nvSpPr>
        <p:spPr bwMode="auto">
          <a:xfrm>
            <a:off x="6786578" y="4929198"/>
            <a:ext cx="914400" cy="71438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ممارسة</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8" name="AutoShape 4"/>
          <p:cNvSpPr>
            <a:spLocks noChangeShapeType="1"/>
          </p:cNvSpPr>
          <p:nvPr/>
        </p:nvSpPr>
        <p:spPr bwMode="auto">
          <a:xfrm flipH="1">
            <a:off x="5643570" y="3929066"/>
            <a:ext cx="116205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507" name="Text Box 3"/>
          <p:cNvSpPr txBox="1">
            <a:spLocks noChangeArrowheads="1"/>
          </p:cNvSpPr>
          <p:nvPr/>
        </p:nvSpPr>
        <p:spPr bwMode="auto">
          <a:xfrm>
            <a:off x="6929454" y="3571876"/>
            <a:ext cx="914400" cy="642942"/>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إعادة تحديد</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22" name="Text Box 18"/>
          <p:cNvSpPr txBox="1">
            <a:spLocks noChangeArrowheads="1"/>
          </p:cNvSpPr>
          <p:nvPr/>
        </p:nvSpPr>
        <p:spPr bwMode="auto">
          <a:xfrm>
            <a:off x="2928926" y="3500438"/>
            <a:ext cx="2605096" cy="809625"/>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صياغة المبادئ </a:t>
            </a:r>
            <a:r>
              <a:rPr kumimoji="0" lang="ar-IQ"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البيوميكانيكية</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العامة والخاصة</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20" name="AutoShape 16"/>
          <p:cNvSpPr>
            <a:spLocks noChangeShapeType="1"/>
          </p:cNvSpPr>
          <p:nvPr/>
        </p:nvSpPr>
        <p:spPr bwMode="auto">
          <a:xfrm flipV="1">
            <a:off x="1928794" y="2688900"/>
            <a:ext cx="4714908" cy="4571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519" name="AutoShape 15"/>
          <p:cNvSpPr>
            <a:spLocks noChangeShapeType="1"/>
          </p:cNvSpPr>
          <p:nvPr/>
        </p:nvSpPr>
        <p:spPr bwMode="auto">
          <a:xfrm>
            <a:off x="6500826" y="2285992"/>
            <a:ext cx="0" cy="3238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518" name="AutoShape 14"/>
          <p:cNvSpPr>
            <a:spLocks noChangeShapeType="1"/>
          </p:cNvSpPr>
          <p:nvPr/>
        </p:nvSpPr>
        <p:spPr bwMode="auto">
          <a:xfrm>
            <a:off x="4500562" y="2786058"/>
            <a:ext cx="0" cy="6381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516" name="Text Box 12"/>
          <p:cNvSpPr txBox="1">
            <a:spLocks noChangeArrowheads="1"/>
          </p:cNvSpPr>
          <p:nvPr/>
        </p:nvSpPr>
        <p:spPr bwMode="auto">
          <a:xfrm>
            <a:off x="6715140" y="2285992"/>
            <a:ext cx="1166816" cy="571504"/>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أعادة تقييم</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15" name="Text Box 11"/>
          <p:cNvSpPr txBox="1">
            <a:spLocks noChangeArrowheads="1"/>
          </p:cNvSpPr>
          <p:nvPr/>
        </p:nvSpPr>
        <p:spPr bwMode="auto">
          <a:xfrm>
            <a:off x="4000496" y="1428736"/>
            <a:ext cx="1214446" cy="85725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اعتبارات ميكانيكية</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14" name="Text Box 10"/>
          <p:cNvSpPr txBox="1">
            <a:spLocks noChangeArrowheads="1"/>
          </p:cNvSpPr>
          <p:nvPr/>
        </p:nvSpPr>
        <p:spPr bwMode="auto">
          <a:xfrm>
            <a:off x="6072198" y="1500174"/>
            <a:ext cx="1357322" cy="647700"/>
          </a:xfrm>
          <a:prstGeom prst="rect">
            <a:avLst/>
          </a:prstGeom>
          <a:solidFill>
            <a:srgbClr val="4F81BD"/>
          </a:solidFill>
          <a:ln w="38100">
            <a:solidFill>
              <a:schemeClr val="accent1">
                <a:lumMod val="60000"/>
                <a:lumOff val="40000"/>
              </a:schemeClr>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اعتبارات تشريحية</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13" name="Text Box 9"/>
          <p:cNvSpPr txBox="1">
            <a:spLocks noChangeArrowheads="1"/>
          </p:cNvSpPr>
          <p:nvPr/>
        </p:nvSpPr>
        <p:spPr bwMode="auto">
          <a:xfrm>
            <a:off x="2000232" y="1571612"/>
            <a:ext cx="914400" cy="600075"/>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اعتبارات بيئية</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12" name="AutoShape 8"/>
          <p:cNvSpPr>
            <a:spLocks noChangeShapeType="1"/>
          </p:cNvSpPr>
          <p:nvPr/>
        </p:nvSpPr>
        <p:spPr bwMode="auto">
          <a:xfrm flipV="1">
            <a:off x="2285984" y="1071545"/>
            <a:ext cx="3919546" cy="45719"/>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511" name="AutoShape 7"/>
          <p:cNvSpPr>
            <a:spLocks noChangeShapeType="1"/>
          </p:cNvSpPr>
          <p:nvPr/>
        </p:nvSpPr>
        <p:spPr bwMode="auto">
          <a:xfrm>
            <a:off x="6215074" y="1071546"/>
            <a:ext cx="9525" cy="2857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510" name="AutoShape 6"/>
          <p:cNvSpPr>
            <a:spLocks noChangeShapeType="1"/>
          </p:cNvSpPr>
          <p:nvPr/>
        </p:nvSpPr>
        <p:spPr bwMode="auto">
          <a:xfrm>
            <a:off x="4572000" y="1142984"/>
            <a:ext cx="0" cy="2190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509" name="AutoShape 5"/>
          <p:cNvSpPr>
            <a:spLocks noChangeShapeType="1"/>
          </p:cNvSpPr>
          <p:nvPr/>
        </p:nvSpPr>
        <p:spPr bwMode="auto">
          <a:xfrm>
            <a:off x="2285984" y="1142984"/>
            <a:ext cx="9525" cy="342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21528" name="AutoShape 24"/>
          <p:cNvSpPr>
            <a:spLocks noChangeShapeType="1"/>
          </p:cNvSpPr>
          <p:nvPr/>
        </p:nvSpPr>
        <p:spPr bwMode="auto">
          <a:xfrm>
            <a:off x="7929586" y="571480"/>
            <a:ext cx="0" cy="57721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529" name="AutoShape 25"/>
          <p:cNvSpPr>
            <a:spLocks noChangeShapeType="1"/>
          </p:cNvSpPr>
          <p:nvPr/>
        </p:nvSpPr>
        <p:spPr bwMode="auto">
          <a:xfrm>
            <a:off x="5429256" y="642918"/>
            <a:ext cx="143827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530" name="Text Box 26"/>
          <p:cNvSpPr txBox="1">
            <a:spLocks noChangeArrowheads="1"/>
          </p:cNvSpPr>
          <p:nvPr/>
        </p:nvSpPr>
        <p:spPr bwMode="auto">
          <a:xfrm>
            <a:off x="6929454" y="214290"/>
            <a:ext cx="914400" cy="785818"/>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أعادة تحديد</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58" name="Text Box 54"/>
          <p:cNvSpPr txBox="1">
            <a:spLocks noChangeArrowheads="1"/>
          </p:cNvSpPr>
          <p:nvPr/>
        </p:nvSpPr>
        <p:spPr bwMode="auto">
          <a:xfrm>
            <a:off x="3214678" y="214290"/>
            <a:ext cx="2071702" cy="785818"/>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cs typeface="Arial" pitchFamily="34" charset="0"/>
              </a:rPr>
              <a:t>الهدف</a:t>
            </a:r>
            <a:r>
              <a:rPr kumimoji="0" lang="ar-IQ" sz="2400" b="1" i="0" u="none" strike="noStrike" cap="none" normalizeH="0" dirty="0" smtClean="0">
                <a:ln>
                  <a:noFill/>
                </a:ln>
                <a:solidFill>
                  <a:schemeClr val="tx1"/>
                </a:solidFill>
                <a:effectLst/>
                <a:latin typeface="Arial" pitchFamily="34" charset="0"/>
                <a:cs typeface="Arial" pitchFamily="34" charset="0"/>
              </a:rPr>
              <a:t> من </a:t>
            </a:r>
            <a:r>
              <a:rPr kumimoji="0" lang="ar-IQ" sz="2400" b="1" i="0" u="none" strike="noStrike" cap="none" normalizeH="0" dirty="0" err="1" smtClean="0">
                <a:ln>
                  <a:noFill/>
                </a:ln>
                <a:solidFill>
                  <a:schemeClr val="tx1"/>
                </a:solidFill>
                <a:effectLst/>
                <a:latin typeface="Arial" pitchFamily="34" charset="0"/>
                <a:cs typeface="Arial" pitchFamily="34" charset="0"/>
              </a:rPr>
              <a:t>اداء</a:t>
            </a:r>
            <a:r>
              <a:rPr kumimoji="0" lang="ar-IQ" sz="2400" b="1" i="0" u="none" strike="noStrike" cap="none" normalizeH="0" dirty="0" smtClean="0">
                <a:ln>
                  <a:noFill/>
                </a:ln>
                <a:solidFill>
                  <a:schemeClr val="tx1"/>
                </a:solidFill>
                <a:effectLst/>
                <a:latin typeface="Arial" pitchFamily="34" charset="0"/>
                <a:cs typeface="Arial" pitchFamily="34" charset="0"/>
              </a:rPr>
              <a:t> المهارة</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21580" name="Rectangle 7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81" name="Rectangle 77"/>
          <p:cNvSpPr>
            <a:spLocks noChangeArrowheads="1"/>
          </p:cNvSpPr>
          <p:nvPr/>
        </p:nvSpPr>
        <p:spPr bwMode="auto">
          <a:xfrm>
            <a:off x="-285784" y="285728"/>
            <a:ext cx="5240537" cy="13696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9434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4347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43475" algn="l"/>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434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93" name="Rectangle 89"/>
          <p:cNvSpPr>
            <a:spLocks noChangeArrowheads="1"/>
          </p:cNvSpPr>
          <p:nvPr/>
        </p:nvSpPr>
        <p:spPr bwMode="auto">
          <a:xfrm>
            <a:off x="0" y="914400"/>
            <a:ext cx="184730"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
            </a:r>
            <a:br>
              <a:rPr kumimoji="0" lang="en-US" sz="11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6" name="رابط مستقيم 65"/>
          <p:cNvCxnSpPr/>
          <p:nvPr/>
        </p:nvCxnSpPr>
        <p:spPr>
          <a:xfrm rot="5400000">
            <a:off x="4357686" y="2428868"/>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رابط مستقيم 67"/>
          <p:cNvCxnSpPr/>
          <p:nvPr/>
        </p:nvCxnSpPr>
        <p:spPr>
          <a:xfrm rot="5400000">
            <a:off x="1785918" y="2500306"/>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رابط كسهم مستقيم 69"/>
          <p:cNvCxnSpPr/>
          <p:nvPr/>
        </p:nvCxnSpPr>
        <p:spPr>
          <a:xfrm rot="5400000">
            <a:off x="4286248" y="457200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t="-44000" b="-44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97568"/>
          </a:xfrm>
        </p:spPr>
        <p:txBody>
          <a:bodyPr>
            <a:normAutofit fontScale="90000"/>
          </a:bodyPr>
          <a:lstStyle/>
          <a:p>
            <a:pPr algn="r"/>
            <a:r>
              <a:rPr lang="ar-IQ" dirty="0" smtClean="0"/>
              <a:t>وهذا النموذج يتمثل في خمس خطوات متتالية هي :</a:t>
            </a:r>
            <a:r>
              <a:rPr lang="en-US" dirty="0" smtClean="0"/>
              <a:t/>
            </a:r>
            <a:br>
              <a:rPr lang="en-US" dirty="0" smtClean="0"/>
            </a:br>
            <a:r>
              <a:rPr lang="ar-IQ" dirty="0" smtClean="0"/>
              <a:t>1 – وصف الحركة المراد تحليلها .</a:t>
            </a:r>
            <a:r>
              <a:rPr lang="en-US" dirty="0" smtClean="0"/>
              <a:t/>
            </a:r>
            <a:br>
              <a:rPr lang="en-US" dirty="0" smtClean="0"/>
            </a:br>
            <a:r>
              <a:rPr lang="ar-IQ" dirty="0" smtClean="0"/>
              <a:t>2 – تحديد الهدف من الأداء </a:t>
            </a:r>
            <a:r>
              <a:rPr lang="ar-IQ" dirty="0" err="1" smtClean="0"/>
              <a:t>المهاري</a:t>
            </a:r>
            <a:r>
              <a:rPr lang="ar-IQ" dirty="0" smtClean="0"/>
              <a:t> .</a:t>
            </a:r>
            <a:r>
              <a:rPr lang="en-US" dirty="0" smtClean="0"/>
              <a:t/>
            </a:r>
            <a:br>
              <a:rPr lang="en-US" dirty="0" smtClean="0"/>
            </a:br>
            <a:r>
              <a:rPr lang="ar-IQ" dirty="0" smtClean="0"/>
              <a:t>3 - مراعاة العوامل التشريحية </a:t>
            </a:r>
            <a:r>
              <a:rPr lang="ar-IQ" dirty="0" err="1" smtClean="0"/>
              <a:t>والبيوميكانيكية</a:t>
            </a:r>
            <a:r>
              <a:rPr lang="ar-IQ" dirty="0" smtClean="0"/>
              <a:t> والبيئة .</a:t>
            </a:r>
            <a:r>
              <a:rPr lang="en-US" dirty="0" smtClean="0"/>
              <a:t/>
            </a:r>
            <a:br>
              <a:rPr lang="en-US" dirty="0" smtClean="0"/>
            </a:br>
            <a:r>
              <a:rPr lang="ar-IQ" dirty="0" smtClean="0"/>
              <a:t>4 – تحديد مبادئ الميكانيكا الحيوي التي تؤدي إلى إتمام الهدف الحركي .</a:t>
            </a:r>
            <a:r>
              <a:rPr lang="en-US" dirty="0" smtClean="0"/>
              <a:t/>
            </a:r>
            <a:br>
              <a:rPr lang="en-US" dirty="0" smtClean="0"/>
            </a:br>
            <a:r>
              <a:rPr lang="ar-IQ" dirty="0" smtClean="0"/>
              <a:t>5 – تقويم الأداء في ضوء المبادئ السابقة .</a:t>
            </a:r>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1280</Words>
  <Application>Microsoft Office PowerPoint</Application>
  <PresentationFormat>عرض على الشاشة (3:4)‏</PresentationFormat>
  <Paragraphs>169</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سمة Office</vt:lpstr>
      <vt:lpstr>المهارات الرياضية واختباراتها اعداد : ا.م.د صادق جعفر صادق </vt:lpstr>
      <vt:lpstr>المهارة</vt:lpstr>
      <vt:lpstr>الاختبارات</vt:lpstr>
      <vt:lpstr> المهارات الرياضية واختباراتها :</vt:lpstr>
      <vt:lpstr>فانه من الأهمية عند التقييم الأداء أن يتم اختيار وسائل القياس الملائمة لعمل التقييم ، والخطوة الأولى لذلك والخطوة الأولى لذلك هو تحديد جوانب الأداء التي سوف يتم قياسها والتي تعطينا تقييم صادق عن الأداء ، ثم بعد ذلك يتم تحديد كيفية قياس هذه الجوانب من الأداء . وتحديد جوانب الأداء يتم من خلال تحليل المهارة الرياضية تحليلا دقيقا ، وهناك العديد من النماذج التي تحليل المهارة منها :-</vt:lpstr>
      <vt:lpstr>أولا العوامل والنتيجة : </vt:lpstr>
      <vt:lpstr>الشريحة 7</vt:lpstr>
      <vt:lpstr>الشريحة 8</vt:lpstr>
      <vt:lpstr>وهذا النموذج يتمثل في خمس خطوات متتالية هي : 1 – وصف الحركة المراد تحليلها . 2 – تحديد الهدف من الأداء المهاري . 3 - مراعاة العوامل التشريحية والبيوميكانيكية والبيئة . 4 – تحديد مبادئ الميكانيكا الحيوي التي تؤدي إلى إتمام الهدف الحركي . 5 – تقويم الأداء في ضوء المبادئ السابقة .</vt:lpstr>
      <vt:lpstr>وهناك طرق تقويم المهارة :</vt:lpstr>
      <vt:lpstr>الشريحة 11</vt:lpstr>
      <vt:lpstr>الشريحة 12</vt:lpstr>
      <vt:lpstr>ثانيا طريقة أجزاء الجسم :</vt:lpstr>
      <vt:lpstr>ثالثا طريقة تحليل المباريات :</vt:lpstr>
      <vt:lpstr>الشريحة 15</vt:lpstr>
      <vt:lpstr>إذ لوحظ ما يأتي في أداء الفريق الأول : 1 – المبالغة في التمرير العميق والمحاورة وسط الملعب . 2 – ضعف التهديف بنوعيه بالقدم والرأس كما ونوعا . أما بالنسبة لفريق الثاني فقد لوحظ : 1 – انعدام حالة التهديف وهو ناتج عن الكثافة العددية في المنطقة الدفاعية . 2 – ارتفاع نسبة الفشل في المناولات العرضية على الرغم من سهولة أدائها . </vt:lpstr>
      <vt:lpstr>رابعا طريقة حساب دقة المهارة : </vt:lpstr>
      <vt:lpstr>اغراض قياس المهارات في الألعاب :</vt:lpstr>
      <vt:lpstr>4 – تشخيص الحالة المهارية الراهنة للأفراد وتحديد جوانب الضعف التي تتطلب الرعاية والاهتمام . 5 – الإفادة من تطبيق برامج قياس المهارات في الألعاب في المدارس والأندية كوسيلة للتمرين على المهارات الأساسية موضوع القياس . 6 – الاستفادة من الاختبارات المهارات في الألعاب كوسيلة من وسائل التنافس اليومية بين التلاميذ أو اللاعبين . 7 – تستخدم اختبارات كوسيلة هامة من الوسائل زيادة الدافعية . هذا وستخدم في القياس المهارات في الألعاب في المجال الرياضي نوعين رئيسين من المقاييس هم :  </vt:lpstr>
      <vt:lpstr>أولاً : المقاييس الموضوعية</vt:lpstr>
      <vt:lpstr>4- المسافة التي يستغرقها الأداء : تعتبر المسافة التي يستغرقها الفرد أو الأداة أثناء العمل الرياضي أحد الوسائل الهامة التي تستخدم في القياس في المجال الرياضي ، ويتمثل ذلك في المسافات التي يقطعها الفرد في الوثب أو القفز ، وفي المسافات التي تقطعها الأداة، وتستخدم المسافات كمقاييس تدل علي الأداء في العديد من الاختبارات مثل ( الوثب العمودي ـ الوثب العريض ـ دفع كرة طبية ـ رمي رمح) ، كما تستخدم المسافات كمقاييس للأداء في بعض الأنشطة الرياضية مثل :السباحة والعدو والرمي بالسهام والوثب الطويل والقفز بالزانة وغيرها . ويتعرض قياس المسافات في الاختبارات الحركية إلي العديد من مصادر الخطأ التي ترجع إلي عدم تحري الدقة في عملية القياس ، وإلي الفروق الكبيرة في قدرات الأفراد الذين يقومون بتقدير المسافات ، وإلي الاختلاف في تقدير الأماكن التي يسقط فيها الجسم أو الأداة . </vt:lpstr>
      <vt:lpstr>ثانياً : المقاييس التقديرية</vt:lpstr>
      <vt:lpstr>شكرا لإصغائكم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Hi-TECH</cp:lastModifiedBy>
  <cp:revision>33</cp:revision>
  <dcterms:modified xsi:type="dcterms:W3CDTF">2018-12-15T13:02:42Z</dcterms:modified>
</cp:coreProperties>
</file>