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24"/>
  </p:notesMasterIdLst>
  <p:sldIdLst>
    <p:sldId id="292" r:id="rId2"/>
    <p:sldId id="293" r:id="rId3"/>
    <p:sldId id="294" r:id="rId4"/>
    <p:sldId id="295" r:id="rId5"/>
    <p:sldId id="299" r:id="rId6"/>
    <p:sldId id="300" r:id="rId7"/>
    <p:sldId id="302" r:id="rId8"/>
    <p:sldId id="301"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06/04/1440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06/04/1440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قوانين الحركة  </a:t>
            </a:r>
            <a:endParaRPr lang="en-US" dirty="0"/>
          </a:p>
        </p:txBody>
      </p:sp>
      <p:sp>
        <p:nvSpPr>
          <p:cNvPr id="3" name="Subtitle 2"/>
          <p:cNvSpPr>
            <a:spLocks noGrp="1"/>
          </p:cNvSpPr>
          <p:nvPr>
            <p:ph type="subTitle" idx="1"/>
          </p:nvPr>
        </p:nvSpPr>
        <p:spPr/>
        <p:txBody>
          <a:bodyPr/>
          <a:lstStyle/>
          <a:p>
            <a:r>
              <a:rPr lang="ar-IQ" dirty="0" smtClean="0"/>
              <a:t>                             المحاضرة السابعة</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قانون نيوتن الثالث</a:t>
            </a:r>
            <a:endParaRPr lang="en-US" dirty="0"/>
          </a:p>
        </p:txBody>
      </p:sp>
      <p:sp>
        <p:nvSpPr>
          <p:cNvPr id="4" name="Content Placeholder 3"/>
          <p:cNvSpPr>
            <a:spLocks noGrp="1"/>
          </p:cNvSpPr>
          <p:nvPr>
            <p:ph sz="half" idx="2"/>
          </p:nvPr>
        </p:nvSpPr>
        <p:spPr/>
        <p:txBody>
          <a:bodyPr/>
          <a:lstStyle/>
          <a:p>
            <a:r>
              <a:rPr lang="ar-SA" b="1" dirty="0" smtClean="0"/>
              <a:t>يختص القانون الثالث لنيوتن على القوة المتبادلة بين الأجسام حيث أنه إذا أثرت بقوة على جسم ما وليكن كتاب ترفعه بيدك فإن الكتاب بالمقابل يؤثر بنفس مقدار القوة على يدك وفي الاتجاه المعاكس.</a:t>
            </a:r>
            <a:endParaRPr lang="en-US" dirty="0" smtClean="0"/>
          </a:p>
          <a:p>
            <a:r>
              <a:rPr lang="ar-SA" b="1" dirty="0" smtClean="0"/>
              <a:t>والرمز </a:t>
            </a:r>
            <a:r>
              <a:rPr lang="en-GB" b="1" i="1" dirty="0" smtClean="0"/>
              <a:t>F</a:t>
            </a:r>
            <a:r>
              <a:rPr lang="en-GB" b="1" baseline="-25000" dirty="0" smtClean="0"/>
              <a:t>12</a:t>
            </a:r>
            <a:r>
              <a:rPr lang="ar-SA" b="1" dirty="0" smtClean="0"/>
              <a:t> يعني القوة التي يتأثر بها الجسم الأول نتيجة للجسم الثاني.</a:t>
            </a:r>
            <a:endParaRPr lang="en-US" dirty="0" smtClean="0"/>
          </a:p>
          <a:p>
            <a:endParaRPr lang="en-US" dirty="0"/>
          </a:p>
        </p:txBody>
      </p:sp>
      <p:pic>
        <p:nvPicPr>
          <p:cNvPr id="3074" name="Picture 2" descr="C:\Users\Dr.Muhanned\Desktop\13.jpg"/>
          <p:cNvPicPr>
            <a:picLocks noGrp="1" noChangeAspect="1" noChangeArrowheads="1"/>
          </p:cNvPicPr>
          <p:nvPr>
            <p:ph sz="half" idx="1"/>
          </p:nvPr>
        </p:nvPicPr>
        <p:blipFill>
          <a:blip r:embed="rId2"/>
          <a:srcRect/>
          <a:stretch>
            <a:fillRect/>
          </a:stretch>
        </p:blipFill>
        <p:spPr bwMode="auto">
          <a:xfrm>
            <a:off x="457200" y="2623344"/>
            <a:ext cx="4038600" cy="3028950"/>
          </a:xfrm>
          <a:prstGeom prst="rect">
            <a:avLst/>
          </a:prstGeom>
          <a:noFill/>
        </p:spPr>
      </p:pic>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2700" b="1" dirty="0" smtClean="0"/>
              <a:t>يتضح من الشكل أعلاه مفهوم قانون نيوتن الثالث للفعل ورد الفعل، حيث يشد الشخص الجدار بواسطة الحبل وبالمقابل فإن الحبل يشد الشخص كرد فعل</a:t>
            </a:r>
            <a:r>
              <a:rPr lang="ar-SA" b="1" dirty="0" smtClean="0"/>
              <a: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rtl="0"/>
            <a:r>
              <a:rPr lang="en-GB" b="1" dirty="0" smtClean="0"/>
              <a:t>Weight</a:t>
            </a:r>
            <a:endParaRPr lang="en-US" dirty="0" smtClean="0"/>
          </a:p>
          <a:p>
            <a:r>
              <a:rPr lang="ar-SA" b="1" dirty="0" smtClean="0"/>
              <a:t>نعلم جميعا أن الوزن </a:t>
            </a:r>
            <a:r>
              <a:rPr lang="en-US" b="1" i="1" dirty="0" smtClean="0"/>
              <a:t>Weight</a:t>
            </a:r>
            <a:r>
              <a:rPr lang="ar-SA" b="1" dirty="0" smtClean="0"/>
              <a:t> هو كمية فيزيائية لها وحدة القوة (</a:t>
            </a:r>
            <a:r>
              <a:rPr lang="en-US" b="1" dirty="0" smtClean="0"/>
              <a:t>N</a:t>
            </a:r>
            <a:r>
              <a:rPr lang="ar-SA" b="1" dirty="0" smtClean="0"/>
              <a:t>) وهى ناتجة من تأثير عجلة الجاذبية الأرضية  </a:t>
            </a:r>
            <a:r>
              <a:rPr lang="en-US" b="1" i="1" dirty="0" smtClean="0"/>
              <a:t>g</a:t>
            </a:r>
            <a:r>
              <a:rPr lang="ar-SA" b="1" dirty="0" smtClean="0"/>
              <a:t> على كتلة الجسم </a:t>
            </a:r>
            <a:r>
              <a:rPr lang="en-US" b="1" i="1" dirty="0" smtClean="0"/>
              <a:t>m</a:t>
            </a:r>
            <a:r>
              <a:rPr lang="ar-SA" b="1" dirty="0" smtClean="0"/>
              <a:t>، وبتطبيق قانون نيوتن الثاني على جسم موجود على بعد قريب من سطح الأرض حيث يتأثر بقوة الجاذبية الأرضية ومقدارها كتلة الجسم في عجلة الجاذبية الأرضية، وبالتالي فإن الوزن </a:t>
            </a:r>
            <a:endParaRPr lang="en-US" dirty="0" smtClean="0"/>
          </a:p>
          <a:p>
            <a:pPr algn="l" rtl="0"/>
            <a:r>
              <a:rPr lang="en-US" b="1" dirty="0" smtClean="0"/>
              <a:t>W = mg</a:t>
            </a:r>
            <a:endParaRPr lang="en-US" dirty="0" smtClean="0"/>
          </a:p>
          <a:p>
            <a:endParaRPr lang="en-US" dirty="0"/>
          </a:p>
        </p:txBody>
      </p:sp>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Muhanned\Desktop\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153144"/>
          </a:xfrm>
        </p:spPr>
        <p:txBody>
          <a:bodyPr>
            <a:normAutofit fontScale="90000"/>
          </a:bodyPr>
          <a:lstStyle/>
          <a:p>
            <a:endParaRPr lang="en-US" dirty="0"/>
          </a:p>
        </p:txBody>
      </p:sp>
      <p:sp>
        <p:nvSpPr>
          <p:cNvPr id="3" name="Content Placeholder 2"/>
          <p:cNvSpPr>
            <a:spLocks noGrp="1"/>
          </p:cNvSpPr>
          <p:nvPr>
            <p:ph idx="1"/>
          </p:nvPr>
        </p:nvSpPr>
        <p:spPr>
          <a:xfrm>
            <a:off x="457200" y="1142984"/>
            <a:ext cx="8329642" cy="5181616"/>
          </a:xfrm>
        </p:spPr>
        <p:txBody>
          <a:bodyPr>
            <a:normAutofit lnSpcReduction="10000"/>
          </a:bodyPr>
          <a:lstStyle/>
          <a:p>
            <a:r>
              <a:rPr lang="ar-SA" b="1" dirty="0" smtClean="0"/>
              <a:t>(1)   عندما يتحرك المصعد بدون عجلة (سرعة ثابتة) فإن وزن الشخص </a:t>
            </a:r>
            <a:r>
              <a:rPr lang="en-US" b="1" i="1" dirty="0" smtClean="0"/>
              <a:t>W</a:t>
            </a:r>
            <a:r>
              <a:rPr lang="en-US" b="1" dirty="0" smtClean="0"/>
              <a:t>=700N </a:t>
            </a:r>
            <a:r>
              <a:rPr lang="ar-SA" b="1" dirty="0" smtClean="0"/>
              <a:t>.</a:t>
            </a:r>
            <a:endParaRPr lang="en-US" dirty="0" smtClean="0"/>
          </a:p>
          <a:p>
            <a:r>
              <a:rPr lang="ar-SA" b="1" dirty="0" smtClean="0"/>
              <a:t>(2)   عندما يتحرك المصعد إلى الأعلى فإن وزن الشخص يصبح </a:t>
            </a:r>
            <a:r>
              <a:rPr lang="en-US" b="1" i="1" dirty="0" smtClean="0"/>
              <a:t>W</a:t>
            </a:r>
            <a:r>
              <a:rPr lang="en-US" b="1" dirty="0" smtClean="0"/>
              <a:t>=1000N </a:t>
            </a:r>
            <a:r>
              <a:rPr lang="ar-SA" b="1" dirty="0" smtClean="0"/>
              <a:t>.</a:t>
            </a:r>
            <a:endParaRPr lang="en-US" dirty="0" smtClean="0"/>
          </a:p>
          <a:p>
            <a:r>
              <a:rPr lang="ar-SA" b="1" dirty="0" smtClean="0"/>
              <a:t>(3)   عندما يتحرك المصعد إلى الأسفل فإن وزن الشخص يصبح </a:t>
            </a:r>
            <a:r>
              <a:rPr lang="en-US" b="1" i="1" dirty="0" smtClean="0"/>
              <a:t>W</a:t>
            </a:r>
            <a:r>
              <a:rPr lang="en-US" b="1" dirty="0" smtClean="0"/>
              <a:t>=400N </a:t>
            </a:r>
            <a:r>
              <a:rPr lang="ar-SA" b="1" dirty="0" smtClean="0"/>
              <a:t>.</a:t>
            </a:r>
            <a:endParaRPr lang="en-US" dirty="0" smtClean="0"/>
          </a:p>
          <a:p>
            <a:r>
              <a:rPr lang="ar-SA" b="1" dirty="0" smtClean="0"/>
              <a:t>(4)    عندما يسقط المصعد سقوطاً حراً فإن الوزن يصبح صفراً (حالة انعدام الوزن).</a:t>
            </a:r>
            <a:endParaRPr lang="en-US" dirty="0" smtClean="0"/>
          </a:p>
          <a:p>
            <a:r>
              <a:rPr lang="ar-SA" b="1" dirty="0" smtClean="0"/>
              <a:t> </a:t>
            </a:r>
            <a:endParaRPr lang="en-US" dirty="0" smtClean="0"/>
          </a:p>
          <a:p>
            <a:r>
              <a:rPr lang="ar-SA" b="1" dirty="0" smtClean="0"/>
              <a:t>في الحالة الأولى عندما تكون العجلة تساوي صفراً يكون الوزن المقاس هو الوزن الحقيقي للشخص، بينما الوزن المقاس في الحالات الثلاث الأخرى فيدعى الوزن الظاهري.  ولتوضيح التغير في الوزن الظاهري بالنسبة إلى الوزن الحقيقي سنستخدم قانون نيوتن الثاني:</a:t>
            </a:r>
            <a:endParaRPr lang="en-US" dirty="0" smtClean="0"/>
          </a:p>
          <a:p>
            <a:endParaRPr lang="en-US" dirty="0"/>
          </a:p>
        </p:txBody>
      </p:sp>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Muhanned\Desktop\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ar-SA" b="1" dirty="0" smtClean="0"/>
              <a:t>بتحليل القوى المؤثرة على الشخص في المصعد نجد أن هنالك قوتين الأولى هي وزن الشخص </a:t>
            </a:r>
            <a:r>
              <a:rPr lang="en-US" b="1" i="1" dirty="0" smtClean="0"/>
              <a:t>W</a:t>
            </a:r>
            <a:r>
              <a:rPr lang="en-US" b="1" dirty="0" smtClean="0"/>
              <a:t>=</a:t>
            </a:r>
            <a:r>
              <a:rPr lang="en-US" b="1" i="1" dirty="0" smtClean="0"/>
              <a:t>mg</a:t>
            </a:r>
            <a:r>
              <a:rPr lang="ar-SA" b="1" dirty="0" smtClean="0"/>
              <a:t> والقوة الأخرى هي قوة رد فعل المصعد على الشخص </a:t>
            </a:r>
            <a:r>
              <a:rPr lang="en-US" b="1" i="1" dirty="0" smtClean="0"/>
              <a:t>F</a:t>
            </a:r>
            <a:r>
              <a:rPr lang="en-US" b="1" baseline="-25000" dirty="0" smtClean="0"/>
              <a:t>N</a:t>
            </a:r>
            <a:r>
              <a:rPr lang="ar-SA" b="1" dirty="0" smtClean="0"/>
              <a:t>.  بتطبيق قانون نيوتن الثاني نجد أن</a:t>
            </a:r>
            <a:endParaRPr lang="en-US" dirty="0" smtClean="0"/>
          </a:p>
          <a:p>
            <a:pPr rtl="0"/>
            <a:r>
              <a:rPr lang="en-GB" b="1" dirty="0" smtClean="0"/>
              <a:t> </a:t>
            </a:r>
            <a:endParaRPr lang="en-US" dirty="0" smtClean="0"/>
          </a:p>
          <a:p>
            <a:pPr rtl="0"/>
            <a:r>
              <a:rPr lang="en-GB" b="1" dirty="0" smtClean="0"/>
              <a:t>            </a:t>
            </a:r>
            <a:endParaRPr lang="en-US" dirty="0" smtClean="0"/>
          </a:p>
          <a:p>
            <a:pPr rtl="0"/>
            <a:r>
              <a:rPr lang="en-US" b="1" dirty="0" smtClean="0"/>
              <a:t>where </a:t>
            </a:r>
            <a:r>
              <a:rPr lang="en-US" b="1" i="1" dirty="0" smtClean="0"/>
              <a:t>a</a:t>
            </a:r>
            <a:r>
              <a:rPr lang="en-US" b="1" dirty="0" smtClean="0"/>
              <a:t> is the acceleration of the elevator and the person.</a:t>
            </a:r>
            <a:endParaRPr lang="en-US" dirty="0" smtClean="0"/>
          </a:p>
          <a:p>
            <a:pPr rtl="0"/>
            <a:r>
              <a:rPr lang="en-US" b="1" dirty="0" smtClean="0"/>
              <a:t>            </a:t>
            </a:r>
            <a:endParaRPr lang="en-US" dirty="0" smtClean="0"/>
          </a:p>
          <a:p>
            <a:r>
              <a:rPr lang="ar-SA" b="1" dirty="0" smtClean="0"/>
              <a:t>عندما يتحرك المصعد إلى الأعلى تكون العجلة </a:t>
            </a:r>
            <a:r>
              <a:rPr lang="en-US" b="1" i="1" dirty="0" smtClean="0"/>
              <a:t>a</a:t>
            </a:r>
            <a:r>
              <a:rPr lang="ar-SA" b="1" dirty="0" smtClean="0"/>
              <a:t> موجبة.  أما عندما يتحرك المصعد للأسفل فإن </a:t>
            </a:r>
            <a:r>
              <a:rPr lang="en-US" b="1" i="1" dirty="0" smtClean="0"/>
              <a:t>a</a:t>
            </a:r>
            <a:r>
              <a:rPr lang="ar-SA" b="1" dirty="0" smtClean="0"/>
              <a:t> تكون سالبة.</a:t>
            </a:r>
            <a:endParaRPr lang="en-US" dirty="0" smtClean="0"/>
          </a:p>
          <a:p>
            <a:endParaRPr lang="en-US" dirty="0"/>
          </a:p>
        </p:txBody>
      </p:sp>
    </p:spTree>
  </p:cSld>
  <p:clrMapOvr>
    <a:masterClrMapping/>
  </p:clrMapOvr>
  <p:transition>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r.Muhanned\Desktop\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ar-SA" b="1" dirty="0" smtClean="0"/>
              <a:t>عند سحب جسم بواسطة حبل فإن القوة المؤثرة على الجسم من خلال الحبل تدعى قوة الشد </a:t>
            </a:r>
            <a:r>
              <a:rPr lang="en-US" b="1" i="1" dirty="0" smtClean="0"/>
              <a:t>Tension</a:t>
            </a:r>
            <a:r>
              <a:rPr lang="ar-SA" b="1" dirty="0" smtClean="0"/>
              <a:t> ويرمز لها بالرمز </a:t>
            </a:r>
            <a:r>
              <a:rPr lang="en-GB" b="1" i="1" dirty="0" smtClean="0"/>
              <a:t>T</a:t>
            </a:r>
            <a:r>
              <a:rPr lang="ar-SA" b="1" dirty="0" smtClean="0"/>
              <a:t> ووحدته </a:t>
            </a:r>
            <a:r>
              <a:rPr lang="en-GB" b="1" dirty="0" smtClean="0"/>
              <a:t>N</a:t>
            </a:r>
            <a:r>
              <a:rPr lang="ar-SA" b="1" dirty="0" smtClean="0"/>
              <a:t>.  ويظهر في الشكل صور مختلفة من قوة الشد وكيفية تحديدها على الشكل.</a:t>
            </a:r>
            <a:endParaRPr lang="en-US" dirty="0" smtClean="0"/>
          </a:p>
          <a:p>
            <a:pPr algn="l" rtl="0"/>
            <a:r>
              <a:rPr lang="en-US" b="1" dirty="0" smtClean="0"/>
              <a:t>Example </a:t>
            </a:r>
            <a:endParaRPr lang="en-US" dirty="0" smtClean="0"/>
          </a:p>
          <a:p>
            <a:pPr algn="l"/>
            <a:r>
              <a:rPr lang="en-GB" b="1" dirty="0" smtClean="0"/>
              <a:t>Two blocks having masses of 2 kg and 3 kg are in contact on a fixed smooth </a:t>
            </a:r>
            <a:endParaRPr lang="en-US" dirty="0"/>
          </a:p>
        </p:txBody>
      </p:sp>
    </p:spTree>
  </p:cSld>
  <p:clrMapOvr>
    <a:masterClrMapping/>
  </p:clrMapOvr>
  <p:transition>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r.Muhanned\Desktop\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r.Muhanned\Desktop\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قوانين الحركة</a:t>
            </a:r>
            <a:endParaRPr lang="en-US" dirty="0"/>
          </a:p>
        </p:txBody>
      </p:sp>
      <p:sp>
        <p:nvSpPr>
          <p:cNvPr id="3" name="Content Placeholder 2"/>
          <p:cNvSpPr>
            <a:spLocks noGrp="1"/>
          </p:cNvSpPr>
          <p:nvPr>
            <p:ph idx="1"/>
          </p:nvPr>
        </p:nvSpPr>
        <p:spPr/>
        <p:txBody>
          <a:bodyPr/>
          <a:lstStyle/>
          <a:p>
            <a:r>
              <a:rPr lang="ar-SA" b="1" dirty="0" smtClean="0"/>
              <a:t>في الجزء السابق ركزنا على علم وصف الحركة من إزاحة وسرعة وعجلة دون النظر إلى مسبباتها وهذا العلم يسمى علم الكينماتيكا </a:t>
            </a:r>
            <a:r>
              <a:rPr lang="en-US" b="1" i="1" dirty="0" smtClean="0"/>
              <a:t>Kinematics</a:t>
            </a:r>
            <a:r>
              <a:rPr lang="ar-SA" b="1" dirty="0" smtClean="0"/>
              <a:t>،  وفى هذا الجزء من المقرر سوف ندرس مسبب الحركة وهو كمية فيزيائية هامة تدعى القوة </a:t>
            </a:r>
            <a:r>
              <a:rPr lang="en-US" b="1" i="1" dirty="0" smtClean="0"/>
              <a:t>Force</a:t>
            </a:r>
            <a:r>
              <a:rPr lang="ar-SA" b="1" dirty="0" smtClean="0"/>
              <a:t> والتي وضع العالم نيوتن ثلاث قوانين أساسية تعتمد على الملاحظات التجريبية التي أجراها منذ أكثر من ثلاث قرون.  والعلم الذي يدرس العلاقة بين حركة الجسم والقوة المؤثرة عليه هو من علوم الميكانيكا الكلاسيكية </a:t>
            </a:r>
            <a:r>
              <a:rPr lang="en-GB" b="1" i="1" dirty="0" smtClean="0"/>
              <a:t>Classical mechanics</a:t>
            </a:r>
            <a:r>
              <a:rPr lang="en-GB" b="1" dirty="0" smtClean="0"/>
              <a:t> </a:t>
            </a:r>
            <a:r>
              <a:rPr lang="ar-SA" b="1" dirty="0" smtClean="0"/>
              <a:t>والتي تعرف باسم ديناميكا </a:t>
            </a:r>
            <a:r>
              <a:rPr lang="en-GB" b="1" i="1" dirty="0" smtClean="0"/>
              <a:t>Dynamics</a:t>
            </a:r>
            <a:r>
              <a:rPr lang="ar-SA" b="1" dirty="0" smtClean="0"/>
              <a:t>،  وكلمة كلاسيك هنا تدل على أننا نتعامل فقط مع سرعات اقل بكثير من سرعة الضوء وأجسام أكبر بكثير من الذرة.</a:t>
            </a:r>
            <a:endParaRPr lang="en-US" dirty="0" smtClean="0"/>
          </a:p>
          <a:p>
            <a:endParaRPr lang="en-US" dirty="0"/>
          </a:p>
        </p:txBody>
      </p:sp>
    </p:spTree>
  </p:cSld>
  <p:clrMapOvr>
    <a:masterClrMapping/>
  </p:clrMapOvr>
  <p:transition>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GB" b="1" dirty="0" smtClean="0"/>
              <a:t>We can replace the two blocks by an equivalent 5 kg block as shown in Figure 3.3.  Letting the </a:t>
            </a:r>
            <a:r>
              <a:rPr lang="en-GB" b="1" i="1" dirty="0" smtClean="0"/>
              <a:t>x</a:t>
            </a:r>
            <a:r>
              <a:rPr lang="en-GB" b="1" dirty="0" smtClean="0"/>
              <a:t> axis be along the incline, the resultant force on the system (the two blocks) in the </a:t>
            </a:r>
            <a:r>
              <a:rPr lang="en-GB" b="1" i="1" dirty="0" smtClean="0"/>
              <a:t>x</a:t>
            </a:r>
            <a:r>
              <a:rPr lang="en-GB" b="1" dirty="0" smtClean="0"/>
              <a:t> direction gives</a:t>
            </a:r>
            <a:endParaRPr lang="en-US" dirty="0" smtClean="0"/>
          </a:p>
          <a:p>
            <a:pPr algn="l" rtl="0"/>
            <a:r>
              <a:rPr lang="en-GB" b="1" dirty="0" smtClean="0"/>
              <a:t> </a:t>
            </a:r>
            <a:endParaRPr lang="en-US" dirty="0" smtClean="0"/>
          </a:p>
          <a:p>
            <a:pPr algn="l" rtl="0"/>
            <a:r>
              <a:rPr lang="en-US" dirty="0" smtClean="0"/>
              <a:t> </a:t>
            </a:r>
          </a:p>
          <a:p>
            <a:pPr algn="l" rtl="0"/>
            <a:r>
              <a:rPr lang="en-GB" b="1" dirty="0" err="1" smtClean="0"/>
              <a:t>å</a:t>
            </a:r>
            <a:r>
              <a:rPr lang="en-GB" b="1" i="1" dirty="0" err="1" smtClean="0"/>
              <a:t>F</a:t>
            </a:r>
            <a:r>
              <a:rPr lang="en-GB" b="1" baseline="-25000" dirty="0" err="1" smtClean="0"/>
              <a:t>x</a:t>
            </a:r>
            <a:r>
              <a:rPr lang="en-GB" b="1" dirty="0" smtClean="0"/>
              <a:t> = </a:t>
            </a:r>
            <a:r>
              <a:rPr lang="en-GB" b="1" i="1" dirty="0" smtClean="0"/>
              <a:t>F</a:t>
            </a:r>
            <a:r>
              <a:rPr lang="en-GB" b="1" dirty="0" smtClean="0"/>
              <a:t> - </a:t>
            </a:r>
            <a:r>
              <a:rPr lang="en-GB" b="1" i="1" dirty="0" smtClean="0"/>
              <a:t>W</a:t>
            </a:r>
            <a:r>
              <a:rPr lang="en-GB" b="1" dirty="0" smtClean="0"/>
              <a:t> sin (37</a:t>
            </a:r>
            <a:r>
              <a:rPr lang="en-GB" b="1" baseline="30000" dirty="0" smtClean="0"/>
              <a:t>o</a:t>
            </a:r>
            <a:r>
              <a:rPr lang="en-GB" b="1" dirty="0" smtClean="0"/>
              <a:t>) = </a:t>
            </a:r>
            <a:r>
              <a:rPr lang="en-GB" b="1" i="1" dirty="0" smtClean="0"/>
              <a:t>m</a:t>
            </a:r>
            <a:r>
              <a:rPr lang="en-GB" b="1" dirty="0" smtClean="0"/>
              <a:t> </a:t>
            </a:r>
            <a:r>
              <a:rPr lang="en-GB" b="1" i="1" dirty="0" err="1" smtClean="0"/>
              <a:t>a</a:t>
            </a:r>
            <a:r>
              <a:rPr lang="en-GB" b="1" baseline="-25000" dirty="0" err="1" smtClean="0"/>
              <a:t>x</a:t>
            </a:r>
            <a:endParaRPr lang="en-US" dirty="0" smtClean="0"/>
          </a:p>
          <a:p>
            <a:pPr algn="l" rtl="0"/>
            <a:r>
              <a:rPr lang="en-GB" b="1" i="1" dirty="0" smtClean="0"/>
              <a:t>F</a:t>
            </a:r>
            <a:r>
              <a:rPr lang="en-GB" b="1" dirty="0" smtClean="0"/>
              <a:t> - 5 (0.6) = 5(2)</a:t>
            </a:r>
            <a:endParaRPr lang="en-US" dirty="0" smtClean="0"/>
          </a:p>
          <a:p>
            <a:pPr algn="l" rtl="0"/>
            <a:r>
              <a:rPr lang="en-GB" b="1" i="1" dirty="0" smtClean="0"/>
              <a:t>F</a:t>
            </a:r>
            <a:r>
              <a:rPr lang="en-GB" b="1" dirty="0" smtClean="0"/>
              <a:t> = 39.4 N</a:t>
            </a:r>
            <a:endParaRPr lang="en-US" dirty="0" smtClean="0"/>
          </a:p>
          <a:p>
            <a:pPr algn="l"/>
            <a:endParaRPr lang="en-US" dirty="0"/>
          </a:p>
        </p:txBody>
      </p:sp>
    </p:spTree>
  </p:cSld>
  <p:clrMapOvr>
    <a:masterClrMapping/>
  </p:clrMapOvr>
  <p:transition>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r.Muhanned\Desktop\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1857364"/>
            <a:ext cx="8229600" cy="4389120"/>
          </a:xfrm>
        </p:spPr>
        <p:txBody>
          <a:bodyPr/>
          <a:lstStyle/>
          <a:p>
            <a:pPr algn="l" rtl="0"/>
            <a:r>
              <a:rPr lang="en-US" b="1" dirty="0" smtClean="0"/>
              <a:t>Solution</a:t>
            </a:r>
            <a:endParaRPr lang="en-US" dirty="0" smtClean="0"/>
          </a:p>
          <a:p>
            <a:pPr algn="l" rtl="0"/>
            <a:r>
              <a:rPr lang="en-GB" b="1" dirty="0" smtClean="0"/>
              <a:t>          </a:t>
            </a:r>
            <a:r>
              <a:rPr lang="en-GB" b="1" i="1" dirty="0" smtClean="0"/>
              <a:t>W</a:t>
            </a:r>
            <a:r>
              <a:rPr lang="en-GB" b="1" dirty="0" smtClean="0"/>
              <a:t> = 8820 N, </a:t>
            </a:r>
            <a:r>
              <a:rPr lang="en-GB" b="1" i="1" dirty="0" smtClean="0"/>
              <a:t>g</a:t>
            </a:r>
            <a:r>
              <a:rPr lang="en-GB" b="1" dirty="0" smtClean="0"/>
              <a:t> = 9.8 m/s</a:t>
            </a:r>
            <a:r>
              <a:rPr lang="en-GB" b="1" baseline="30000" dirty="0" smtClean="0"/>
              <a:t>2</a:t>
            </a:r>
            <a:r>
              <a:rPr lang="en-GB" b="1" dirty="0" smtClean="0"/>
              <a:t> , </a:t>
            </a:r>
            <a:r>
              <a:rPr lang="en-GB" b="1" i="1" dirty="0" err="1" smtClean="0"/>
              <a:t>v</a:t>
            </a:r>
            <a:r>
              <a:rPr lang="en-GB" b="1" baseline="-25000" dirty="0" err="1" smtClean="0"/>
              <a:t>o</a:t>
            </a:r>
            <a:r>
              <a:rPr lang="en-GB" b="1" dirty="0" smtClean="0"/>
              <a:t> = 55 m/s, </a:t>
            </a:r>
            <a:r>
              <a:rPr lang="en-GB" b="1" i="1" dirty="0" err="1" smtClean="0"/>
              <a:t>v</a:t>
            </a:r>
            <a:r>
              <a:rPr lang="en-GB" b="1" baseline="-25000" dirty="0" err="1" smtClean="0"/>
              <a:t>f</a:t>
            </a:r>
            <a:r>
              <a:rPr lang="en-GB" b="1" dirty="0" smtClean="0"/>
              <a:t> = 0, </a:t>
            </a:r>
            <a:r>
              <a:rPr lang="en-GB" b="1" i="1" dirty="0" err="1" smtClean="0"/>
              <a:t>x</a:t>
            </a:r>
            <a:r>
              <a:rPr lang="en-GB" b="1" baseline="-25000" dirty="0" err="1" smtClean="0"/>
              <a:t>f</a:t>
            </a:r>
            <a:r>
              <a:rPr lang="en-GB" b="1" dirty="0" smtClean="0"/>
              <a:t> - </a:t>
            </a:r>
            <a:r>
              <a:rPr lang="en-GB" b="1" i="1" dirty="0" smtClean="0"/>
              <a:t>x</a:t>
            </a:r>
            <a:r>
              <a:rPr lang="en-GB" b="1" baseline="-25000" dirty="0" smtClean="0"/>
              <a:t>o</a:t>
            </a:r>
            <a:r>
              <a:rPr lang="en-GB" b="1" dirty="0" smtClean="0"/>
              <a:t> = 1000 m</a:t>
            </a:r>
            <a:endParaRPr lang="en-US" dirty="0" smtClean="0"/>
          </a:p>
          <a:p>
            <a:pPr algn="l" rtl="0"/>
            <a:r>
              <a:rPr lang="en-GB" b="1" dirty="0" smtClean="0"/>
              <a:t>          </a:t>
            </a:r>
            <a:r>
              <a:rPr lang="en-GB" b="1" i="1" dirty="0" smtClean="0"/>
              <a:t>m</a:t>
            </a:r>
            <a:r>
              <a:rPr lang="en-GB" b="1" dirty="0" smtClean="0"/>
              <a:t> = </a:t>
            </a:r>
            <a:r>
              <a:rPr lang="en-US" b="1" dirty="0" smtClean="0"/>
              <a:t>W/g </a:t>
            </a:r>
            <a:r>
              <a:rPr lang="en-GB" b="1" dirty="0" smtClean="0"/>
              <a:t>= 900 kg</a:t>
            </a:r>
            <a:endParaRPr lang="en-US" dirty="0" smtClean="0"/>
          </a:p>
          <a:p>
            <a:pPr algn="l" rtl="0"/>
            <a:r>
              <a:rPr lang="en-GB" b="1" dirty="0" smtClean="0"/>
              <a:t>          </a:t>
            </a:r>
            <a:r>
              <a:rPr lang="en-GB" b="1" i="1" dirty="0" err="1" smtClean="0"/>
              <a:t>v</a:t>
            </a:r>
            <a:r>
              <a:rPr lang="en-GB" b="1" baseline="-25000" dirty="0" err="1" smtClean="0"/>
              <a:t>f</a:t>
            </a:r>
            <a:r>
              <a:rPr lang="en-GB" b="1" baseline="30000" dirty="0" smtClean="0"/>
              <a:t> 2</a:t>
            </a:r>
            <a:r>
              <a:rPr lang="en-GB" b="1" dirty="0" smtClean="0"/>
              <a:t> = </a:t>
            </a:r>
            <a:r>
              <a:rPr lang="en-GB" b="1" i="1" dirty="0" smtClean="0"/>
              <a:t>v</a:t>
            </a:r>
            <a:r>
              <a:rPr lang="en-GB" b="1" baseline="-25000" dirty="0" smtClean="0"/>
              <a:t>o</a:t>
            </a:r>
            <a:r>
              <a:rPr lang="en-GB" b="1" baseline="30000" dirty="0" smtClean="0"/>
              <a:t>2</a:t>
            </a:r>
            <a:r>
              <a:rPr lang="en-GB" b="1" dirty="0" smtClean="0"/>
              <a:t> + 2</a:t>
            </a:r>
            <a:r>
              <a:rPr lang="en-GB" b="1" i="1" dirty="0" smtClean="0"/>
              <a:t>a</a:t>
            </a:r>
            <a:r>
              <a:rPr lang="en-GB" b="1" dirty="0" smtClean="0"/>
              <a:t>(</a:t>
            </a:r>
            <a:r>
              <a:rPr lang="en-GB" b="1" i="1" dirty="0" smtClean="0"/>
              <a:t>x</a:t>
            </a:r>
            <a:r>
              <a:rPr lang="en-GB" b="1" dirty="0" smtClean="0"/>
              <a:t> - </a:t>
            </a:r>
            <a:r>
              <a:rPr lang="en-GB" b="1" i="1" dirty="0" smtClean="0"/>
              <a:t>x</a:t>
            </a:r>
            <a:r>
              <a:rPr lang="en-GB" b="1" baseline="-25000" dirty="0" smtClean="0"/>
              <a:t>o</a:t>
            </a:r>
            <a:r>
              <a:rPr lang="en-GB" b="1" dirty="0" smtClean="0"/>
              <a:t>),</a:t>
            </a:r>
            <a:endParaRPr lang="en-US" dirty="0" smtClean="0"/>
          </a:p>
          <a:p>
            <a:pPr algn="l" rtl="0"/>
            <a:r>
              <a:rPr lang="en-GB" b="1" dirty="0" smtClean="0"/>
              <a:t>          0 = 55</a:t>
            </a:r>
            <a:r>
              <a:rPr lang="en-GB" b="1" baseline="30000" dirty="0" smtClean="0"/>
              <a:t>2</a:t>
            </a:r>
            <a:r>
              <a:rPr lang="en-GB" b="1" dirty="0" smtClean="0"/>
              <a:t> + 2</a:t>
            </a:r>
            <a:r>
              <a:rPr lang="en-GB" b="1" i="1" dirty="0" smtClean="0"/>
              <a:t>a</a:t>
            </a:r>
            <a:r>
              <a:rPr lang="en-GB" b="1" dirty="0" smtClean="0"/>
              <a:t>(1000),       giving         </a:t>
            </a:r>
            <a:r>
              <a:rPr lang="en-GB" b="1" i="1" dirty="0" smtClean="0"/>
              <a:t>a</a:t>
            </a:r>
            <a:r>
              <a:rPr lang="en-GB" b="1" dirty="0" smtClean="0"/>
              <a:t> = -1.51 m/s</a:t>
            </a:r>
            <a:r>
              <a:rPr lang="en-GB" b="1" baseline="30000" dirty="0" smtClean="0"/>
              <a:t>2</a:t>
            </a:r>
            <a:endParaRPr lang="en-US" dirty="0" smtClean="0"/>
          </a:p>
          <a:p>
            <a:pPr algn="l" rtl="0"/>
            <a:r>
              <a:rPr lang="en-GB" b="1" dirty="0" smtClean="0"/>
              <a:t>          </a:t>
            </a:r>
            <a:r>
              <a:rPr lang="en-GB" b="1" dirty="0" err="1" smtClean="0"/>
              <a:t>å</a:t>
            </a:r>
            <a:r>
              <a:rPr lang="en-GB" b="1" i="1" dirty="0" err="1" smtClean="0"/>
              <a:t>F</a:t>
            </a:r>
            <a:r>
              <a:rPr lang="en-GB" b="1" dirty="0" smtClean="0"/>
              <a:t> = </a:t>
            </a:r>
            <a:r>
              <a:rPr lang="en-GB" b="1" i="1" dirty="0" smtClean="0"/>
              <a:t>ma</a:t>
            </a:r>
            <a:r>
              <a:rPr lang="en-GB" b="1" dirty="0" smtClean="0"/>
              <a:t> = (900 kg) (-1.51 m/s</a:t>
            </a:r>
            <a:r>
              <a:rPr lang="en-GB" b="1" baseline="30000" dirty="0" smtClean="0"/>
              <a:t>2</a:t>
            </a:r>
            <a:r>
              <a:rPr lang="en-GB" b="1" dirty="0" smtClean="0"/>
              <a:t>) =   -1.36 ´ 10</a:t>
            </a:r>
            <a:r>
              <a:rPr lang="en-GB" b="1" baseline="30000" dirty="0" smtClean="0"/>
              <a:t>3</a:t>
            </a:r>
            <a:r>
              <a:rPr lang="en-GB" b="1" dirty="0" smtClean="0"/>
              <a:t> N</a:t>
            </a:r>
            <a:endParaRPr lang="en-US" dirty="0" smtClean="0"/>
          </a:p>
          <a:p>
            <a:pPr algn="l"/>
            <a:r>
              <a:rPr lang="en-GB" b="1" dirty="0" smtClean="0"/>
              <a:t>The minus sign means that the force is a retarding force</a:t>
            </a:r>
            <a:endParaRPr lang="en-US" dirty="0"/>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القوة</a:t>
            </a:r>
            <a:endParaRPr lang="en-US" dirty="0"/>
          </a:p>
        </p:txBody>
      </p:sp>
      <p:sp>
        <p:nvSpPr>
          <p:cNvPr id="3" name="Content Placeholder 2"/>
          <p:cNvSpPr>
            <a:spLocks noGrp="1"/>
          </p:cNvSpPr>
          <p:nvPr>
            <p:ph idx="1"/>
          </p:nvPr>
        </p:nvSpPr>
        <p:spPr/>
        <p:txBody>
          <a:bodyPr/>
          <a:lstStyle/>
          <a:p>
            <a:r>
              <a:rPr lang="ar-SA" b="1" dirty="0" smtClean="0"/>
              <a:t>نتعامل في حياتنا اليومية مع العديد من أنواع القوى المختلفة التي قد تؤثر على الأجسام المتحركة فتغير من سرعتها مثل شخص يدفع عربة أو يسحبها أو أن تؤثر القوة على الأجسام الساكنة لتبقيها ساكنة مثل الكتاب على الطاولة أو الصور المعلقة على الحائط.  ويكون تأثير القوة مباشر </a:t>
            </a:r>
            <a:r>
              <a:rPr lang="en-GB" b="1" i="1" dirty="0" smtClean="0"/>
              <a:t>Contact force</a:t>
            </a:r>
            <a:r>
              <a:rPr lang="ar-SA" b="1" dirty="0" smtClean="0"/>
              <a:t> مثل سحب زنبرك أو دفع صندوق ويمكن أن يكون تأثير القوة عن بعد </a:t>
            </a:r>
            <a:r>
              <a:rPr lang="en-US" b="1" dirty="0" smtClean="0"/>
              <a:t>Action-at-a-distance</a:t>
            </a:r>
            <a:r>
              <a:rPr lang="ar-SA" b="1" dirty="0" smtClean="0"/>
              <a:t> مثل تنافر أو تجاذب قطبي مغناطيس.</a:t>
            </a:r>
            <a:endParaRPr lang="en-US" dirty="0" smtClean="0"/>
          </a:p>
          <a:p>
            <a:endParaRPr lang="en-US" dirty="0"/>
          </a:p>
        </p:txBody>
      </p:sp>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08498" cy="45719"/>
          </a:xfrm>
        </p:spPr>
        <p:txBody>
          <a:bodyPr>
            <a:normAutofit fontScale="90000"/>
          </a:bodyPr>
          <a:lstStyle/>
          <a:p>
            <a:endParaRPr lang="en-US"/>
          </a:p>
        </p:txBody>
      </p:sp>
      <p:sp>
        <p:nvSpPr>
          <p:cNvPr id="3" name="Content Placeholder 2"/>
          <p:cNvSpPr>
            <a:spLocks noGrp="1"/>
          </p:cNvSpPr>
          <p:nvPr>
            <p:ph idx="1"/>
          </p:nvPr>
        </p:nvSpPr>
        <p:spPr>
          <a:xfrm>
            <a:off x="457199" y="1357298"/>
            <a:ext cx="8258205" cy="4967302"/>
          </a:xfrm>
        </p:spPr>
        <p:txBody>
          <a:bodyPr>
            <a:normAutofit fontScale="92500"/>
          </a:bodyPr>
          <a:lstStyle/>
          <a:p>
            <a:pPr rtl="0"/>
            <a:r>
              <a:rPr lang="en-US" b="1" dirty="0" smtClean="0"/>
              <a:t>It is not always force needed to move object from one place to another but force are also exist when object do not move, </a:t>
            </a:r>
            <a:r>
              <a:rPr lang="en-US" b="1" i="1" dirty="0" smtClean="0"/>
              <a:t>for example</a:t>
            </a:r>
            <a:r>
              <a:rPr lang="en-US" b="1" dirty="0" smtClean="0"/>
              <a:t> when you read a book you exert force holding the book against the force of gravitation.</a:t>
            </a:r>
            <a:endParaRPr lang="en-US" dirty="0" smtClean="0"/>
          </a:p>
          <a:p>
            <a:r>
              <a:rPr lang="ar-SA" b="1" dirty="0" smtClean="0"/>
              <a:t>يعرف الجسم الساكن بأنه في حالة اتزان </a:t>
            </a:r>
            <a:r>
              <a:rPr lang="en-GB" b="1" dirty="0" smtClean="0"/>
              <a:t>equilibrium </a:t>
            </a:r>
            <a:r>
              <a:rPr lang="ar-SA" b="1" dirty="0" smtClean="0"/>
              <a:t>عندما تكون محصلة القوى المؤثرة عليه تساوي صفراً.</a:t>
            </a:r>
            <a:endParaRPr lang="en-US" dirty="0" smtClean="0"/>
          </a:p>
          <a:p>
            <a:pPr rtl="0"/>
            <a:r>
              <a:rPr lang="en-US" b="1" dirty="0" smtClean="0"/>
              <a:t>It is very important to know that when a body is at rest or when moving at constant speed we say that the net force on the body is zero</a:t>
            </a:r>
            <a:r>
              <a:rPr lang="en-US" b="1" i="1" dirty="0" smtClean="0"/>
              <a:t> i.e.</a:t>
            </a:r>
            <a:r>
              <a:rPr lang="en-US" b="1" dirty="0" smtClean="0"/>
              <a:t> the body in </a:t>
            </a:r>
            <a:r>
              <a:rPr lang="en-US" b="1" i="1" dirty="0" smtClean="0"/>
              <a:t>equilibrium</a:t>
            </a:r>
            <a:r>
              <a:rPr lang="en-US" b="1" dirty="0" smtClean="0"/>
              <a:t>.</a:t>
            </a:r>
            <a:endParaRPr lang="en-US" dirty="0" smtClean="0"/>
          </a:p>
          <a:p>
            <a:r>
              <a:rPr lang="ar-SA" b="1" dirty="0" smtClean="0"/>
              <a:t>يوجد العديد من أنواع القوة الموجودة في الطبيعة وهي أما أن تكون ميكانيكية أو جاذبية أو كهربية أو مغناطيسية أو نووية.  وسندرس في هذا المقرر من الكتاب النوع الأول والثاني</a:t>
            </a:r>
            <a:endParaRPr lang="en-US" dirty="0"/>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Muhanned\Desktop\viber ima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قوانين نيوتن </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GB" b="1" i="1" u="sng" dirty="0" smtClean="0"/>
              <a:t>Newton's first law</a:t>
            </a:r>
            <a:r>
              <a:rPr lang="en-GB" b="1" u="sng" dirty="0" smtClean="0"/>
              <a:t>,</a:t>
            </a:r>
            <a:r>
              <a:rPr lang="en-GB" b="1" dirty="0" smtClean="0"/>
              <a:t> </a:t>
            </a:r>
            <a:r>
              <a:rPr lang="en-GB" b="1" i="1" dirty="0" smtClean="0"/>
              <a:t>the law of equilibrium</a:t>
            </a:r>
            <a:r>
              <a:rPr lang="en-GB" b="1" dirty="0" smtClean="0"/>
              <a:t> states that an object at rest will remain at rest and an object in motion will remain in motion with a constant velocity unless acted on by a </a:t>
            </a:r>
            <a:r>
              <a:rPr lang="en-GB" b="1" i="1" dirty="0" smtClean="0"/>
              <a:t>net external force.</a:t>
            </a:r>
            <a:endParaRPr lang="en-US" dirty="0" smtClean="0"/>
          </a:p>
          <a:p>
            <a:pPr algn="l" rtl="0"/>
            <a:r>
              <a:rPr lang="en-GB" b="1" dirty="0" smtClean="0"/>
              <a:t> </a:t>
            </a:r>
            <a:endParaRPr lang="en-US" dirty="0" smtClean="0"/>
          </a:p>
          <a:p>
            <a:pPr algn="l" rtl="0"/>
            <a:r>
              <a:rPr lang="en-GB" b="1" i="1" u="sng" dirty="0" smtClean="0"/>
              <a:t>Newton's second law</a:t>
            </a:r>
            <a:r>
              <a:rPr lang="en-GB" b="1" dirty="0" smtClean="0"/>
              <a:t>, </a:t>
            </a:r>
            <a:r>
              <a:rPr lang="en-GB" b="1" i="1" dirty="0" smtClean="0"/>
              <a:t>the law of acceleration</a:t>
            </a:r>
            <a:r>
              <a:rPr lang="en-GB" b="1" dirty="0" smtClean="0"/>
              <a:t>, states that the acceleration of an object is directly proportional to the net force acting on it and inversely proportional to its mass.</a:t>
            </a:r>
            <a:endParaRPr lang="en-US" dirty="0" smtClean="0"/>
          </a:p>
          <a:p>
            <a:pPr algn="l" rtl="0"/>
            <a:r>
              <a:rPr lang="en-GB" b="1" dirty="0" smtClean="0"/>
              <a:t> </a:t>
            </a:r>
            <a:endParaRPr lang="en-US" dirty="0" smtClean="0"/>
          </a:p>
          <a:p>
            <a:pPr algn="l" rtl="0"/>
            <a:r>
              <a:rPr lang="en-GB" b="1" i="1" u="sng" dirty="0" smtClean="0"/>
              <a:t>Newton's third law</a:t>
            </a:r>
            <a:r>
              <a:rPr lang="en-GB" b="1" dirty="0" smtClean="0"/>
              <a:t>, </a:t>
            </a:r>
            <a:r>
              <a:rPr lang="en-GB" b="1" i="1" dirty="0" smtClean="0"/>
              <a:t>the law of action-reaction</a:t>
            </a:r>
            <a:r>
              <a:rPr lang="en-GB" b="1" dirty="0" smtClean="0"/>
              <a:t>, states that when two bodies interact, the force which body "A" exerts on body "B" (the action force ) is equal in magnitude and opposite in direction to the force which body "B" exerts on body "A" (the reaction force).  A consequence of the third law is that forces occur in pairs.  Remember that the action force and the reaction force act on different objects.</a:t>
            </a:r>
            <a:endParaRPr lang="en-US" dirty="0" smtClean="0"/>
          </a:p>
          <a:p>
            <a:endParaRPr lang="en-US" dirty="0"/>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ar-SA" b="1" dirty="0" smtClean="0"/>
              <a:t>يشرح القانون الأول لنيوتن حالة الأجسام التي تؤثر عليها مجموعة قوى محصلتها تساوي صفراً، حيث يبقى الجسم الساكن ساكناً والجسم المتحرك يبقى متحركاً بسرعة ثابتة.  أما قانون نيوتن الثاني فيختص بالأجسام التي تؤثر عليها قوة خارجية تؤدي إلى تحريكها بعجلة </a:t>
            </a:r>
            <a:r>
              <a:rPr lang="en-GB" b="1" i="1" dirty="0" smtClean="0"/>
              <a:t>a</a:t>
            </a:r>
            <a:r>
              <a:rPr lang="ar-SA" b="1" dirty="0" smtClean="0"/>
              <a:t> أو أن تغير من سرعتها إذا كانت الأجسام متحركة.  وهنا يجدر الإشارة إلى أن القانون الثاني يحتوي القانون الأول بتطبيق أن العجلة تساوي صفراً </a:t>
            </a:r>
            <a:r>
              <a:rPr lang="en-GB" b="1" i="1" dirty="0" smtClean="0"/>
              <a:t>a</a:t>
            </a:r>
            <a:r>
              <a:rPr lang="en-GB" b="1" dirty="0" smtClean="0"/>
              <a:t> = 0</a:t>
            </a:r>
            <a:r>
              <a:rPr lang="ar-SA" b="1" dirty="0" smtClean="0"/>
              <a:t>.</a:t>
            </a:r>
            <a:endParaRPr lang="en-US" dirty="0" smtClean="0"/>
          </a:p>
          <a:p>
            <a:pPr algn="l" rtl="0"/>
            <a:r>
              <a:rPr lang="en-US" b="1" dirty="0" smtClean="0"/>
              <a:t>where </a:t>
            </a:r>
            <a:r>
              <a:rPr lang="en-US" b="1" i="1" dirty="0" smtClean="0"/>
              <a:t>m</a:t>
            </a:r>
            <a:r>
              <a:rPr lang="en-US" b="1" dirty="0" smtClean="0"/>
              <a:t> is the mass of the body and  </a:t>
            </a:r>
            <a:r>
              <a:rPr lang="en-US" b="1" i="1" dirty="0" smtClean="0"/>
              <a:t>a</a:t>
            </a:r>
            <a:r>
              <a:rPr lang="en-US" b="1" dirty="0" smtClean="0"/>
              <a:t>  is the acceleration of the body</a:t>
            </a:r>
            <a:endParaRPr lang="en-US" dirty="0" smtClean="0"/>
          </a:p>
          <a:p>
            <a:pPr algn="l" rtl="0"/>
            <a:r>
              <a:rPr lang="en-US" b="1" dirty="0" smtClean="0"/>
              <a:t> </a:t>
            </a:r>
            <a:endParaRPr lang="en-US" dirty="0" smtClean="0"/>
          </a:p>
          <a:p>
            <a:pPr algn="l" rtl="0"/>
            <a:r>
              <a:rPr lang="en-US" b="1" dirty="0" smtClean="0"/>
              <a:t>Then the unit of the force is (</a:t>
            </a:r>
            <a:r>
              <a:rPr lang="en-US" b="1" dirty="0" err="1" smtClean="0"/>
              <a:t>Kg.m</a:t>
            </a:r>
            <a:r>
              <a:rPr lang="en-US" b="1" dirty="0" smtClean="0"/>
              <a:t>/s</a:t>
            </a:r>
            <a:r>
              <a:rPr lang="en-US" b="1" baseline="30000" dirty="0" smtClean="0"/>
              <a:t>2</a:t>
            </a:r>
            <a:r>
              <a:rPr lang="en-US" b="1" dirty="0" smtClean="0"/>
              <a:t>) which is called Newton (N)</a:t>
            </a:r>
            <a:endParaRPr lang="en-US" dirty="0" smtClean="0"/>
          </a:p>
          <a:p>
            <a:endParaRPr lang="en-US" dirty="0"/>
          </a:p>
        </p:txBody>
      </p:sp>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esktop\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GB" sz="2400" b="1" dirty="0" smtClean="0"/>
              <a:t>Example</a:t>
            </a:r>
            <a:r>
              <a:rPr lang="en-US" sz="2400" dirty="0" smtClean="0"/>
              <a:t/>
            </a:r>
            <a:br>
              <a:rPr lang="en-US" sz="2400" dirty="0" smtClean="0"/>
            </a:br>
            <a:r>
              <a:rPr lang="en-GB" sz="2400" b="1" dirty="0" smtClean="0"/>
              <a:t>Two forces, </a:t>
            </a:r>
            <a:r>
              <a:rPr lang="en-GB" sz="2400" b="1" i="1" dirty="0" smtClean="0"/>
              <a:t>F</a:t>
            </a:r>
            <a:r>
              <a:rPr lang="en-GB" sz="2400" b="1" baseline="-25000" dirty="0" smtClean="0"/>
              <a:t>1</a:t>
            </a:r>
            <a:r>
              <a:rPr lang="en-GB" sz="2400" b="1" dirty="0" smtClean="0"/>
              <a:t> and </a:t>
            </a:r>
            <a:r>
              <a:rPr lang="en-GB" sz="2400" b="1" i="1" dirty="0" smtClean="0"/>
              <a:t>F</a:t>
            </a:r>
            <a:r>
              <a:rPr lang="en-GB" sz="2400" b="1" baseline="-25000" dirty="0" smtClean="0"/>
              <a:t>2</a:t>
            </a:r>
            <a:r>
              <a:rPr lang="en-GB" sz="2400" b="1" dirty="0" smtClean="0"/>
              <a:t>, act on a 5-kg mass. If </a:t>
            </a:r>
            <a:r>
              <a:rPr lang="en-GB" sz="2400" b="1" i="1" dirty="0" smtClean="0"/>
              <a:t>F</a:t>
            </a:r>
            <a:r>
              <a:rPr lang="en-GB" sz="2400" b="1" baseline="-25000" dirty="0" smtClean="0"/>
              <a:t>1</a:t>
            </a:r>
            <a:r>
              <a:rPr lang="en-GB" sz="2400" b="1" dirty="0" smtClean="0"/>
              <a:t> =20 N and </a:t>
            </a:r>
            <a:r>
              <a:rPr lang="en-GB" sz="2400" b="1" i="1" dirty="0" smtClean="0"/>
              <a:t>F</a:t>
            </a:r>
            <a:r>
              <a:rPr lang="en-GB" sz="2400" b="1" baseline="-25000" dirty="0" smtClean="0"/>
              <a:t>2</a:t>
            </a:r>
            <a:r>
              <a:rPr lang="en-GB" sz="2400" b="1" dirty="0" smtClean="0"/>
              <a:t> =15 N</a:t>
            </a:r>
            <a:r>
              <a:rPr lang="en-GB" sz="2400" b="1" i="1" dirty="0" smtClean="0"/>
              <a:t>, </a:t>
            </a:r>
            <a:r>
              <a:rPr lang="en-GB" sz="2400" b="1" dirty="0" smtClean="0"/>
              <a:t>find the acceleration in (a) and (b) of the Figure</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fontScale="85000" lnSpcReduction="20000"/>
          </a:bodyPr>
          <a:lstStyle/>
          <a:p>
            <a:pPr algn="l" rtl="0"/>
            <a:r>
              <a:rPr lang="en-US" b="1" dirty="0" smtClean="0"/>
              <a:t>Solution</a:t>
            </a:r>
            <a:endParaRPr lang="en-US" dirty="0" smtClean="0"/>
          </a:p>
          <a:p>
            <a:pPr algn="l" rtl="0"/>
            <a:r>
              <a:rPr lang="en-GB" b="1" dirty="0" smtClean="0"/>
              <a:t>(a) </a:t>
            </a:r>
            <a:r>
              <a:rPr lang="en-GB" b="1" dirty="0" err="1" smtClean="0"/>
              <a:t>å</a:t>
            </a:r>
            <a:r>
              <a:rPr lang="en-GB" b="1" i="1" dirty="0" err="1" smtClean="0"/>
              <a:t>F</a:t>
            </a:r>
            <a:r>
              <a:rPr lang="en-GB" b="1" dirty="0" smtClean="0"/>
              <a:t> = </a:t>
            </a:r>
            <a:r>
              <a:rPr lang="en-GB" b="1" i="1" dirty="0" smtClean="0"/>
              <a:t>F</a:t>
            </a:r>
            <a:r>
              <a:rPr lang="en-GB" b="1" baseline="-25000" dirty="0" smtClean="0"/>
              <a:t>1</a:t>
            </a:r>
            <a:r>
              <a:rPr lang="en-GB" b="1" dirty="0" smtClean="0"/>
              <a:t> + </a:t>
            </a:r>
            <a:r>
              <a:rPr lang="en-GB" b="1" i="1" dirty="0" smtClean="0"/>
              <a:t>F</a:t>
            </a:r>
            <a:r>
              <a:rPr lang="en-GB" b="1" baseline="-25000" dirty="0" smtClean="0"/>
              <a:t>2</a:t>
            </a:r>
            <a:r>
              <a:rPr lang="en-GB" b="1" dirty="0" smtClean="0"/>
              <a:t> = (20</a:t>
            </a:r>
            <a:r>
              <a:rPr lang="en-GB" b="1" i="1" dirty="0" smtClean="0"/>
              <a:t>i</a:t>
            </a:r>
            <a:r>
              <a:rPr lang="en-GB" b="1" dirty="0" smtClean="0"/>
              <a:t> + 15</a:t>
            </a:r>
            <a:r>
              <a:rPr lang="en-GB" b="1" i="1" dirty="0" smtClean="0"/>
              <a:t>j</a:t>
            </a:r>
            <a:r>
              <a:rPr lang="en-GB" b="1" dirty="0" smtClean="0"/>
              <a:t>) N</a:t>
            </a:r>
            <a:endParaRPr lang="en-US" dirty="0" smtClean="0"/>
          </a:p>
          <a:p>
            <a:pPr algn="l" rtl="0"/>
            <a:r>
              <a:rPr lang="en-GB" b="1" dirty="0" smtClean="0"/>
              <a:t> </a:t>
            </a:r>
            <a:endParaRPr lang="en-US" dirty="0" smtClean="0"/>
          </a:p>
          <a:p>
            <a:pPr algn="l" rtl="0"/>
            <a:r>
              <a:rPr lang="en-GB" b="1" dirty="0" err="1" smtClean="0"/>
              <a:t>å</a:t>
            </a:r>
            <a:r>
              <a:rPr lang="en-GB" b="1" i="1" dirty="0" err="1" smtClean="0"/>
              <a:t>F</a:t>
            </a:r>
            <a:r>
              <a:rPr lang="en-GB" b="1" dirty="0" smtClean="0"/>
              <a:t> = </a:t>
            </a:r>
            <a:r>
              <a:rPr lang="en-GB" b="1" i="1" dirty="0" smtClean="0"/>
              <a:t>ma</a:t>
            </a:r>
            <a:r>
              <a:rPr lang="en-GB" b="1" dirty="0" smtClean="0"/>
              <a:t>  \20</a:t>
            </a:r>
            <a:r>
              <a:rPr lang="en-GB" b="1" i="1" dirty="0" smtClean="0"/>
              <a:t>i</a:t>
            </a:r>
            <a:r>
              <a:rPr lang="en-GB" b="1" dirty="0" smtClean="0"/>
              <a:t> + 15</a:t>
            </a:r>
            <a:r>
              <a:rPr lang="en-GB" b="1" i="1" dirty="0" smtClean="0"/>
              <a:t>j</a:t>
            </a:r>
            <a:r>
              <a:rPr lang="en-GB" b="1" dirty="0" smtClean="0"/>
              <a:t> = 5 </a:t>
            </a:r>
            <a:r>
              <a:rPr lang="en-GB" b="1" i="1" dirty="0" smtClean="0"/>
              <a:t>a</a:t>
            </a:r>
            <a:endParaRPr lang="en-US" dirty="0" smtClean="0"/>
          </a:p>
          <a:p>
            <a:pPr algn="l" rtl="0"/>
            <a:r>
              <a:rPr lang="en-GB" b="1" dirty="0" smtClean="0"/>
              <a:t> </a:t>
            </a:r>
            <a:endParaRPr lang="en-US" dirty="0" smtClean="0"/>
          </a:p>
          <a:p>
            <a:pPr algn="l" rtl="0"/>
            <a:r>
              <a:rPr lang="en-GB" b="1" i="1" dirty="0" smtClean="0"/>
              <a:t>a</a:t>
            </a:r>
            <a:r>
              <a:rPr lang="en-GB" b="1" dirty="0" smtClean="0"/>
              <a:t> = (4</a:t>
            </a:r>
            <a:r>
              <a:rPr lang="en-GB" b="1" i="1" dirty="0" smtClean="0"/>
              <a:t>i</a:t>
            </a:r>
            <a:r>
              <a:rPr lang="en-GB" b="1" dirty="0" smtClean="0"/>
              <a:t> + 3</a:t>
            </a:r>
            <a:r>
              <a:rPr lang="en-GB" b="1" i="1" dirty="0" smtClean="0"/>
              <a:t>j</a:t>
            </a:r>
            <a:r>
              <a:rPr lang="en-GB" b="1" dirty="0" smtClean="0"/>
              <a:t>) m/s</a:t>
            </a:r>
            <a:r>
              <a:rPr lang="en-GB" b="1" baseline="30000" dirty="0" smtClean="0"/>
              <a:t>2</a:t>
            </a:r>
            <a:r>
              <a:rPr lang="en-GB" b="1" dirty="0" smtClean="0"/>
              <a:t> or         </a:t>
            </a:r>
            <a:r>
              <a:rPr lang="en-GB" b="1" i="1" dirty="0" smtClean="0"/>
              <a:t>a</a:t>
            </a:r>
            <a:r>
              <a:rPr lang="en-GB" b="1" dirty="0" smtClean="0"/>
              <a:t> = 5m/s</a:t>
            </a:r>
            <a:r>
              <a:rPr lang="en-GB" b="1" baseline="30000" dirty="0" smtClean="0"/>
              <a:t>2</a:t>
            </a:r>
            <a:endParaRPr lang="en-US" dirty="0" smtClean="0"/>
          </a:p>
          <a:p>
            <a:pPr algn="l" rtl="0"/>
            <a:r>
              <a:rPr lang="en-GB" b="1" dirty="0" smtClean="0"/>
              <a:t> </a:t>
            </a:r>
            <a:endParaRPr lang="en-US" dirty="0" smtClean="0"/>
          </a:p>
          <a:p>
            <a:pPr algn="l" rtl="0"/>
            <a:r>
              <a:rPr lang="en-GB" b="1" dirty="0" smtClean="0"/>
              <a:t>(b)            </a:t>
            </a:r>
            <a:r>
              <a:rPr lang="en-GB" b="1" i="1" dirty="0" smtClean="0"/>
              <a:t>F</a:t>
            </a:r>
            <a:r>
              <a:rPr lang="en-GB" b="1" baseline="-25000" dirty="0" smtClean="0"/>
              <a:t>2x</a:t>
            </a:r>
            <a:r>
              <a:rPr lang="en-GB" b="1" dirty="0" smtClean="0"/>
              <a:t> = 15 </a:t>
            </a:r>
            <a:r>
              <a:rPr lang="en-GB" b="1" dirty="0" err="1" smtClean="0"/>
              <a:t>cos</a:t>
            </a:r>
            <a:r>
              <a:rPr lang="en-GB" b="1" dirty="0" smtClean="0"/>
              <a:t> 60 = 7.5 N</a:t>
            </a:r>
            <a:endParaRPr lang="en-US" dirty="0" smtClean="0"/>
          </a:p>
          <a:p>
            <a:pPr algn="l" rtl="0"/>
            <a:r>
              <a:rPr lang="en-GB" b="1" dirty="0" smtClean="0"/>
              <a:t>     </a:t>
            </a:r>
            <a:r>
              <a:rPr lang="en-GB" b="1" i="1" dirty="0" smtClean="0"/>
              <a:t>F</a:t>
            </a:r>
            <a:r>
              <a:rPr lang="en-GB" b="1" baseline="-25000" dirty="0" smtClean="0"/>
              <a:t>2y</a:t>
            </a:r>
            <a:r>
              <a:rPr lang="en-GB" b="1" dirty="0" smtClean="0"/>
              <a:t> = 15 sin 60 = 13 N</a:t>
            </a:r>
            <a:endParaRPr lang="en-US" dirty="0" smtClean="0"/>
          </a:p>
          <a:p>
            <a:pPr algn="l" rtl="0"/>
            <a:r>
              <a:rPr lang="en-GB" b="1" dirty="0" smtClean="0"/>
              <a:t>     </a:t>
            </a:r>
            <a:r>
              <a:rPr lang="en-GB" b="1" i="1" dirty="0" smtClean="0"/>
              <a:t>F</a:t>
            </a:r>
            <a:r>
              <a:rPr lang="en-GB" b="1" baseline="-25000" dirty="0" smtClean="0"/>
              <a:t>2</a:t>
            </a:r>
            <a:r>
              <a:rPr lang="en-GB" b="1" dirty="0" smtClean="0"/>
              <a:t> = (7.5</a:t>
            </a:r>
            <a:r>
              <a:rPr lang="en-GB" b="1" i="1" dirty="0" smtClean="0"/>
              <a:t>i </a:t>
            </a:r>
            <a:r>
              <a:rPr lang="en-GB" b="1" dirty="0" smtClean="0"/>
              <a:t>+ 13</a:t>
            </a:r>
            <a:r>
              <a:rPr lang="en-GB" b="1" i="1" dirty="0" smtClean="0"/>
              <a:t>j</a:t>
            </a:r>
            <a:r>
              <a:rPr lang="en-GB" b="1" dirty="0" smtClean="0"/>
              <a:t>) N</a:t>
            </a:r>
            <a:endParaRPr lang="en-US" dirty="0" smtClean="0"/>
          </a:p>
          <a:p>
            <a:pPr algn="l" rtl="0"/>
            <a:r>
              <a:rPr lang="en-GB" b="1" dirty="0" err="1" smtClean="0"/>
              <a:t>å</a:t>
            </a:r>
            <a:r>
              <a:rPr lang="en-GB" b="1" i="1" dirty="0" err="1" smtClean="0"/>
              <a:t>F</a:t>
            </a:r>
            <a:r>
              <a:rPr lang="en-GB" b="1" dirty="0" smtClean="0"/>
              <a:t> = </a:t>
            </a:r>
            <a:r>
              <a:rPr lang="en-GB" b="1" i="1" dirty="0" smtClean="0"/>
              <a:t>F</a:t>
            </a:r>
            <a:r>
              <a:rPr lang="en-GB" b="1" baseline="-25000" dirty="0" smtClean="0"/>
              <a:t>1</a:t>
            </a:r>
            <a:r>
              <a:rPr lang="en-GB" b="1" dirty="0" smtClean="0"/>
              <a:t> + </a:t>
            </a:r>
            <a:r>
              <a:rPr lang="en-GB" b="1" i="1" dirty="0" smtClean="0"/>
              <a:t>F</a:t>
            </a:r>
            <a:r>
              <a:rPr lang="en-GB" b="1" baseline="-25000" dirty="0" smtClean="0"/>
              <a:t>2</a:t>
            </a:r>
            <a:r>
              <a:rPr lang="en-GB" b="1" dirty="0" smtClean="0"/>
              <a:t> = (27.5</a:t>
            </a:r>
            <a:r>
              <a:rPr lang="en-GB" b="1" i="1" dirty="0" smtClean="0"/>
              <a:t>i</a:t>
            </a:r>
            <a:r>
              <a:rPr lang="en-GB" b="1" dirty="0" smtClean="0"/>
              <a:t> + 13</a:t>
            </a:r>
            <a:r>
              <a:rPr lang="en-GB" b="1" i="1" dirty="0" smtClean="0"/>
              <a:t>j</a:t>
            </a:r>
            <a:r>
              <a:rPr lang="en-GB" b="1" dirty="0" smtClean="0"/>
              <a:t>)  =  </a:t>
            </a:r>
            <a:r>
              <a:rPr lang="en-GB" b="1" i="1" dirty="0" smtClean="0"/>
              <a:t>ma</a:t>
            </a:r>
            <a:r>
              <a:rPr lang="en-GB" b="1" dirty="0" smtClean="0"/>
              <a:t> = 5 </a:t>
            </a:r>
            <a:r>
              <a:rPr lang="en-GB" b="1" i="1" dirty="0" smtClean="0"/>
              <a:t>a</a:t>
            </a:r>
            <a:endParaRPr lang="en-US" dirty="0" smtClean="0"/>
          </a:p>
          <a:p>
            <a:pPr algn="l" rtl="0"/>
            <a:r>
              <a:rPr lang="en-GB" b="1" i="1" dirty="0" smtClean="0"/>
              <a:t>a</a:t>
            </a:r>
            <a:r>
              <a:rPr lang="en-GB" b="1" dirty="0" smtClean="0"/>
              <a:t> = (5.5</a:t>
            </a:r>
            <a:r>
              <a:rPr lang="en-GB" b="1" i="1" dirty="0" smtClean="0"/>
              <a:t>i</a:t>
            </a:r>
            <a:r>
              <a:rPr lang="en-GB" b="1" dirty="0" smtClean="0"/>
              <a:t> + 2.6</a:t>
            </a:r>
            <a:r>
              <a:rPr lang="en-GB" b="1" i="1" dirty="0" smtClean="0"/>
              <a:t>j</a:t>
            </a:r>
            <a:r>
              <a:rPr lang="en-GB" b="1" dirty="0" smtClean="0"/>
              <a:t>) m/s</a:t>
            </a:r>
            <a:r>
              <a:rPr lang="en-GB" b="1" baseline="30000" dirty="0" smtClean="0"/>
              <a:t>2</a:t>
            </a:r>
            <a:r>
              <a:rPr lang="en-GB" b="1" dirty="0" smtClean="0"/>
              <a:t>        or         </a:t>
            </a:r>
            <a:r>
              <a:rPr lang="en-GB" b="1" i="1" dirty="0" smtClean="0"/>
              <a:t>a </a:t>
            </a:r>
            <a:r>
              <a:rPr lang="en-GB" b="1" dirty="0" smtClean="0"/>
              <a:t>= 6.08m/s</a:t>
            </a:r>
            <a:r>
              <a:rPr lang="en-GB" b="1" baseline="30000" dirty="0" smtClean="0"/>
              <a:t>2</a:t>
            </a:r>
            <a:endParaRPr lang="en-US" dirty="0" smtClean="0"/>
          </a:p>
          <a:p>
            <a:endParaRPr lang="en-US" dirty="0"/>
          </a:p>
        </p:txBody>
      </p:sp>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788</TotalTime>
  <Words>453</Words>
  <Application>Microsoft Office PowerPoint</Application>
  <PresentationFormat>On-screen Show (4:3)</PresentationFormat>
  <Paragraphs>68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تدفق</vt:lpstr>
      <vt:lpstr>             قوانين الحركة  </vt:lpstr>
      <vt:lpstr>قوانين الحركة</vt:lpstr>
      <vt:lpstr>القوة</vt:lpstr>
      <vt:lpstr>Slide 4</vt:lpstr>
      <vt:lpstr>Slide 5</vt:lpstr>
      <vt:lpstr>قوانين نيوتن </vt:lpstr>
      <vt:lpstr>Slide 7</vt:lpstr>
      <vt:lpstr>Slide 8</vt:lpstr>
      <vt:lpstr>Example Two forces, F1 and F2, act on a 5-kg mass. If F1 =20 N and F2 =15 N, find the acceleration in (a) and (b) of the Figure </vt:lpstr>
      <vt:lpstr>قانون نيوتن الثالث</vt:lpstr>
      <vt:lpstr>يتضح من الشكل أعلاه مفهوم قانون نيوتن الثالث للفعل ورد الفعل، حيث يشد الشخص الجدار بواسطة الحبل وبالمقابل فإن الحبل يشد الشخص كرد فعل. </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88</cp:revision>
  <dcterms:created xsi:type="dcterms:W3CDTF">2013-03-29T16:44:01Z</dcterms:created>
  <dcterms:modified xsi:type="dcterms:W3CDTF">2018-12-14T16:45:52Z</dcterms:modified>
</cp:coreProperties>
</file>