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305" r:id="rId3"/>
    <p:sldId id="285" r:id="rId4"/>
    <p:sldId id="286" r:id="rId5"/>
    <p:sldId id="287" r:id="rId6"/>
    <p:sldId id="288" r:id="rId7"/>
    <p:sldId id="257" r:id="rId8"/>
    <p:sldId id="258" r:id="rId9"/>
    <p:sldId id="289" r:id="rId10"/>
    <p:sldId id="290" r:id="rId11"/>
    <p:sldId id="294" r:id="rId12"/>
    <p:sldId id="291" r:id="rId13"/>
    <p:sldId id="292" r:id="rId14"/>
    <p:sldId id="295" r:id="rId15"/>
    <p:sldId id="293" r:id="rId16"/>
    <p:sldId id="259" r:id="rId17"/>
    <p:sldId id="260" r:id="rId18"/>
    <p:sldId id="278" r:id="rId19"/>
    <p:sldId id="261" r:id="rId20"/>
    <p:sldId id="262" r:id="rId21"/>
    <p:sldId id="279" r:id="rId22"/>
    <p:sldId id="263" r:id="rId23"/>
    <p:sldId id="280" r:id="rId24"/>
    <p:sldId id="264" r:id="rId25"/>
    <p:sldId id="281" r:id="rId26"/>
    <p:sldId id="265" r:id="rId27"/>
    <p:sldId id="266" r:id="rId28"/>
    <p:sldId id="282" r:id="rId29"/>
    <p:sldId id="267" r:id="rId30"/>
    <p:sldId id="268" r:id="rId31"/>
    <p:sldId id="283" r:id="rId32"/>
    <p:sldId id="269" r:id="rId33"/>
    <p:sldId id="270" r:id="rId34"/>
    <p:sldId id="271" r:id="rId35"/>
    <p:sldId id="272" r:id="rId36"/>
    <p:sldId id="273" r:id="rId37"/>
    <p:sldId id="284" r:id="rId38"/>
    <p:sldId id="274" r:id="rId39"/>
    <p:sldId id="275" r:id="rId40"/>
    <p:sldId id="276" r:id="rId41"/>
    <p:sldId id="277" r:id="rId42"/>
    <p:sldId id="296" r:id="rId43"/>
    <p:sldId id="297" r:id="rId44"/>
    <p:sldId id="298" r:id="rId45"/>
    <p:sldId id="300" r:id="rId46"/>
    <p:sldId id="299" r:id="rId47"/>
    <p:sldId id="301" r:id="rId48"/>
    <p:sldId id="302" r:id="rId49"/>
    <p:sldId id="303" r:id="rId50"/>
    <p:sldId id="304" r:id="rId5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05/04/1440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95" name="Title 94"/>
          <p:cNvSpPr>
            <a:spLocks noGrp="1"/>
          </p:cNvSpPr>
          <p:nvPr>
            <p:ph type="title"/>
          </p:nvPr>
        </p:nvSpPr>
        <p:spPr>
          <a:xfrm>
            <a:off x="457200" y="4463568"/>
            <a:ext cx="8305800" cy="1143000"/>
          </a:xfrm>
        </p:spPr>
        <p:txBody>
          <a:bodyPr/>
          <a:lstStyle/>
          <a:p>
            <a:r>
              <a:rPr lang="ar-SA" smtClean="0"/>
              <a:t>انقر لتحرير نمط العنوان الرئيسي</a:t>
            </a:r>
            <a:endParaRPr lang="en-US"/>
          </a:p>
        </p:txBody>
      </p:sp>
      <p:sp>
        <p:nvSpPr>
          <p:cNvPr id="2" name="Date Placeholder 1"/>
          <p:cNvSpPr>
            <a:spLocks noGrp="1"/>
          </p:cNvSpPr>
          <p:nvPr>
            <p:ph type="dt" sz="half" idx="10"/>
          </p:nvPr>
        </p:nvSpPr>
        <p:spPr/>
        <p:txBody>
          <a:bodyPr/>
          <a:lstStyle/>
          <a:p>
            <a:fld id="{1B8ABB09-4A1D-463E-8065-109CC2B7EFAA}" type="datetimeFigureOut">
              <a:rPr lang="ar-SA" smtClean="0"/>
              <a:t>05/04/1440</a:t>
            </a:fld>
            <a:endParaRPr lang="ar-SA"/>
          </a:p>
        </p:txBody>
      </p:sp>
      <p:sp>
        <p:nvSpPr>
          <p:cNvPr id="91" name="Footer Placeholder 90"/>
          <p:cNvSpPr>
            <a:spLocks noGrp="1"/>
          </p:cNvSpPr>
          <p:nvPr>
            <p:ph type="ftr" sz="quarter" idx="11"/>
          </p:nvPr>
        </p:nvSpPr>
        <p:spPr/>
        <p:txBody>
          <a:bodyPr/>
          <a:lstStyle/>
          <a:p>
            <a:endParaRPr lang="ar-SA"/>
          </a:p>
        </p:txBody>
      </p:sp>
      <p:sp>
        <p:nvSpPr>
          <p:cNvPr id="92" name="Slide Number Placeholder 91"/>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05/04/1440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05/04/1440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05/04/1440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05/04/1440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05/04/1440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05/04/1440</a:t>
            </a:fld>
            <a:endParaRPr lang="ar-S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520" y="476673"/>
            <a:ext cx="8568952" cy="2376263"/>
          </a:xfrm>
          <a:solidFill>
            <a:srgbClr val="92D050"/>
          </a:solidFill>
        </p:spPr>
        <p:txBody>
          <a:bodyPr>
            <a:noAutofit/>
          </a:bodyPr>
          <a:lstStyle/>
          <a:p>
            <a:pPr algn="ctr"/>
            <a:r>
              <a:rPr lang="ar-IQ" sz="7200" b="1" dirty="0">
                <a:solidFill>
                  <a:srgbClr val="FF0000"/>
                </a:solidFill>
              </a:rPr>
              <a:t>الجهاز البصرى </a:t>
            </a:r>
            <a:r>
              <a:rPr lang="ar-IQ" sz="7200" b="1" dirty="0" smtClean="0">
                <a:solidFill>
                  <a:srgbClr val="FF0000"/>
                </a:solidFill>
              </a:rPr>
              <a:t> </a:t>
            </a:r>
            <a:endParaRPr lang="ar-IQ" sz="7200" b="1" dirty="0">
              <a:solidFill>
                <a:srgbClr val="FF0000"/>
              </a:solidFill>
            </a:endParaRPr>
          </a:p>
        </p:txBody>
      </p:sp>
      <p:sp>
        <p:nvSpPr>
          <p:cNvPr id="3" name="عنوان فرعي 2"/>
          <p:cNvSpPr>
            <a:spLocks noGrp="1"/>
          </p:cNvSpPr>
          <p:nvPr>
            <p:ph type="subTitle" idx="1"/>
          </p:nvPr>
        </p:nvSpPr>
        <p:spPr>
          <a:xfrm>
            <a:off x="228600" y="3733800"/>
            <a:ext cx="8663880" cy="2575520"/>
          </a:xfrm>
          <a:solidFill>
            <a:srgbClr val="92D050"/>
          </a:solidFill>
        </p:spPr>
        <p:txBody>
          <a:bodyPr>
            <a:noAutofit/>
          </a:bodyPr>
          <a:lstStyle/>
          <a:p>
            <a:pPr algn="ctr"/>
            <a:r>
              <a:rPr lang="ar-IQ" sz="3600" b="1" dirty="0">
                <a:solidFill>
                  <a:srgbClr val="002060"/>
                </a:solidFill>
              </a:rPr>
              <a:t>أعداد</a:t>
            </a:r>
          </a:p>
          <a:p>
            <a:pPr algn="ctr"/>
            <a:r>
              <a:rPr lang="ar-IQ" sz="3600" b="1" dirty="0">
                <a:solidFill>
                  <a:srgbClr val="002060"/>
                </a:solidFill>
              </a:rPr>
              <a:t>الدكتور علي محسن ياس العامري</a:t>
            </a:r>
          </a:p>
          <a:p>
            <a:pPr algn="ctr"/>
            <a:r>
              <a:rPr lang="ar-IQ" sz="3600" b="1" dirty="0">
                <a:solidFill>
                  <a:srgbClr val="002060"/>
                </a:solidFill>
              </a:rPr>
              <a:t>الجامعة المستنصرية / كلية التربية الأساسية</a:t>
            </a:r>
          </a:p>
          <a:p>
            <a:pPr algn="ctr"/>
            <a:endParaRPr lang="ar-IQ" sz="3600" dirty="0"/>
          </a:p>
        </p:txBody>
      </p:sp>
    </p:spTree>
    <p:extLst>
      <p:ext uri="{BB962C8B-B14F-4D97-AF65-F5344CB8AC3E}">
        <p14:creationId xmlns:p14="http://schemas.microsoft.com/office/powerpoint/2010/main" val="1425144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7356440"/>
          </a:xfrm>
          <a:prstGeom prst="rect">
            <a:avLst/>
          </a:prstGeom>
        </p:spPr>
        <p:txBody>
          <a:bodyPr wrap="square">
            <a:spAutoFit/>
          </a:bodyPr>
          <a:lstStyle/>
          <a:p>
            <a:pPr algn="just"/>
            <a:r>
              <a:rPr lang="ar-IQ" sz="4400" b="1" dirty="0">
                <a:solidFill>
                  <a:srgbClr val="FF0000"/>
                </a:solidFill>
              </a:rPr>
              <a:t>الشبكية:</a:t>
            </a:r>
            <a:r>
              <a:rPr lang="ar-IQ" sz="4400" dirty="0"/>
              <a:t> تعتبر الجزء الأكثر حساسيّةً في العين، وتحتوي على الشريان الرئيسيّ الواحد، بالإضافة إلى وريدٍ رئيسيٍّ واحدٍ، والذي يسمّى بالوريد الشبكي المركزي. </a:t>
            </a:r>
            <a:endParaRPr lang="ar-IQ" sz="4400" dirty="0" smtClean="0"/>
          </a:p>
          <a:p>
            <a:pPr algn="just"/>
            <a:r>
              <a:rPr lang="ar-IQ" sz="4400" b="1" dirty="0" smtClean="0">
                <a:solidFill>
                  <a:srgbClr val="FF0000"/>
                </a:solidFill>
              </a:rPr>
              <a:t>محجر </a:t>
            </a:r>
            <a:r>
              <a:rPr lang="ar-IQ" sz="4400" b="1" dirty="0">
                <a:solidFill>
                  <a:srgbClr val="FF0000"/>
                </a:solidFill>
              </a:rPr>
              <a:t>العين</a:t>
            </a:r>
            <a:r>
              <a:rPr lang="ar-IQ" sz="4400" dirty="0"/>
              <a:t>: هو المكان الذي يحتوي على كرة العين، ويتكوّن من العظام، ويفصل بينه بين كرة العين بعض المكوّنات الحجرية كالشحوم، والعضلات، والأوعية الدموية، والغدد، والتي من الممكن أن تنتفخ في بعض الأوقات، ممّا يدفع العين للبروز للأمام</a:t>
            </a:r>
            <a:r>
              <a:rPr lang="ar-IQ" sz="4400" dirty="0" smtClean="0"/>
              <a:t>.</a:t>
            </a:r>
            <a:endParaRPr lang="ar-IQ" dirty="0"/>
          </a:p>
          <a:p>
            <a:r>
              <a:rPr lang="ar-IQ" dirty="0" smtClean="0"/>
              <a:t> </a:t>
            </a:r>
            <a:endParaRPr lang="ar-IQ" dirty="0"/>
          </a:p>
        </p:txBody>
      </p:sp>
    </p:spTree>
    <p:extLst>
      <p:ext uri="{BB962C8B-B14F-4D97-AF65-F5344CB8AC3E}">
        <p14:creationId xmlns:p14="http://schemas.microsoft.com/office/powerpoint/2010/main" val="251782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8755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81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784976" cy="7540526"/>
          </a:xfrm>
          <a:prstGeom prst="rect">
            <a:avLst/>
          </a:prstGeom>
        </p:spPr>
        <p:txBody>
          <a:bodyPr wrap="square">
            <a:spAutoFit/>
          </a:bodyPr>
          <a:lstStyle/>
          <a:p>
            <a:pPr algn="just"/>
            <a:r>
              <a:rPr lang="ar-IQ" sz="4400" b="1" dirty="0">
                <a:solidFill>
                  <a:srgbClr val="FF0000"/>
                </a:solidFill>
              </a:rPr>
              <a:t>القرنية</a:t>
            </a:r>
            <a:r>
              <a:rPr lang="ar-IQ" sz="4400" dirty="0"/>
              <a:t>: وهي طبقةٌ رقيقةٌ تشبه الزجاجة التي تتكون منها الساعة، ومهمتها حماية مقدمة العين من خلال عملها كغطاءٍ شفافٍ، كما أنها تسمح للضوء باختراقها دون أن ينكسر، كما أنّ خدشها يسبّب الألم الشديد للإنسان. </a:t>
            </a:r>
            <a:endParaRPr lang="ar-IQ" sz="4400" dirty="0" smtClean="0"/>
          </a:p>
          <a:p>
            <a:pPr algn="just"/>
            <a:r>
              <a:rPr lang="ar-IQ" sz="4400" b="1" dirty="0" smtClean="0">
                <a:solidFill>
                  <a:srgbClr val="FF0000"/>
                </a:solidFill>
              </a:rPr>
              <a:t>مركز </a:t>
            </a:r>
            <a:r>
              <a:rPr lang="ar-IQ" sz="4400" b="1" dirty="0">
                <a:solidFill>
                  <a:srgbClr val="FF0000"/>
                </a:solidFill>
              </a:rPr>
              <a:t>الإبصار</a:t>
            </a:r>
            <a:r>
              <a:rPr lang="ar-IQ" sz="4400" dirty="0"/>
              <a:t>: هو الجزء الذي يحتوي على خلايا حساسة للضوء، ومهمتها مساعدة الإنسان على رؤية التفاصيل الدقيقة بوضوحٍ كبيرٍ، ومكانها في الشبكية، وتعتبر من الأجزاء المهمّة في العين، فأيُّ تغييرٍ بسيطٍ عليها يؤدي إلى خلل في الرؤية</a:t>
            </a:r>
            <a:r>
              <a:rPr lang="ar-IQ" sz="4400" dirty="0" smtClean="0"/>
              <a:t>.</a:t>
            </a:r>
            <a:endParaRPr lang="ar-IQ" sz="4400" dirty="0"/>
          </a:p>
        </p:txBody>
      </p:sp>
    </p:spTree>
    <p:extLst>
      <p:ext uri="{BB962C8B-B14F-4D97-AF65-F5344CB8AC3E}">
        <p14:creationId xmlns:p14="http://schemas.microsoft.com/office/powerpoint/2010/main" val="276596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6247864"/>
          </a:xfrm>
          <a:prstGeom prst="rect">
            <a:avLst/>
          </a:prstGeom>
        </p:spPr>
        <p:txBody>
          <a:bodyPr wrap="square">
            <a:spAutoFit/>
          </a:bodyPr>
          <a:lstStyle/>
          <a:p>
            <a:pPr algn="just"/>
            <a:r>
              <a:rPr lang="ar-IQ" sz="4000" b="1" dirty="0">
                <a:solidFill>
                  <a:srgbClr val="FF0000"/>
                </a:solidFill>
              </a:rPr>
              <a:t>السائل الزجاجي</a:t>
            </a:r>
            <a:r>
              <a:rPr lang="ar-IQ" sz="4000" dirty="0"/>
              <a:t>: هو سائلٌ هلاميٌّ شفافٌ، مهمته تعبئة الجزء المتوسط في العين. </a:t>
            </a:r>
            <a:endParaRPr lang="ar-IQ" sz="4000" dirty="0" smtClean="0"/>
          </a:p>
          <a:p>
            <a:pPr algn="just"/>
            <a:r>
              <a:rPr lang="ar-IQ" sz="4000" b="1" dirty="0" smtClean="0">
                <a:solidFill>
                  <a:srgbClr val="FF0000"/>
                </a:solidFill>
              </a:rPr>
              <a:t>العصب </a:t>
            </a:r>
            <a:r>
              <a:rPr lang="ar-IQ" sz="4000" b="1" dirty="0">
                <a:solidFill>
                  <a:srgbClr val="FF0000"/>
                </a:solidFill>
              </a:rPr>
              <a:t>البصري</a:t>
            </a:r>
            <a:r>
              <a:rPr lang="ar-IQ" sz="4000" dirty="0"/>
              <a:t>: يعتبر الطريق التي تربط العين بالدماغ، ومن خلاله يتم التقاط الصور التي تقع على الشبكية، ونقلها للدماغ، وترجمتها فيه. </a:t>
            </a:r>
            <a:endParaRPr lang="ar-IQ" sz="4000" dirty="0" smtClean="0"/>
          </a:p>
          <a:p>
            <a:pPr algn="just"/>
            <a:r>
              <a:rPr lang="ar-IQ" sz="4000" b="1" dirty="0" smtClean="0">
                <a:solidFill>
                  <a:srgbClr val="FF0000"/>
                </a:solidFill>
              </a:rPr>
              <a:t>الجفون</a:t>
            </a:r>
            <a:r>
              <a:rPr lang="ar-IQ" sz="4000" b="1" dirty="0">
                <a:solidFill>
                  <a:srgbClr val="FF0000"/>
                </a:solidFill>
              </a:rPr>
              <a:t>: </a:t>
            </a:r>
            <a:r>
              <a:rPr lang="ar-IQ" sz="4000" dirty="0"/>
              <a:t>تعمل الجفون كواقي بصري للعين، وتحافظ على قوة الرؤيا من خلال المحافظة على رطوبة العين الداخلية، فبدون هذه الجفون فإنّ العين تجف، وتتعرض للخطر بسبب إمكانية دخول الحجارة والأتربة للعين</a:t>
            </a:r>
            <a:r>
              <a:rPr lang="ar-IQ" sz="4000" dirty="0" smtClean="0"/>
              <a:t>.</a:t>
            </a:r>
            <a:endParaRPr lang="ar-IQ" sz="4000" dirty="0"/>
          </a:p>
        </p:txBody>
      </p:sp>
    </p:spTree>
    <p:extLst>
      <p:ext uri="{BB962C8B-B14F-4D97-AF65-F5344CB8AC3E}">
        <p14:creationId xmlns:p14="http://schemas.microsoft.com/office/powerpoint/2010/main" val="6631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451"/>
            <a:ext cx="8064896" cy="678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34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6463308"/>
          </a:xfrm>
          <a:prstGeom prst="rect">
            <a:avLst/>
          </a:prstGeom>
        </p:spPr>
        <p:txBody>
          <a:bodyPr wrap="square">
            <a:spAutoFit/>
          </a:bodyPr>
          <a:lstStyle/>
          <a:p>
            <a:pPr algn="just"/>
            <a:r>
              <a:rPr lang="ar-IQ" sz="4400" dirty="0"/>
              <a:t>إمكانية دخول الحجارة والأتربة للعين. </a:t>
            </a:r>
            <a:endParaRPr lang="ar-IQ" sz="4400" dirty="0" smtClean="0"/>
          </a:p>
          <a:p>
            <a:pPr algn="just"/>
            <a:r>
              <a:rPr lang="ar-IQ" sz="4400" b="1" dirty="0" smtClean="0">
                <a:solidFill>
                  <a:srgbClr val="FF0000"/>
                </a:solidFill>
              </a:rPr>
              <a:t>الجهاز </a:t>
            </a:r>
            <a:r>
              <a:rPr lang="ar-IQ" sz="4400" b="1" dirty="0">
                <a:solidFill>
                  <a:srgbClr val="FF0000"/>
                </a:solidFill>
              </a:rPr>
              <a:t>الدمعي</a:t>
            </a:r>
            <a:r>
              <a:rPr lang="ar-IQ" sz="4400" dirty="0"/>
              <a:t>: يعمل هذا الجهاز كنظام صرفٍ مائيٍّ، وظيفته منع دموع العين من الانسكاب على الخدود باستمرار. </a:t>
            </a:r>
            <a:endParaRPr lang="ar-IQ" sz="4400" dirty="0" smtClean="0"/>
          </a:p>
          <a:p>
            <a:pPr algn="just"/>
            <a:r>
              <a:rPr lang="ar-IQ" sz="4400" b="1" dirty="0" smtClean="0">
                <a:solidFill>
                  <a:srgbClr val="FF0000"/>
                </a:solidFill>
              </a:rPr>
              <a:t>القزحية</a:t>
            </a:r>
            <a:r>
              <a:rPr lang="ar-IQ" sz="4400" b="1" dirty="0">
                <a:solidFill>
                  <a:srgbClr val="FF0000"/>
                </a:solidFill>
              </a:rPr>
              <a:t>: </a:t>
            </a:r>
            <a:r>
              <a:rPr lang="ar-IQ" sz="4400" dirty="0"/>
              <a:t>تعتبر من أكثر أجزاء العين وضوحاً، وتتكوّن من عضلةٍ طويلةٍ تساعد على التحكّم في كمية الضوء الذي يصل إلى الشبكية، كما أنّ لونها هو الذي يميّز لون العين، فمنها الأزرق، والأسود، والبني.</a:t>
            </a:r>
          </a:p>
          <a:p>
            <a:endParaRPr lang="ar-IQ" dirty="0"/>
          </a:p>
        </p:txBody>
      </p:sp>
    </p:spTree>
    <p:extLst>
      <p:ext uri="{BB962C8B-B14F-4D97-AF65-F5344CB8AC3E}">
        <p14:creationId xmlns:p14="http://schemas.microsoft.com/office/powerpoint/2010/main" val="217646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640960" cy="6186309"/>
          </a:xfrm>
          <a:prstGeom prst="rect">
            <a:avLst/>
          </a:prstGeom>
        </p:spPr>
        <p:txBody>
          <a:bodyPr wrap="square">
            <a:spAutoFit/>
          </a:bodyPr>
          <a:lstStyle/>
          <a:p>
            <a:pPr algn="just"/>
            <a:r>
              <a:rPr lang="ar-IQ" dirty="0"/>
              <a:t>(</a:t>
            </a:r>
            <a:r>
              <a:rPr lang="ar-IQ" sz="3600" dirty="0"/>
              <a:t>كلوريد الصوديوم) قليل من المخاط للبكتريا ( والزلال ، يحتوى على مادة قاتلة اى الانزيم المذيب او المحلل).</a:t>
            </a:r>
          </a:p>
          <a:p>
            <a:pPr algn="just"/>
            <a:r>
              <a:rPr lang="ar-IQ" sz="3600" dirty="0"/>
              <a:t>تسمى </a:t>
            </a:r>
            <a:r>
              <a:rPr lang="ar-IQ" sz="3600" b="1" dirty="0">
                <a:solidFill>
                  <a:srgbClr val="FF0000"/>
                </a:solidFill>
              </a:rPr>
              <a:t>الليسوزيم </a:t>
            </a:r>
            <a:r>
              <a:rPr lang="ar-IQ" sz="3600" b="1" dirty="0" smtClean="0">
                <a:solidFill>
                  <a:srgbClr val="FF0000"/>
                </a:solidFill>
              </a:rPr>
              <a:t>:هى </a:t>
            </a:r>
            <a:r>
              <a:rPr lang="ar-IQ" sz="3600" b="1" dirty="0">
                <a:solidFill>
                  <a:srgbClr val="FF0000"/>
                </a:solidFill>
              </a:rPr>
              <a:t>مادة قوية فى </a:t>
            </a:r>
            <a:r>
              <a:rPr lang="ar-IQ" sz="3600" b="1" dirty="0" smtClean="0">
                <a:solidFill>
                  <a:srgbClr val="FF0000"/>
                </a:solidFill>
              </a:rPr>
              <a:t>الاثر لها وظيفة وقاية </a:t>
            </a:r>
            <a:r>
              <a:rPr lang="ar-IQ" sz="3600" b="1" dirty="0">
                <a:solidFill>
                  <a:srgbClr val="FF0000"/>
                </a:solidFill>
              </a:rPr>
              <a:t>العين من العدوى بالجراثيم.</a:t>
            </a:r>
          </a:p>
          <a:p>
            <a:pPr algn="just"/>
            <a:r>
              <a:rPr lang="ar-IQ" sz="3600" dirty="0"/>
              <a:t>تستطيع العين أن تدور فى داخل </a:t>
            </a:r>
            <a:r>
              <a:rPr lang="ar-IQ" sz="3600" dirty="0" smtClean="0"/>
              <a:t>محجرها </a:t>
            </a:r>
            <a:r>
              <a:rPr lang="ar-IQ" sz="3600" dirty="0"/>
              <a:t>دورانا بفعل ست عضلات عينية تستمد أعصابها من الاعصاب المخية الثالث والرابع والسادس. تتحرك العين لتجنب ازدواج الرؤية،  ويبلغ التناسق بين العضلات العينية درجة فائقة تمكننا من تركيز البصر وتمديده نحو الاشياء الدقيقة . ويندر أن تكف العينين عن الحركة تماما. وهذا هو السر فى فشلنا عادة فى التظاهر بالنوم اذا ما راقب المتشكك عينينا.</a:t>
            </a:r>
          </a:p>
        </p:txBody>
      </p:sp>
    </p:spTree>
    <p:extLst>
      <p:ext uri="{BB962C8B-B14F-4D97-AF65-F5344CB8AC3E}">
        <p14:creationId xmlns:p14="http://schemas.microsoft.com/office/powerpoint/2010/main" val="44878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6247864"/>
          </a:xfrm>
          <a:prstGeom prst="rect">
            <a:avLst/>
          </a:prstGeom>
        </p:spPr>
        <p:txBody>
          <a:bodyPr wrap="square">
            <a:spAutoFit/>
          </a:bodyPr>
          <a:lstStyle/>
          <a:p>
            <a:pPr algn="just"/>
            <a:r>
              <a:rPr lang="ar-IQ" sz="4000" dirty="0"/>
              <a:t>والعين عضو كروى الشكل لانرى من سطحه الا جزءا صغيرا، وهى اداة بصرية بالغة التعقيد، وتعتبر اداة التصوير(الكاميرا) نموذجا مصغرا لها.</a:t>
            </a:r>
          </a:p>
          <a:p>
            <a:pPr algn="just"/>
            <a:r>
              <a:rPr lang="ar-IQ" sz="4000" dirty="0"/>
              <a:t>تنقسم مقلة العين(كرة العين) من الداخل تقريبا الى قسمين: </a:t>
            </a:r>
            <a:r>
              <a:rPr lang="ar-IQ" sz="4000" b="1" dirty="0">
                <a:solidFill>
                  <a:srgbClr val="92D050"/>
                </a:solidFill>
              </a:rPr>
              <a:t>قسم أمامى صغير يحوى سائلا رقيقا صافيا يسمى السائل المائى، وقسم رئيسى كبير يحوى مادة هلامية او جلاتينية تسمى السائل الزجاجى</a:t>
            </a:r>
            <a:r>
              <a:rPr lang="ar-IQ" sz="4000" dirty="0"/>
              <a:t>. وتجرى فى هذين السائلين </a:t>
            </a:r>
            <a:r>
              <a:rPr lang="ar-IQ" sz="4000" u="sng" dirty="0">
                <a:solidFill>
                  <a:srgbClr val="92D050"/>
                </a:solidFill>
              </a:rPr>
              <a:t>عملية الدوران</a:t>
            </a:r>
            <a:r>
              <a:rPr lang="ar-IQ" sz="4000" dirty="0"/>
              <a:t>، كما يحدث تبادل محدود وبين الدم تبادل محدود. </a:t>
            </a:r>
            <a:r>
              <a:rPr lang="ar-IQ" sz="4000" dirty="0" smtClean="0"/>
              <a:t>هاذين </a:t>
            </a:r>
            <a:r>
              <a:rPr lang="ar-IQ" sz="4000" dirty="0"/>
              <a:t>السائلين لايحويان اجسام مضادة على خلاف الدم.</a:t>
            </a:r>
          </a:p>
        </p:txBody>
      </p:sp>
    </p:spTree>
    <p:extLst>
      <p:ext uri="{BB962C8B-B14F-4D97-AF65-F5344CB8AC3E}">
        <p14:creationId xmlns:p14="http://schemas.microsoft.com/office/powerpoint/2010/main" val="107350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4" y="188640"/>
            <a:ext cx="899779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16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3"/>
            <a:ext cx="8496944" cy="5632311"/>
          </a:xfrm>
          <a:prstGeom prst="rect">
            <a:avLst/>
          </a:prstGeom>
        </p:spPr>
        <p:txBody>
          <a:bodyPr wrap="square">
            <a:spAutoFit/>
          </a:bodyPr>
          <a:lstStyle/>
          <a:p>
            <a:pPr algn="just"/>
            <a:r>
              <a:rPr lang="ar-IQ" sz="3600" dirty="0"/>
              <a:t>من أجزاء العين المهمة </a:t>
            </a:r>
            <a:r>
              <a:rPr lang="ar-IQ" sz="3600" b="1" dirty="0">
                <a:solidFill>
                  <a:srgbClr val="FF0000"/>
                </a:solidFill>
              </a:rPr>
              <a:t>القرنية</a:t>
            </a:r>
            <a:r>
              <a:rPr lang="ar-IQ" sz="3600" dirty="0"/>
              <a:t>، </a:t>
            </a:r>
            <a:r>
              <a:rPr lang="ar-IQ" sz="3600" b="1" u="sng" dirty="0"/>
              <a:t>وهى النافذة الامامية الصافية القليلة التحدب، والتى يتحتم على كل الاشعة الضوئية الداخلة للعين بالنفاذ عبرها. وهى تعتبر امتداد للجلد تتكون من نسيج ضام لايحوى اى أوعية دموية</a:t>
            </a:r>
            <a:r>
              <a:rPr lang="ar-IQ" sz="3600" dirty="0"/>
              <a:t>. وقد تكون العين صحيحة التركيب وممتازة ولكن اذا تكدرت </a:t>
            </a:r>
            <a:r>
              <a:rPr lang="ar-IQ" sz="3600" dirty="0" smtClean="0"/>
              <a:t>القرنية </a:t>
            </a:r>
            <a:r>
              <a:rPr lang="ar-IQ" sz="3600" b="1" dirty="0">
                <a:solidFill>
                  <a:srgbClr val="FF0000"/>
                </a:solidFill>
              </a:rPr>
              <a:t>وفقدت صفاءها عندها تصبح العين عاجزة عن الابصار .</a:t>
            </a:r>
          </a:p>
          <a:p>
            <a:pPr algn="just"/>
            <a:r>
              <a:rPr lang="ar-IQ" sz="3600" dirty="0"/>
              <a:t>والقرنية  تفوق سواها من أنسجة الجسم  فى تهيؤها لطول بقاء، لذلك نستطيع أن ننزع  القرنية من قرد او انسان مات توا ثم تزرع فى عين رجل صاحب قرنية رديئة.</a:t>
            </a:r>
          </a:p>
        </p:txBody>
      </p:sp>
    </p:spTree>
    <p:extLst>
      <p:ext uri="{BB962C8B-B14F-4D97-AF65-F5344CB8AC3E}">
        <p14:creationId xmlns:p14="http://schemas.microsoft.com/office/powerpoint/2010/main" val="281570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7890"/>
            <a:ext cx="8352928" cy="648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18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496944" cy="5632311"/>
          </a:xfrm>
          <a:prstGeom prst="rect">
            <a:avLst/>
          </a:prstGeom>
        </p:spPr>
        <p:txBody>
          <a:bodyPr wrap="square">
            <a:spAutoFit/>
          </a:bodyPr>
          <a:lstStyle/>
          <a:p>
            <a:pPr algn="just"/>
            <a:r>
              <a:rPr lang="ar-IQ" sz="4000" dirty="0"/>
              <a:t>تقع خلف القرنية بمسافة قصيرة </a:t>
            </a:r>
            <a:r>
              <a:rPr lang="ar-IQ" sz="4000" b="1" dirty="0">
                <a:solidFill>
                  <a:srgbClr val="FF0000"/>
                </a:solidFill>
              </a:rPr>
              <a:t>العدسة</a:t>
            </a:r>
            <a:r>
              <a:rPr lang="ar-IQ" sz="4000" dirty="0"/>
              <a:t> ويفصلها عنها السائل المائى. ويحجبها حجبا جزئيا حاجز ملون يسمى </a:t>
            </a:r>
            <a:r>
              <a:rPr lang="ar-IQ" sz="4000" u="sng" dirty="0" smtClean="0">
                <a:solidFill>
                  <a:srgbClr val="FF0000"/>
                </a:solidFill>
              </a:rPr>
              <a:t>القزحية.</a:t>
            </a:r>
            <a:r>
              <a:rPr lang="ar-IQ" sz="4000" u="sng" dirty="0" smtClean="0"/>
              <a:t>وظيفة العدسة </a:t>
            </a:r>
            <a:r>
              <a:rPr lang="ar-IQ" sz="4000" u="sng" dirty="0"/>
              <a:t>والقزحية يهيئان لنا ان نستقبل صورا محدودة واضحة، وان نتمكن من تسديد بصرنا نحو الاجسام القريبة والبعيدة.</a:t>
            </a:r>
          </a:p>
          <a:p>
            <a:pPr algn="just"/>
            <a:r>
              <a:rPr lang="ar-IQ" sz="4000" b="1" dirty="0" smtClean="0">
                <a:solidFill>
                  <a:srgbClr val="FF0000"/>
                </a:solidFill>
              </a:rPr>
              <a:t>العدسة: </a:t>
            </a:r>
            <a:r>
              <a:rPr lang="ar-IQ" sz="4000" b="1" dirty="0">
                <a:solidFill>
                  <a:srgbClr val="FF0000"/>
                </a:solidFill>
              </a:rPr>
              <a:t>قرص محدب، تستقبل الاشعة الضوئية المتوازية ثم تجمعها فى بؤرة محددة تقع فى الجدار الخلفى للعين </a:t>
            </a:r>
            <a:r>
              <a:rPr lang="ar-IQ" sz="4000" dirty="0"/>
              <a:t>. وتتعلق العدسة بأربع عضلات يمكن شدها وارخاؤها، مما يؤدى  الى تغيير شكل العدسة.</a:t>
            </a:r>
          </a:p>
        </p:txBody>
      </p:sp>
    </p:spTree>
    <p:extLst>
      <p:ext uri="{BB962C8B-B14F-4D97-AF65-F5344CB8AC3E}">
        <p14:creationId xmlns:p14="http://schemas.microsoft.com/office/powerpoint/2010/main" val="108595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0891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38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208912" cy="4832092"/>
          </a:xfrm>
          <a:prstGeom prst="rect">
            <a:avLst/>
          </a:prstGeom>
        </p:spPr>
        <p:txBody>
          <a:bodyPr wrap="square">
            <a:spAutoFit/>
          </a:bodyPr>
          <a:lstStyle/>
          <a:p>
            <a:pPr algn="just"/>
            <a:r>
              <a:rPr lang="ar-IQ" sz="4400" dirty="0"/>
              <a:t>تشبه العدسة فى تكوينها من نسيج شفاف خال من الاصباغ والدم. وقد  تتعرض أحيانا لعتامة تسمى </a:t>
            </a:r>
            <a:r>
              <a:rPr lang="ar-IQ" sz="4400" b="1" dirty="0">
                <a:solidFill>
                  <a:srgbClr val="FF0000"/>
                </a:solidFill>
              </a:rPr>
              <a:t>الكاتاركت(الماء الابيض) </a:t>
            </a:r>
            <a:r>
              <a:rPr lang="ar-IQ" sz="4400" b="1" u="sng" dirty="0">
                <a:solidFill>
                  <a:srgbClr val="92D050"/>
                </a:solidFill>
              </a:rPr>
              <a:t>وهو داء يعوق الابصار الى حد ملحوظ، ويصيب على الخصوص كبار السن.</a:t>
            </a:r>
            <a:r>
              <a:rPr lang="ar-IQ" sz="4400" dirty="0"/>
              <a:t> ويمكن معالجته بازالة العدسة واستخدام نظارة مقربة تعوض المريض عن فقدها وحاليا توضع عدسة بديلة.</a:t>
            </a:r>
          </a:p>
        </p:txBody>
      </p:sp>
    </p:spTree>
    <p:extLst>
      <p:ext uri="{BB962C8B-B14F-4D97-AF65-F5344CB8AC3E}">
        <p14:creationId xmlns:p14="http://schemas.microsoft.com/office/powerpoint/2010/main" val="348896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006"/>
            <a:ext cx="8352928" cy="620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259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2"/>
            <a:ext cx="8784976" cy="5509200"/>
          </a:xfrm>
          <a:prstGeom prst="rect">
            <a:avLst/>
          </a:prstGeom>
        </p:spPr>
        <p:txBody>
          <a:bodyPr wrap="square">
            <a:spAutoFit/>
          </a:bodyPr>
          <a:lstStyle/>
          <a:p>
            <a:pPr algn="just"/>
            <a:r>
              <a:rPr lang="ar-IQ" sz="4400" dirty="0"/>
              <a:t>واتساع الفتحة التى ينفذ منها الضوء الى العدسة تتحكم فيه </a:t>
            </a:r>
            <a:r>
              <a:rPr lang="ar-IQ" sz="4400" b="1" dirty="0" smtClean="0">
                <a:solidFill>
                  <a:srgbClr val="92D050"/>
                </a:solidFill>
              </a:rPr>
              <a:t>القزحية</a:t>
            </a:r>
            <a:r>
              <a:rPr lang="ar-IQ" sz="4400" dirty="0" smtClean="0"/>
              <a:t> </a:t>
            </a:r>
          </a:p>
          <a:p>
            <a:pPr algn="just"/>
            <a:r>
              <a:rPr lang="ar-IQ" sz="4400" b="1" dirty="0" smtClean="0">
                <a:solidFill>
                  <a:srgbClr val="92D050"/>
                </a:solidFill>
              </a:rPr>
              <a:t>والقزحية</a:t>
            </a:r>
            <a:r>
              <a:rPr lang="ar-IQ" sz="4400" dirty="0" smtClean="0"/>
              <a:t> :هى </a:t>
            </a:r>
            <a:r>
              <a:rPr lang="ar-IQ" sz="4400" b="1" dirty="0"/>
              <a:t>تلك الحلقة الملونة التى نراها فى عيون الناس</a:t>
            </a:r>
            <a:r>
              <a:rPr lang="ar-IQ" sz="4400" dirty="0"/>
              <a:t>. اما </a:t>
            </a:r>
            <a:r>
              <a:rPr lang="ar-IQ" sz="4400" b="1" dirty="0">
                <a:solidFill>
                  <a:srgbClr val="92D050"/>
                </a:solidFill>
              </a:rPr>
              <a:t>حدقة العين </a:t>
            </a:r>
            <a:r>
              <a:rPr lang="ar-IQ" sz="4400" dirty="0"/>
              <a:t>فهى تلك الفتحة نفسها التى تظهر كبقعة مستديرة سوداء فى مركز القزحية ويتغير اتساعها نتيجة لرد فعل منعكس بالنسبة شدة الضوء، او لتكيف العين للنظر البعيد او القريب .</a:t>
            </a:r>
          </a:p>
        </p:txBody>
      </p:sp>
    </p:spTree>
    <p:extLst>
      <p:ext uri="{BB962C8B-B14F-4D97-AF65-F5344CB8AC3E}">
        <p14:creationId xmlns:p14="http://schemas.microsoft.com/office/powerpoint/2010/main" val="2897440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32" y="188640"/>
            <a:ext cx="873045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599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280920" cy="5632311"/>
          </a:xfrm>
          <a:prstGeom prst="rect">
            <a:avLst/>
          </a:prstGeom>
        </p:spPr>
        <p:txBody>
          <a:bodyPr wrap="square">
            <a:spAutoFit/>
          </a:bodyPr>
          <a:lstStyle/>
          <a:p>
            <a:pPr algn="just"/>
            <a:r>
              <a:rPr lang="ar-IQ" sz="4000" dirty="0"/>
              <a:t>ولكى تتمكن العين من اسقاط صور الاشياء القريبة اسقاطا واضحا محددا على الشبكية تتغير احوال القزحية والعدسة معا، فالعدسة تزداد استدارة (تصبح أكثر تحدبا)، بينما تنقبض العضلة العاصرة فى القزحية فتقلل من اتساع العين الى الدرجة الكافية لتحديد الصورة المطلوبة. وتتم </a:t>
            </a:r>
            <a:r>
              <a:rPr lang="ar-IQ" sz="4000" dirty="0" smtClean="0"/>
              <a:t>هذه </a:t>
            </a:r>
            <a:r>
              <a:rPr lang="ar-IQ" sz="4000" dirty="0"/>
              <a:t>التغيرات نتيجة لفعل منعكس. ولكن قدرتها على التكيف للنظر من قريب تقل مع تقدم السن، لذلك نلجأ الى استعمال نظارات القراءة.</a:t>
            </a:r>
          </a:p>
        </p:txBody>
      </p:sp>
    </p:spTree>
    <p:extLst>
      <p:ext uri="{BB962C8B-B14F-4D97-AF65-F5344CB8AC3E}">
        <p14:creationId xmlns:p14="http://schemas.microsoft.com/office/powerpoint/2010/main" val="294318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496944" cy="3170099"/>
          </a:xfrm>
          <a:prstGeom prst="rect">
            <a:avLst/>
          </a:prstGeom>
        </p:spPr>
        <p:txBody>
          <a:bodyPr wrap="square">
            <a:spAutoFit/>
          </a:bodyPr>
          <a:lstStyle/>
          <a:p>
            <a:pPr algn="just"/>
            <a:r>
              <a:rPr lang="ar-IQ" sz="4000" dirty="0"/>
              <a:t>البطانة الداخلية لكرة العين تسمة </a:t>
            </a:r>
            <a:r>
              <a:rPr lang="ar-IQ" sz="4000" b="1" dirty="0">
                <a:solidFill>
                  <a:srgbClr val="92D050"/>
                </a:solidFill>
              </a:rPr>
              <a:t>الشبكية</a:t>
            </a:r>
            <a:r>
              <a:rPr lang="ar-IQ" sz="4000" dirty="0"/>
              <a:t>، فهى تحوى الاعضاء النهائية الحسية للابصار. ويمثلها فى الة التصوير الفيلم الحساس. </a:t>
            </a:r>
            <a:r>
              <a:rPr lang="ar-IQ" sz="4000" dirty="0" smtClean="0"/>
              <a:t> </a:t>
            </a:r>
            <a:endParaRPr lang="ar-IQ" sz="4000" dirty="0"/>
          </a:p>
          <a:p>
            <a:pPr algn="just"/>
            <a:r>
              <a:rPr lang="ar-IQ" sz="4000" dirty="0"/>
              <a:t>تحتوى الشبكية على خلايا عظيمة التخصص تسمى </a:t>
            </a:r>
            <a:r>
              <a:rPr lang="ar-IQ" sz="4000" b="1" dirty="0"/>
              <a:t>العصى والمخاريط </a:t>
            </a:r>
            <a:r>
              <a:rPr lang="ar-IQ" sz="4000" dirty="0"/>
              <a:t>.</a:t>
            </a:r>
          </a:p>
        </p:txBody>
      </p:sp>
    </p:spTree>
    <p:extLst>
      <p:ext uri="{BB962C8B-B14F-4D97-AF65-F5344CB8AC3E}">
        <p14:creationId xmlns:p14="http://schemas.microsoft.com/office/powerpoint/2010/main" val="160041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0628"/>
            <a:ext cx="8856984" cy="664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812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352928" cy="6186309"/>
          </a:xfrm>
          <a:prstGeom prst="rect">
            <a:avLst/>
          </a:prstGeom>
        </p:spPr>
        <p:txBody>
          <a:bodyPr wrap="square">
            <a:spAutoFit/>
          </a:bodyPr>
          <a:lstStyle/>
          <a:p>
            <a:pPr algn="just"/>
            <a:r>
              <a:rPr lang="ar-IQ" sz="4400" dirty="0"/>
              <a:t>وهذه الخلايا لاتوجد فى أى عضو اخر من اعضاء الجسم. وهى المستقبلات للضوء، </a:t>
            </a:r>
            <a:r>
              <a:rPr lang="ar-IQ" sz="4400" b="1" u="sng" dirty="0">
                <a:solidFill>
                  <a:srgbClr val="92D050"/>
                </a:solidFill>
              </a:rPr>
              <a:t>فالعصى هى التى تجعلنا ندرك درجة سطوع الضوء بينما تضفى المخاريط الالوان على الصورة المتكونة.</a:t>
            </a:r>
            <a:r>
              <a:rPr lang="ar-IQ" sz="4400" dirty="0"/>
              <a:t> وتتصل العصى والمخاريط خلف الشبكية بواسطة الاشتباك العصبى بخلايا عصبية عقدية تمتد محاورها حول العين ثم تتلاقى لتكون العصب البصرى الذى ينقل السيالات العصبية للمخ. </a:t>
            </a:r>
          </a:p>
        </p:txBody>
      </p:sp>
    </p:spTree>
    <p:extLst>
      <p:ext uri="{BB962C8B-B14F-4D97-AF65-F5344CB8AC3E}">
        <p14:creationId xmlns:p14="http://schemas.microsoft.com/office/powerpoint/2010/main" val="47312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12968" cy="6186309"/>
          </a:xfrm>
          <a:prstGeom prst="rect">
            <a:avLst/>
          </a:prstGeom>
        </p:spPr>
        <p:txBody>
          <a:bodyPr wrap="square">
            <a:spAutoFit/>
          </a:bodyPr>
          <a:lstStyle/>
          <a:p>
            <a:pPr algn="just"/>
            <a:r>
              <a:rPr lang="ar-IQ" sz="3600" dirty="0" smtClean="0"/>
              <a:t>ان </a:t>
            </a:r>
            <a:r>
              <a:rPr lang="ar-IQ" sz="3600" dirty="0"/>
              <a:t>العين عماد حاسة الإبصار لدى الإنسان و هي نافذة العقل البشري على العالم, فهي تمكنه من تمييز الأشياء و أشكالها و ألوانها، و إدراك كل ما يدور من حوله.</a:t>
            </a:r>
          </a:p>
          <a:p>
            <a:pPr algn="just"/>
            <a:r>
              <a:rPr lang="ar-IQ" sz="3600" b="1" dirty="0">
                <a:solidFill>
                  <a:srgbClr val="FFFF00"/>
                </a:solidFill>
              </a:rPr>
              <a:t>بنية العين </a:t>
            </a:r>
            <a:r>
              <a:rPr lang="ar-IQ" sz="3600" b="1" dirty="0" smtClean="0">
                <a:solidFill>
                  <a:srgbClr val="FFFF00"/>
                </a:solidFill>
              </a:rPr>
              <a:t>: </a:t>
            </a:r>
            <a:r>
              <a:rPr lang="ar-IQ" sz="3600" dirty="0" smtClean="0"/>
              <a:t>تعتمد </a:t>
            </a:r>
            <a:r>
              <a:rPr lang="ar-IQ" sz="3600" dirty="0"/>
              <a:t>العين في أداء وظيفتها على عن </a:t>
            </a:r>
            <a:r>
              <a:rPr lang="ar-IQ" sz="3600" b="1" dirty="0"/>
              <a:t>نوعين من </a:t>
            </a:r>
            <a:r>
              <a:rPr lang="ar-IQ" sz="3600" b="1" dirty="0" smtClean="0"/>
              <a:t>الأعضاء: </a:t>
            </a:r>
            <a:r>
              <a:rPr lang="ar-IQ" sz="3600" dirty="0" smtClean="0"/>
              <a:t>أعضاء </a:t>
            </a:r>
            <a:r>
              <a:rPr lang="ar-IQ" sz="3600" dirty="0"/>
              <a:t>ملحقة بالعين وتشمل أساسا أعضاء واقية وأعضاء محركة لها.</a:t>
            </a:r>
          </a:p>
          <a:p>
            <a:pPr algn="just"/>
            <a:r>
              <a:rPr lang="ar-IQ" sz="3600" b="1" dirty="0">
                <a:solidFill>
                  <a:srgbClr val="92D050"/>
                </a:solidFill>
              </a:rPr>
              <a:t>الأعضاء الواقية للعين</a:t>
            </a:r>
            <a:r>
              <a:rPr lang="ar-IQ" sz="3600" dirty="0">
                <a:solidFill>
                  <a:srgbClr val="92D050"/>
                </a:solidFill>
              </a:rPr>
              <a:t>: </a:t>
            </a:r>
            <a:r>
              <a:rPr lang="ar-IQ" sz="3600" dirty="0" smtClean="0"/>
              <a:t>توجد </a:t>
            </a:r>
            <a:r>
              <a:rPr lang="ar-IQ" sz="3600" dirty="0"/>
              <a:t>العين لدى الإنسان في تجويف عظمي يسمى المحجر, يحميها جفن في حركة مستمرة لا يتوقف إلا عند النوم و يحمل الجفن أهدابا تقي العين من الشوائب و الغبار والنور الساطع. كما يحمي الحاجبان العينين من العرق المنسدل من الجبين.</a:t>
            </a:r>
          </a:p>
        </p:txBody>
      </p:sp>
    </p:spTree>
    <p:extLst>
      <p:ext uri="{BB962C8B-B14F-4D97-AF65-F5344CB8AC3E}">
        <p14:creationId xmlns:p14="http://schemas.microsoft.com/office/powerpoint/2010/main" val="41622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496944" cy="5509200"/>
          </a:xfrm>
          <a:prstGeom prst="rect">
            <a:avLst/>
          </a:prstGeom>
        </p:spPr>
        <p:txBody>
          <a:bodyPr wrap="square">
            <a:spAutoFit/>
          </a:bodyPr>
          <a:lstStyle/>
          <a:p>
            <a:pPr algn="just"/>
            <a:r>
              <a:rPr lang="ar-IQ" sz="4400" dirty="0"/>
              <a:t>واحسن </a:t>
            </a:r>
            <a:r>
              <a:rPr lang="ar-IQ" sz="4400" dirty="0" smtClean="0"/>
              <a:t>ما تكون </a:t>
            </a:r>
            <a:r>
              <a:rPr lang="ar-IQ" sz="4400" dirty="0"/>
              <a:t>رؤية الالوان فى مركز الشبكية، وهى البقعة التى تستقبل فيها صورة جسم ما. نوجه اليه بصرنا توجيها مباشرا.</a:t>
            </a:r>
          </a:p>
          <a:p>
            <a:pPr algn="just"/>
            <a:r>
              <a:rPr lang="ar-IQ" sz="4400" dirty="0"/>
              <a:t>طريقة ابصارنا للالوان غير مفهومة. ولكن بعض العلماء أفترضوا أن المخاريط تحوى انواعا مختلفة من المواد الحساسة للضوء يتأثر كل نوع منها بلون معين.ويندر ان يصاب الناس بعمى الالوان الكامل.</a:t>
            </a:r>
          </a:p>
        </p:txBody>
      </p:sp>
    </p:spTree>
    <p:extLst>
      <p:ext uri="{BB962C8B-B14F-4D97-AF65-F5344CB8AC3E}">
        <p14:creationId xmlns:p14="http://schemas.microsoft.com/office/powerpoint/2010/main" val="235423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6992"/>
            <a:ext cx="8712968" cy="623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71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8640"/>
            <a:ext cx="8640960" cy="6186309"/>
          </a:xfrm>
          <a:prstGeom prst="rect">
            <a:avLst/>
          </a:prstGeom>
        </p:spPr>
        <p:txBody>
          <a:bodyPr wrap="square">
            <a:spAutoFit/>
          </a:bodyPr>
          <a:lstStyle/>
          <a:p>
            <a:pPr algn="just"/>
            <a:r>
              <a:rPr lang="ar-IQ" sz="4400" dirty="0"/>
              <a:t>شكل مقلة العين من حيث انها كاملة التطور أو مستطيلة او مضغوطة من الامام للخلف، يؤثر فى قدرتها على اسقاط الضوء بدقة على بؤرة الشبكية، مما يؤدى الى الاصابة بعيوب النظر(كطول او قصر النظر) ويمكن تصيحيح هذه العيوب باستخدام النظارات الطبية.والاوعية الرئيسية للعين تدخلها مع العصب البصرى ثم تتفرع فى الشبكية. ويستطيع طبيب العيون  أو الاعصاب ان يرى تلك الاوعية والاعصاب عند </a:t>
            </a:r>
          </a:p>
        </p:txBody>
      </p:sp>
    </p:spTree>
    <p:extLst>
      <p:ext uri="{BB962C8B-B14F-4D97-AF65-F5344CB8AC3E}">
        <p14:creationId xmlns:p14="http://schemas.microsoft.com/office/powerpoint/2010/main" val="4179218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640960" cy="5509200"/>
          </a:xfrm>
          <a:prstGeom prst="rect">
            <a:avLst/>
          </a:prstGeom>
        </p:spPr>
        <p:txBody>
          <a:bodyPr wrap="square">
            <a:spAutoFit/>
          </a:bodyPr>
          <a:lstStyle/>
          <a:p>
            <a:pPr algn="just"/>
            <a:r>
              <a:rPr lang="ar-IQ" sz="4400" dirty="0"/>
              <a:t>فحصه للعين بمنظار العيون </a:t>
            </a:r>
            <a:r>
              <a:rPr lang="ar-IQ" sz="4400" dirty="0" smtClean="0"/>
              <a:t>الخاص </a:t>
            </a:r>
            <a:r>
              <a:rPr lang="ar-IQ" sz="4400" dirty="0"/>
              <a:t>الذى </a:t>
            </a:r>
            <a:r>
              <a:rPr lang="ar-IQ" sz="4400" b="1" u="sng" dirty="0">
                <a:solidFill>
                  <a:srgbClr val="92D050"/>
                </a:solidFill>
              </a:rPr>
              <a:t>يسمى(الافثلموسكوب).</a:t>
            </a:r>
            <a:r>
              <a:rPr lang="ar-IQ" sz="4400" dirty="0"/>
              <a:t>الذى يتيح له أن يلقى نظرة شاملة على حالة الشرايين الصغيرة فيها، مثل تصلب الشرايين،وارتفاع ضغط الدم وأورام المخ ومرض البول السكرى، وضعف وظيفة الكليتين، وغيرها من الامراض قد تحدث تغيرات فى الشرايين ونسيج الشبكية المحيط بها، يستطيع الطبيب الفاحص أن يراها.</a:t>
            </a:r>
          </a:p>
        </p:txBody>
      </p:sp>
    </p:spTree>
    <p:extLst>
      <p:ext uri="{BB962C8B-B14F-4D97-AF65-F5344CB8AC3E}">
        <p14:creationId xmlns:p14="http://schemas.microsoft.com/office/powerpoint/2010/main" val="238756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496944" cy="6186309"/>
          </a:xfrm>
          <a:prstGeom prst="rect">
            <a:avLst/>
          </a:prstGeom>
        </p:spPr>
        <p:txBody>
          <a:bodyPr wrap="square">
            <a:spAutoFit/>
          </a:bodyPr>
          <a:lstStyle/>
          <a:p>
            <a:pPr algn="just"/>
            <a:r>
              <a:rPr lang="ar-IQ" sz="4400" dirty="0"/>
              <a:t>ويخرج العصب المخى الثانى من خلف كرة العين، وفى موضع خروجه من الشبكية توجد بقعة دقيقة تسمى </a:t>
            </a:r>
            <a:r>
              <a:rPr lang="ar-IQ" sz="4400" b="1" dirty="0">
                <a:solidFill>
                  <a:srgbClr val="92D050"/>
                </a:solidFill>
              </a:rPr>
              <a:t>النقطة العمياء</a:t>
            </a:r>
            <a:r>
              <a:rPr lang="ar-IQ" sz="4400" b="1" dirty="0"/>
              <a:t>(خالية من الاعصاب الحسية)</a:t>
            </a:r>
            <a:r>
              <a:rPr lang="ar-IQ" sz="4400" dirty="0"/>
              <a:t>. وتمضى  المحاور الى المخ المتوسط، تنتهى الافعال البصرية المنعكسة تنتهى فى المخ المتوسط، اما ادراك الصور وفهمها يسلتزم استمرار المسارات الى الفصين المؤخرين وعلى هذا فاننا نبصر بمؤخرة امخاخنا.</a:t>
            </a:r>
          </a:p>
        </p:txBody>
      </p:sp>
    </p:spTree>
    <p:extLst>
      <p:ext uri="{BB962C8B-B14F-4D97-AF65-F5344CB8AC3E}">
        <p14:creationId xmlns:p14="http://schemas.microsoft.com/office/powerpoint/2010/main" val="1243590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568952" cy="4832092"/>
          </a:xfrm>
          <a:prstGeom prst="rect">
            <a:avLst/>
          </a:prstGeom>
        </p:spPr>
        <p:txBody>
          <a:bodyPr wrap="square">
            <a:spAutoFit/>
          </a:bodyPr>
          <a:lstStyle/>
          <a:p>
            <a:pPr algn="just"/>
            <a:r>
              <a:rPr lang="ar-IQ" sz="4400" dirty="0"/>
              <a:t>الابصار المجسم(المزدوج) يرجع الى الاختلاف الطفيف بين الصورتين اللتين استقبلتهما العينان، ويجمع المخ الصورتين فى صورة واحدة فيها العمق الذى يحدد ابعادها(ادراك العمق).</a:t>
            </a:r>
          </a:p>
          <a:p>
            <a:pPr algn="just"/>
            <a:r>
              <a:rPr lang="ar-IQ" sz="4400" dirty="0"/>
              <a:t>عندما نكون فى حجرة مظلمة سنلاحظ فقط  اللونين الاسود والرمادى. ولن نرى اى الوان اخرى فى الغرفة. </a:t>
            </a:r>
          </a:p>
        </p:txBody>
      </p:sp>
    </p:spTree>
    <p:extLst>
      <p:ext uri="{BB962C8B-B14F-4D97-AF65-F5344CB8AC3E}">
        <p14:creationId xmlns:p14="http://schemas.microsoft.com/office/powerpoint/2010/main" val="1920828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12968" cy="5632311"/>
          </a:xfrm>
          <a:prstGeom prst="rect">
            <a:avLst/>
          </a:prstGeom>
        </p:spPr>
        <p:txBody>
          <a:bodyPr wrap="square">
            <a:spAutoFit/>
          </a:bodyPr>
          <a:lstStyle/>
          <a:p>
            <a:pPr algn="just"/>
            <a:r>
              <a:rPr lang="ar-IQ" sz="4000" dirty="0"/>
              <a:t>الجزء المركزى للشبكية مكون فقط من خلايا مخروطية، وحولها توجد خلايا عصوية ومخروطية. </a:t>
            </a:r>
            <a:r>
              <a:rPr lang="ar-IQ" sz="4000" b="1" dirty="0">
                <a:solidFill>
                  <a:srgbClr val="92D050"/>
                </a:solidFill>
              </a:rPr>
              <a:t>فالابصار فى الظلام وظيفة الخلايا </a:t>
            </a:r>
            <a:r>
              <a:rPr lang="ar-IQ" sz="4000" b="1" dirty="0" smtClean="0">
                <a:solidFill>
                  <a:srgbClr val="92D050"/>
                </a:solidFill>
              </a:rPr>
              <a:t>العصوية ، </a:t>
            </a:r>
            <a:r>
              <a:rPr lang="ar-IQ" sz="4000" b="1" dirty="0">
                <a:solidFill>
                  <a:srgbClr val="92D050"/>
                </a:solidFill>
              </a:rPr>
              <a:t>ورؤية الالوان وظيفة الخلايا </a:t>
            </a:r>
            <a:r>
              <a:rPr lang="ar-IQ" sz="4000" b="1" dirty="0" smtClean="0">
                <a:solidFill>
                  <a:srgbClr val="92D050"/>
                </a:solidFill>
              </a:rPr>
              <a:t>المخروطية .</a:t>
            </a:r>
            <a:endParaRPr lang="ar-IQ" sz="4000" b="1" dirty="0">
              <a:solidFill>
                <a:srgbClr val="92D050"/>
              </a:solidFill>
            </a:endParaRPr>
          </a:p>
          <a:p>
            <a:pPr algn="just"/>
            <a:r>
              <a:rPr lang="ar-IQ" sz="4000" dirty="0"/>
              <a:t> ويختلف الناس فى قوة ابصارهم فى الظلام، ونقص فيتامين (أ) فى الطعام يمنع تكوين المادة الكيميائية فى الخلايا </a:t>
            </a:r>
            <a:r>
              <a:rPr lang="ar-IQ" sz="4000" dirty="0" smtClean="0"/>
              <a:t>العصوية (</a:t>
            </a:r>
            <a:r>
              <a:rPr lang="ar-IQ" sz="4000" b="1" dirty="0">
                <a:solidFill>
                  <a:srgbClr val="92D050"/>
                </a:solidFill>
              </a:rPr>
              <a:t>الارجوان البصرى)</a:t>
            </a:r>
            <a:r>
              <a:rPr lang="ar-IQ" sz="4000" dirty="0"/>
              <a:t>، وبالتالى لايستطيع هؤلاء المرضى الرؤية فى الظلام. ويوجد فيتامين(أ) فى الخضروات الملونة والكبد والكلاوى. </a:t>
            </a:r>
          </a:p>
        </p:txBody>
      </p:sp>
    </p:spTree>
    <p:extLst>
      <p:ext uri="{BB962C8B-B14F-4D97-AF65-F5344CB8AC3E}">
        <p14:creationId xmlns:p14="http://schemas.microsoft.com/office/powerpoint/2010/main" val="1281559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071"/>
            <a:ext cx="8892480" cy="751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402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280920" cy="5509200"/>
          </a:xfrm>
          <a:prstGeom prst="rect">
            <a:avLst/>
          </a:prstGeom>
        </p:spPr>
        <p:txBody>
          <a:bodyPr wrap="square">
            <a:spAutoFit/>
          </a:bodyPr>
          <a:lstStyle/>
          <a:p>
            <a:pPr algn="just"/>
            <a:r>
              <a:rPr lang="ar-IQ" sz="4400" dirty="0"/>
              <a:t>ويتراوح سلم طول الموجات التى تتأثر بها العين البشرية </a:t>
            </a:r>
            <a:r>
              <a:rPr lang="ar-IQ" sz="4400" dirty="0" smtClean="0"/>
              <a:t>بين (</a:t>
            </a:r>
            <a:r>
              <a:rPr lang="ar-IQ" sz="4400" dirty="0"/>
              <a:t>760- 290) </a:t>
            </a:r>
            <a:r>
              <a:rPr lang="ar-IQ" sz="4400" dirty="0" smtClean="0"/>
              <a:t>ملليميكرون ،</a:t>
            </a:r>
            <a:r>
              <a:rPr lang="ar-IQ" sz="4400" dirty="0"/>
              <a:t>أى بين (اللون الاحمر والبنفسجى)، وهو مايعرف بالطيف الشمسى </a:t>
            </a:r>
            <a:r>
              <a:rPr lang="ar-IQ" sz="4400" dirty="0" smtClean="0"/>
              <a:t>المرئى (</a:t>
            </a:r>
            <a:r>
              <a:rPr lang="ar-IQ" sz="4400" dirty="0"/>
              <a:t>الوان الطيف).</a:t>
            </a:r>
          </a:p>
          <a:p>
            <a:pPr algn="just"/>
            <a:r>
              <a:rPr lang="ar-IQ" sz="4400" dirty="0"/>
              <a:t>للضوء ثلاث خصائص وهى </a:t>
            </a:r>
            <a:r>
              <a:rPr lang="ar-IQ" sz="4400" dirty="0" smtClean="0"/>
              <a:t>الشدة (</a:t>
            </a:r>
            <a:r>
              <a:rPr lang="ar-IQ" sz="4400" dirty="0"/>
              <a:t>درجة النصوع) </a:t>
            </a:r>
            <a:r>
              <a:rPr lang="ar-IQ" sz="4400" dirty="0" smtClean="0"/>
              <a:t>والتردد (</a:t>
            </a:r>
            <a:r>
              <a:rPr lang="ar-IQ" sz="4400" dirty="0"/>
              <a:t>الوان الطيف) ودرجة التركيب (الاشباع اللونى-الصفاء والنقاء).</a:t>
            </a:r>
          </a:p>
        </p:txBody>
      </p:sp>
    </p:spTree>
    <p:extLst>
      <p:ext uri="{BB962C8B-B14F-4D97-AF65-F5344CB8AC3E}">
        <p14:creationId xmlns:p14="http://schemas.microsoft.com/office/powerpoint/2010/main" val="57708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280920" cy="4154984"/>
          </a:xfrm>
          <a:prstGeom prst="rect">
            <a:avLst/>
          </a:prstGeom>
        </p:spPr>
        <p:txBody>
          <a:bodyPr wrap="square">
            <a:spAutoFit/>
          </a:bodyPr>
          <a:lstStyle/>
          <a:p>
            <a:pPr algn="just"/>
            <a:r>
              <a:rPr lang="ar-IQ" sz="4400" b="1" dirty="0">
                <a:solidFill>
                  <a:srgbClr val="92D050"/>
                </a:solidFill>
              </a:rPr>
              <a:t>تمييز </a:t>
            </a:r>
            <a:r>
              <a:rPr lang="ar-IQ" sz="4400" b="1" dirty="0" smtClean="0">
                <a:solidFill>
                  <a:srgbClr val="92D050"/>
                </a:solidFill>
              </a:rPr>
              <a:t>الالوان </a:t>
            </a:r>
            <a:r>
              <a:rPr lang="ar-IQ" sz="4400" dirty="0" smtClean="0"/>
              <a:t>: </a:t>
            </a:r>
            <a:r>
              <a:rPr lang="ar-IQ" sz="4400" dirty="0"/>
              <a:t>نستطيع أن نحضر جميع </a:t>
            </a:r>
            <a:r>
              <a:rPr lang="ar-IQ" sz="4400" dirty="0" smtClean="0"/>
              <a:t>الالوان (حتى الابيض</a:t>
            </a:r>
            <a:r>
              <a:rPr lang="ar-IQ" sz="4400" dirty="0"/>
              <a:t>) بمزج الاحمر والاخضر والازرق بدرجات متفاوتة. تفترض نظرية هلمهولتز فى رؤية  </a:t>
            </a:r>
            <a:r>
              <a:rPr lang="ar-IQ" sz="4400" dirty="0" smtClean="0"/>
              <a:t>الالوان أنه </a:t>
            </a:r>
            <a:r>
              <a:rPr lang="ar-IQ" sz="4400" dirty="0"/>
              <a:t>توجد ثلاثة الوان رئسية أولية هى الاحمر والاخضر والازرق . </a:t>
            </a:r>
          </a:p>
        </p:txBody>
      </p:sp>
    </p:spTree>
    <p:extLst>
      <p:ext uri="{BB962C8B-B14F-4D97-AF65-F5344CB8AC3E}">
        <p14:creationId xmlns:p14="http://schemas.microsoft.com/office/powerpoint/2010/main" val="379723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24754"/>
          </a:xfrm>
          <a:prstGeom prst="rect">
            <a:avLst/>
          </a:prstGeom>
        </p:spPr>
        <p:txBody>
          <a:bodyPr wrap="square">
            <a:spAutoFit/>
          </a:bodyPr>
          <a:lstStyle/>
          <a:p>
            <a:pPr algn="just"/>
            <a:r>
              <a:rPr lang="ar-IQ" sz="2800" b="1" dirty="0">
                <a:solidFill>
                  <a:srgbClr val="92D050"/>
                </a:solidFill>
              </a:rPr>
              <a:t>الأعضاء المحركة </a:t>
            </a:r>
            <a:r>
              <a:rPr lang="ar-IQ" sz="2800" b="1" dirty="0" smtClean="0">
                <a:solidFill>
                  <a:srgbClr val="92D050"/>
                </a:solidFill>
              </a:rPr>
              <a:t>للعين</a:t>
            </a:r>
            <a:r>
              <a:rPr lang="ar-IQ" sz="2800" b="1" dirty="0" smtClean="0"/>
              <a:t>: </a:t>
            </a:r>
            <a:r>
              <a:rPr lang="ar-IQ" sz="2800" dirty="0" smtClean="0"/>
              <a:t>وهي </a:t>
            </a:r>
            <a:r>
              <a:rPr lang="ar-IQ" sz="2800" dirty="0"/>
              <a:t>عبارة عن عضلات تربط كرة العين و تثبتها بالمحجر،  كما تتحكّم في حركاتها المختلفة (يمينا وشمالا، أعلى وأسفل</a:t>
            </a:r>
            <a:r>
              <a:rPr lang="ar-IQ" sz="2800" dirty="0" smtClean="0"/>
              <a:t>). كرة </a:t>
            </a:r>
            <a:r>
              <a:rPr lang="ar-IQ" sz="2800" dirty="0"/>
              <a:t>العين :</a:t>
            </a:r>
          </a:p>
          <a:p>
            <a:pPr algn="just"/>
            <a:r>
              <a:rPr lang="ar-IQ" sz="2800" b="1" dirty="0">
                <a:solidFill>
                  <a:srgbClr val="92D050"/>
                </a:solidFill>
              </a:rPr>
              <a:t>1- الأغشية: </a:t>
            </a:r>
          </a:p>
          <a:p>
            <a:pPr algn="just"/>
            <a:r>
              <a:rPr lang="ar-IQ" sz="2800" b="1" dirty="0">
                <a:solidFill>
                  <a:srgbClr val="92D050"/>
                </a:solidFill>
              </a:rPr>
              <a:t>- الصلبة: أو بياض العين </a:t>
            </a:r>
            <a:r>
              <a:rPr lang="ar-IQ" sz="2800" b="1" dirty="0" smtClean="0">
                <a:solidFill>
                  <a:srgbClr val="92D050"/>
                </a:solidFill>
              </a:rPr>
              <a:t>: </a:t>
            </a:r>
            <a:r>
              <a:rPr lang="ar-IQ" sz="2800" dirty="0" smtClean="0"/>
              <a:t>وهي </a:t>
            </a:r>
            <a:r>
              <a:rPr lang="ar-IQ" sz="2800" dirty="0"/>
              <a:t>الطبقة الخارجية للعين  غير شفافة و تعكس الضوء بدل امتصاصه لحماية البنية الداخلية للعين، أما الجزء الأمامي منها فهو رقيق وشفاف </a:t>
            </a:r>
            <a:r>
              <a:rPr lang="ar-IQ" sz="2800" b="1" dirty="0">
                <a:solidFill>
                  <a:srgbClr val="92D050"/>
                </a:solidFill>
              </a:rPr>
              <a:t>ويسمى القرنية. </a:t>
            </a:r>
            <a:r>
              <a:rPr lang="ar-IQ" sz="2800" dirty="0"/>
              <a:t>تشكل القرنية سدس محيط العين من </a:t>
            </a:r>
            <a:r>
              <a:rPr lang="ar-IQ" sz="2800" dirty="0" smtClean="0"/>
              <a:t>الخارج </a:t>
            </a:r>
            <a:r>
              <a:rPr lang="ar-IQ" sz="2800" dirty="0"/>
              <a:t>وظيفتها الرئيسية هي تجميع و تركيز الضوء على الشبكية.</a:t>
            </a:r>
          </a:p>
          <a:p>
            <a:pPr algn="just"/>
            <a:r>
              <a:rPr lang="ar-IQ" sz="2800" b="1" dirty="0">
                <a:solidFill>
                  <a:srgbClr val="92D050"/>
                </a:solidFill>
              </a:rPr>
              <a:t>- المشيمية: </a:t>
            </a:r>
            <a:r>
              <a:rPr lang="ar-IQ" sz="2800" dirty="0"/>
              <a:t>هي الطبقة الإسفنجية الموجودة بين الصلبة و الشبكية و تحتوي على الكثير من الأوعية الدموية و هي المسؤولة عن تغذية الطبقات الخارجية من الشبكية، أما في الجهة الأمامية من العين (وراء القرنية) فهي تترك المجال </a:t>
            </a:r>
            <a:r>
              <a:rPr lang="ar-IQ" sz="2800" b="1" dirty="0" smtClean="0">
                <a:solidFill>
                  <a:srgbClr val="92D050"/>
                </a:solidFill>
              </a:rPr>
              <a:t>للقزحية:</a:t>
            </a:r>
            <a:r>
              <a:rPr lang="ar-IQ" sz="2800" dirty="0" smtClean="0"/>
              <a:t> </a:t>
            </a:r>
            <a:r>
              <a:rPr lang="ar-IQ" sz="2800" dirty="0"/>
              <a:t>وهي الجزء الملون من العين و تتحكم في كمية الضوء الداخلة إلى العين، و في مركزها يوجد </a:t>
            </a:r>
            <a:r>
              <a:rPr lang="ar-IQ" sz="2800" b="1" dirty="0">
                <a:solidFill>
                  <a:srgbClr val="92D050"/>
                </a:solidFill>
              </a:rPr>
              <a:t>البؤبؤ</a:t>
            </a:r>
            <a:r>
              <a:rPr lang="ar-IQ" sz="2800" dirty="0"/>
              <a:t> </a:t>
            </a:r>
            <a:r>
              <a:rPr lang="ar-IQ" sz="2800" dirty="0" smtClean="0"/>
              <a:t>و </a:t>
            </a:r>
            <a:r>
              <a:rPr lang="ar-IQ" sz="2800" dirty="0"/>
              <a:t>هو الجزء المركزي الداكن في منتصف العين.</a:t>
            </a:r>
          </a:p>
        </p:txBody>
      </p:sp>
    </p:spTree>
    <p:extLst>
      <p:ext uri="{BB962C8B-B14F-4D97-AF65-F5344CB8AC3E}">
        <p14:creationId xmlns:p14="http://schemas.microsoft.com/office/powerpoint/2010/main" val="290004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352928" cy="6247864"/>
          </a:xfrm>
          <a:prstGeom prst="rect">
            <a:avLst/>
          </a:prstGeom>
        </p:spPr>
        <p:txBody>
          <a:bodyPr wrap="square">
            <a:spAutoFit/>
          </a:bodyPr>
          <a:lstStyle/>
          <a:p>
            <a:pPr algn="just"/>
            <a:r>
              <a:rPr lang="ar-IQ" sz="4000" b="1" dirty="0">
                <a:solidFill>
                  <a:srgbClr val="92D050"/>
                </a:solidFill>
              </a:rPr>
              <a:t>العمى اللونى</a:t>
            </a:r>
            <a:r>
              <a:rPr lang="ar-IQ" sz="4000" dirty="0"/>
              <a:t>:  يوجد نوعان  من عمى الالوان(كلى وجزئى). </a:t>
            </a:r>
            <a:r>
              <a:rPr lang="ar-IQ" sz="4000" b="1" dirty="0">
                <a:solidFill>
                  <a:srgbClr val="92D050"/>
                </a:solidFill>
              </a:rPr>
              <a:t>الكلى يعنى ان الفرد يرى فقط بالخلايا العصوية (يرى الفاتح والغامق). </a:t>
            </a:r>
            <a:r>
              <a:rPr lang="ar-IQ" sz="4000" dirty="0"/>
              <a:t>اى انه لايرى الوان الطيف المختلفة وبالتالى الحياة بالنسبة لهم كرؤية فيلم غير ملون(ابيض واسود).اما الجزئى عادة يظهر لدى (النساء)،ونسبته عند الرجال حوالى 6-8%،  وهو ليس </a:t>
            </a:r>
            <a:r>
              <a:rPr lang="ar-IQ" sz="4000" dirty="0" smtClean="0"/>
              <a:t>( مرضا</a:t>
            </a:r>
            <a:r>
              <a:rPr lang="ar-IQ" sz="4000" dirty="0"/>
              <a:t>) ولايصاحبه اى اضطراب فى العين أو المخ، ولايمكن شفاؤه أوتحسينه لانه وراثى والمصاب لايستطيع التمييز بين الالوان الطيفية.  بالتمرين</a:t>
            </a:r>
          </a:p>
        </p:txBody>
      </p:sp>
    </p:spTree>
    <p:extLst>
      <p:ext uri="{BB962C8B-B14F-4D97-AF65-F5344CB8AC3E}">
        <p14:creationId xmlns:p14="http://schemas.microsoft.com/office/powerpoint/2010/main" val="414508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4832092"/>
          </a:xfrm>
          <a:prstGeom prst="rect">
            <a:avLst/>
          </a:prstGeom>
        </p:spPr>
        <p:txBody>
          <a:bodyPr wrap="square">
            <a:spAutoFit/>
          </a:bodyPr>
          <a:lstStyle/>
          <a:p>
            <a:pPr algn="just"/>
            <a:r>
              <a:rPr lang="ar-IQ" sz="4400" dirty="0"/>
              <a:t>يوجد ثلاثة انواع من العمى الجزئى اكثرها شيوعا الاشخاص الذين لايميزون بين الاحمر والاخضر ويقال عنهم انهم مصابون بالعمى اللونى الاحمر والاخضر. يرون هذين اللونين  اصفرا قاتما، واللون البنفسجى يراه ازرق قاتما. ولايستطيع اختيار الفراولة او التقييد باشارات المرور.</a:t>
            </a:r>
          </a:p>
        </p:txBody>
      </p:sp>
    </p:spTree>
    <p:extLst>
      <p:ext uri="{BB962C8B-B14F-4D97-AF65-F5344CB8AC3E}">
        <p14:creationId xmlns:p14="http://schemas.microsoft.com/office/powerpoint/2010/main" val="3699008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pPr algn="ctr"/>
            <a:r>
              <a:rPr lang="ar-IQ" sz="4800" b="1" dirty="0">
                <a:solidFill>
                  <a:srgbClr val="92D050"/>
                </a:solidFill>
              </a:rPr>
              <a:t>كيف تعمل العين البشرية؟</a:t>
            </a:r>
          </a:p>
        </p:txBody>
      </p:sp>
      <p:sp>
        <p:nvSpPr>
          <p:cNvPr id="3" name="مستطيل 2"/>
          <p:cNvSpPr/>
          <p:nvPr/>
        </p:nvSpPr>
        <p:spPr>
          <a:xfrm>
            <a:off x="251520" y="1196752"/>
            <a:ext cx="8640960" cy="3477875"/>
          </a:xfrm>
          <a:prstGeom prst="rect">
            <a:avLst/>
          </a:prstGeom>
        </p:spPr>
        <p:txBody>
          <a:bodyPr wrap="square">
            <a:spAutoFit/>
          </a:bodyPr>
          <a:lstStyle/>
          <a:p>
            <a:pPr algn="just"/>
            <a:r>
              <a:rPr lang="ar-IQ" sz="4400" dirty="0"/>
              <a:t>من الضروري أن يكون هناك ضوء؛ حتى تُبصر العين؛ إذ يقع هذا الضوء على الأشياء، فينعكس منها ليدخل العين؛ حيث يتم تركيزه على هيئة صورة لما نرى على الشبكية، وعندما تتكون الصورة على الشبكية، تكون مقلوبة</a:t>
            </a:r>
            <a:r>
              <a:rPr lang="ar-IQ" sz="4400" dirty="0" smtClean="0"/>
              <a:t>.</a:t>
            </a:r>
            <a:endParaRPr lang="ar-IQ" sz="4400" dirty="0"/>
          </a:p>
        </p:txBody>
      </p:sp>
    </p:spTree>
    <p:extLst>
      <p:ext uri="{BB962C8B-B14F-4D97-AF65-F5344CB8AC3E}">
        <p14:creationId xmlns:p14="http://schemas.microsoft.com/office/powerpoint/2010/main" val="118481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3" y="692696"/>
            <a:ext cx="8653010"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96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6247864"/>
          </a:xfrm>
          <a:prstGeom prst="rect">
            <a:avLst/>
          </a:prstGeom>
        </p:spPr>
        <p:txBody>
          <a:bodyPr wrap="square">
            <a:spAutoFit/>
          </a:bodyPr>
          <a:lstStyle/>
          <a:p>
            <a:pPr algn="just"/>
            <a:r>
              <a:rPr lang="ar-IQ" sz="4000" dirty="0"/>
              <a:t>وبوصول الضوء إلى الشبكية يقوم بتنبيه النهايات العصبية بها، وهي حساسة للضوء، وهكذا يحدث التفاعل الكيميائي الضوئي بها، فتنتج طاقة كهربائية تنتقل عن طريق ألياف العصب البصري إلى الجزء الخلفي من المخ؛ حيث توجد منطقة خاصة بالبصر</a:t>
            </a:r>
            <a:r>
              <a:rPr lang="ar-IQ" sz="4000" dirty="0" smtClean="0"/>
              <a:t>.</a:t>
            </a:r>
            <a:endParaRPr lang="ar-IQ" sz="4000" dirty="0"/>
          </a:p>
          <a:p>
            <a:pPr algn="just"/>
            <a:r>
              <a:rPr lang="ar-IQ" sz="4000" dirty="0"/>
              <a:t>وعندما تنتقل هذه الإشارات الكهربية تُنبه خلايا المخ التي تستقبلها وتقارنها بالمخزون الموجود من ذكريات، وتفهمها، ومن خلال الاتصال بين مركز البصر في المخ ومراكز الحركة والانفعال الأخرى، تكون استجابة الشخص</a:t>
            </a:r>
            <a:r>
              <a:rPr lang="ar-IQ" sz="4000" dirty="0" smtClean="0"/>
              <a:t>.</a:t>
            </a:r>
            <a:endParaRPr lang="ar-IQ" sz="4000" dirty="0"/>
          </a:p>
        </p:txBody>
      </p:sp>
    </p:spTree>
    <p:extLst>
      <p:ext uri="{BB962C8B-B14F-4D97-AF65-F5344CB8AC3E}">
        <p14:creationId xmlns:p14="http://schemas.microsoft.com/office/powerpoint/2010/main" val="925760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7"/>
            <a:ext cx="8424936" cy="5632311"/>
          </a:xfrm>
          <a:prstGeom prst="rect">
            <a:avLst/>
          </a:prstGeom>
        </p:spPr>
        <p:txBody>
          <a:bodyPr wrap="square">
            <a:spAutoFit/>
          </a:bodyPr>
          <a:lstStyle/>
          <a:p>
            <a:pPr algn="just"/>
            <a:r>
              <a:rPr lang="ar-IQ" sz="4000" dirty="0">
                <a:cs typeface="+mj-cs"/>
              </a:rPr>
              <a:t>ويلاحظ أن الصورة الواقعة على الشبكية تكون صغيرة جدًّا، فمثلًا لو أن جسمًا بطول مترين وعلى بعد ثلاثة أمتار من العين، فإن تصويرته تكون ما بين 1-2 ملليمتر على الشبكية</a:t>
            </a:r>
            <a:r>
              <a:rPr lang="ar-IQ" sz="4000" dirty="0" smtClean="0">
                <a:cs typeface="+mj-cs"/>
              </a:rPr>
              <a:t>.</a:t>
            </a:r>
            <a:endParaRPr lang="ar-IQ" sz="4000" dirty="0">
              <a:cs typeface="+mj-cs"/>
            </a:endParaRPr>
          </a:p>
          <a:p>
            <a:pPr algn="just"/>
            <a:r>
              <a:rPr lang="ar-IQ" sz="4000" dirty="0">
                <a:cs typeface="+mj-cs"/>
              </a:rPr>
              <a:t>هذه الصورة الصغيرة هي بداية العملية المعقدة، صحيح أننا لسنا بحاجة إلى رؤية تفاصيل المسافات أمامنا، أو ما يحدث حولنا، ولكننا بحاجة إلى الرؤية عندما يكون الضوء ساطعًا أو خافتًا، ونحتاج كذلك إلى التكيف أثناء التغيير المفاجئ لشدة الضوء</a:t>
            </a:r>
            <a:r>
              <a:rPr lang="ar-IQ" sz="4000" dirty="0" smtClean="0">
                <a:cs typeface="+mj-cs"/>
              </a:rPr>
              <a:t>.</a:t>
            </a:r>
            <a:endParaRPr lang="ar-IQ" sz="4000" dirty="0">
              <a:cs typeface="+mj-cs"/>
            </a:endParaRPr>
          </a:p>
        </p:txBody>
      </p:sp>
    </p:spTree>
    <p:extLst>
      <p:ext uri="{BB962C8B-B14F-4D97-AF65-F5344CB8AC3E}">
        <p14:creationId xmlns:p14="http://schemas.microsoft.com/office/powerpoint/2010/main" val="2234534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02" y="188640"/>
            <a:ext cx="8635525"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618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186309"/>
          </a:xfrm>
          <a:prstGeom prst="rect">
            <a:avLst/>
          </a:prstGeom>
        </p:spPr>
        <p:txBody>
          <a:bodyPr wrap="square">
            <a:spAutoFit/>
          </a:bodyPr>
          <a:lstStyle/>
          <a:p>
            <a:pPr algn="just"/>
            <a:r>
              <a:rPr lang="ar-IQ" sz="3600" dirty="0"/>
              <a:t>هذا فإن الله سبحانه وتعالى قد حبَا الشبكية بخاصية التكيُّف لهذه التغيرات والمتطلبات، فإذا زادت شدة الضوء بصورة مفاجئة، فإن الشبكية تستطيع التكيف بسرعة، ولكنها تحتاج إلى مدة أطول للتكيف والرؤية في الظلام المفاجئ</a:t>
            </a:r>
            <a:r>
              <a:rPr lang="ar-IQ" sz="3600" dirty="0" smtClean="0"/>
              <a:t>.</a:t>
            </a:r>
            <a:endParaRPr lang="ar-IQ" sz="3600" dirty="0"/>
          </a:p>
          <a:p>
            <a:pPr algn="just"/>
            <a:r>
              <a:rPr lang="ar-IQ" sz="3600" dirty="0"/>
              <a:t>وتكون الخلايا الحساسة للضوء في الشبكية على نوعين: </a:t>
            </a:r>
            <a:r>
              <a:rPr lang="ar-IQ" sz="3600" b="1" dirty="0">
                <a:solidFill>
                  <a:srgbClr val="92D050"/>
                </a:solidFill>
              </a:rPr>
              <a:t>النوع العصوي، والنوع المخروطي (مخاريط</a:t>
            </a:r>
            <a:r>
              <a:rPr lang="ar-IQ" sz="3600" b="1" dirty="0" smtClean="0">
                <a:solidFill>
                  <a:srgbClr val="92D050"/>
                </a:solidFill>
              </a:rPr>
              <a:t>).</a:t>
            </a:r>
            <a:endParaRPr lang="ar-IQ" sz="3600" b="1" dirty="0">
              <a:solidFill>
                <a:srgbClr val="92D050"/>
              </a:solidFill>
            </a:endParaRPr>
          </a:p>
          <a:p>
            <a:pPr algn="just"/>
            <a:r>
              <a:rPr lang="ar-IQ" sz="3600" dirty="0"/>
              <a:t>ويلاحظ أن الخلايا التي تكون على شكل عصي تتجمع بشكل مجاميع، وكل مجموعة تشترك في عصب واحد</a:t>
            </a:r>
            <a:r>
              <a:rPr lang="ar-IQ" sz="3600" dirty="0" smtClean="0"/>
              <a:t>.</a:t>
            </a:r>
            <a:endParaRPr lang="ar-IQ" sz="3600" dirty="0"/>
          </a:p>
          <a:p>
            <a:pPr algn="just"/>
            <a:r>
              <a:rPr lang="ar-IQ" sz="3600" dirty="0"/>
              <a:t>أما الخلايا الحسية التي على شكل مخاريط، فإنها على عكس الخلايا العصبية، فكل خلية تحتوي على عصب واحد خاص بها</a:t>
            </a:r>
            <a:r>
              <a:rPr lang="ar-IQ" sz="3600" dirty="0" smtClean="0"/>
              <a:t>.</a:t>
            </a:r>
            <a:endParaRPr lang="ar-IQ" sz="3600" dirty="0"/>
          </a:p>
        </p:txBody>
      </p:sp>
    </p:spTree>
    <p:extLst>
      <p:ext uri="{BB962C8B-B14F-4D97-AF65-F5344CB8AC3E}">
        <p14:creationId xmlns:p14="http://schemas.microsoft.com/office/powerpoint/2010/main" val="486094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8847"/>
            <a:ext cx="8712968" cy="6740307"/>
          </a:xfrm>
          <a:prstGeom prst="rect">
            <a:avLst/>
          </a:prstGeom>
        </p:spPr>
        <p:txBody>
          <a:bodyPr wrap="square">
            <a:spAutoFit/>
          </a:bodyPr>
          <a:lstStyle/>
          <a:p>
            <a:pPr algn="just"/>
            <a:r>
              <a:rPr lang="ar-IQ" sz="3600" dirty="0"/>
              <a:t>بشكل عام، فإن هناك مئات الآلاف من الأعصاب التي تنقل الرسائل الكهربية من العين إلى الدماغ، هذه الأعصاب تتجمع وراء العين بشكل حزمة واحدة، وتتصل بالدماغ بواسطة حزمة تشبه الكابل الرئيسي للتليفونات، وتسمى هذه الحزمة (الكابل = القابلو) </a:t>
            </a:r>
            <a:r>
              <a:rPr lang="ar-IQ" sz="3600" b="1" dirty="0">
                <a:solidFill>
                  <a:srgbClr val="92D050"/>
                </a:solidFill>
              </a:rPr>
              <a:t>بالعصب البصري</a:t>
            </a:r>
            <a:r>
              <a:rPr lang="ar-IQ" sz="3600" b="1" dirty="0" smtClean="0">
                <a:solidFill>
                  <a:srgbClr val="92D050"/>
                </a:solidFill>
              </a:rPr>
              <a:t>.</a:t>
            </a:r>
            <a:endParaRPr lang="ar-IQ" sz="3600" b="1" dirty="0">
              <a:solidFill>
                <a:srgbClr val="92D050"/>
              </a:solidFill>
            </a:endParaRPr>
          </a:p>
          <a:p>
            <a:pPr algn="just"/>
            <a:r>
              <a:rPr lang="ar-IQ" sz="3600" dirty="0"/>
              <a:t>ويقوم العصب البصري بنقل هذه المعلومات من العين إلى الدماغ، ولم يثبت حتى الآن بصورة قاطعة أن هناك رسائلَ تنقل من الدماغ إلى العين</a:t>
            </a:r>
            <a:r>
              <a:rPr lang="ar-IQ" sz="3600" dirty="0" smtClean="0"/>
              <a:t>.</a:t>
            </a:r>
            <a:endParaRPr lang="ar-IQ" sz="3600" dirty="0"/>
          </a:p>
          <a:p>
            <a:pPr algn="just"/>
            <a:r>
              <a:rPr lang="ar-IQ" sz="3600" dirty="0"/>
              <a:t>وكما نعلم بأن العصي حساسة للضوء الخافت؛ لذلك فإنها حساسة للرؤية الليلية، أما المخاريط - والتي تقع بصورة رئيسية في مركز الشبكية - فإنها حساسة للضوء الشديد نسبيًّا ومختصة بالرؤية النهارية</a:t>
            </a:r>
            <a:r>
              <a:rPr lang="ar-IQ" sz="3600" dirty="0" smtClean="0"/>
              <a:t>.</a:t>
            </a:r>
            <a:endParaRPr lang="ar-IQ" sz="3600" dirty="0"/>
          </a:p>
        </p:txBody>
      </p:sp>
    </p:spTree>
    <p:extLst>
      <p:ext uri="{BB962C8B-B14F-4D97-AF65-F5344CB8AC3E}">
        <p14:creationId xmlns:p14="http://schemas.microsoft.com/office/powerpoint/2010/main" val="623627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6633"/>
            <a:ext cx="8640960" cy="6740307"/>
          </a:xfrm>
          <a:prstGeom prst="rect">
            <a:avLst/>
          </a:prstGeom>
        </p:spPr>
        <p:txBody>
          <a:bodyPr wrap="square">
            <a:spAutoFit/>
          </a:bodyPr>
          <a:lstStyle/>
          <a:p>
            <a:pPr algn="just"/>
            <a:r>
              <a:rPr lang="ar-IQ" sz="3600" dirty="0"/>
              <a:t>كما أن اتصال المخاريط بالدماغ يتم بواسطة عصب واحد لكل خلية مخروطية واحدة، فإنها تعطي التفاصيل الدقيقة للصور الساقطة على الشبكية، وأما العصي فكل عصب واحد يتصل بمجموعة (حزمة) منها، كذلك فإن المعلومات التي ترسلها تكون عامة وغير دقيقة</a:t>
            </a:r>
            <a:r>
              <a:rPr lang="ar-IQ" sz="3600" dirty="0" smtClean="0"/>
              <a:t>.</a:t>
            </a:r>
            <a:endParaRPr lang="ar-IQ" sz="3600" dirty="0"/>
          </a:p>
          <a:p>
            <a:pPr algn="just"/>
            <a:r>
              <a:rPr lang="ar-IQ" sz="3600" dirty="0"/>
              <a:t>وهذه العملية تعلمنا أين نحن ليلًا ونهارًا، وتساعد على تكييف أنفسنا بالمحيط الذي نعيش فيه، فبصورة عامة يسقط الضوء على الخلايا الحسية، وبسبب إصدار رسائل كهربائية صغيرة، ترسل بواسطة الأعصاب البصرية، وتمر بعدة محطات وسطية، حتى تصل إلى المراكز البصرية في الدماغ، وبذلك تتمثل </a:t>
            </a:r>
            <a:r>
              <a:rPr lang="ar-IQ" sz="3600" dirty="0" smtClean="0"/>
              <a:t>الصورة في الدماغ وتتجسم.</a:t>
            </a:r>
          </a:p>
        </p:txBody>
      </p:sp>
    </p:spTree>
    <p:extLst>
      <p:ext uri="{BB962C8B-B14F-4D97-AF65-F5344CB8AC3E}">
        <p14:creationId xmlns:p14="http://schemas.microsoft.com/office/powerpoint/2010/main" val="168656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496944" cy="6740307"/>
          </a:xfrm>
          <a:prstGeom prst="rect">
            <a:avLst/>
          </a:prstGeom>
        </p:spPr>
        <p:txBody>
          <a:bodyPr wrap="square">
            <a:spAutoFit/>
          </a:bodyPr>
          <a:lstStyle/>
          <a:p>
            <a:pPr algn="just"/>
            <a:r>
              <a:rPr lang="ar-IQ" sz="3600" b="1" dirty="0">
                <a:solidFill>
                  <a:srgbClr val="92D050"/>
                </a:solidFill>
              </a:rPr>
              <a:t>- الشبكيّة: </a:t>
            </a:r>
            <a:r>
              <a:rPr lang="ar-IQ" sz="3600" dirty="0"/>
              <a:t>وهي الطبقة العصبية التي تبطن الجزء الخلفي للعين وهي المسؤولة عن الإحساس بالضوء و إرسال إشارات كهربائية من خلال العصب البصري إلى الدماغ. و يسمى مكان دخول العصب البصري </a:t>
            </a:r>
            <a:r>
              <a:rPr lang="ar-IQ" sz="3600" b="1" dirty="0">
                <a:solidFill>
                  <a:srgbClr val="92D050"/>
                </a:solidFill>
              </a:rPr>
              <a:t>النقطة العمياء</a:t>
            </a:r>
            <a:r>
              <a:rPr lang="ar-IQ" sz="3600" dirty="0"/>
              <a:t>.</a:t>
            </a:r>
          </a:p>
          <a:p>
            <a:pPr algn="just"/>
            <a:r>
              <a:rPr lang="ar-IQ" sz="3600" dirty="0"/>
              <a:t>- جزء من العصب: وهو العصب البصري الذي يتصل بمؤخرة العين و يربطها بالدماغ البشري. </a:t>
            </a:r>
          </a:p>
          <a:p>
            <a:pPr algn="just"/>
            <a:r>
              <a:rPr lang="ar-IQ" sz="3600" b="1" dirty="0">
                <a:solidFill>
                  <a:srgbClr val="92D050"/>
                </a:solidFill>
              </a:rPr>
              <a:t>2- الأوساط الشفافة أو الكاسرة للضوء:</a:t>
            </a:r>
          </a:p>
          <a:p>
            <a:pPr algn="just"/>
            <a:r>
              <a:rPr lang="ar-IQ" sz="3600" dirty="0"/>
              <a:t>- </a:t>
            </a:r>
            <a:r>
              <a:rPr lang="ar-IQ" sz="3600" b="1" dirty="0">
                <a:solidFill>
                  <a:srgbClr val="92D050"/>
                </a:solidFill>
              </a:rPr>
              <a:t>الخلط المائي</a:t>
            </a:r>
            <a:r>
              <a:rPr lang="ar-IQ" sz="3600" dirty="0"/>
              <a:t>: هو سائل شفاف يشبه الماء يوجد في التجويف الأمامي بين القزحية  و القرنية.</a:t>
            </a:r>
          </a:p>
          <a:p>
            <a:pPr algn="just"/>
            <a:r>
              <a:rPr lang="ar-IQ" sz="3600" dirty="0"/>
              <a:t>- </a:t>
            </a:r>
            <a:r>
              <a:rPr lang="ar-IQ" sz="3600" b="1" dirty="0">
                <a:solidFill>
                  <a:srgbClr val="92D050"/>
                </a:solidFill>
              </a:rPr>
              <a:t>الجسم البلوري أو عدسة العين: </a:t>
            </a:r>
            <a:r>
              <a:rPr lang="ar-IQ" sz="3600" dirty="0"/>
              <a:t>هي ذلك الجزء الشفاف الموجود خلف القزحية مباشرة في شكل عدسة محدبة الوجهين ويعمل على تركيز الضوء على الشبكية.</a:t>
            </a:r>
          </a:p>
        </p:txBody>
      </p:sp>
    </p:spTree>
    <p:extLst>
      <p:ext uri="{BB962C8B-B14F-4D97-AF65-F5344CB8AC3E}">
        <p14:creationId xmlns:p14="http://schemas.microsoft.com/office/powerpoint/2010/main" val="1541510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646"/>
            <a:ext cx="864096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47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280920" cy="3785652"/>
          </a:xfrm>
          <a:prstGeom prst="rect">
            <a:avLst/>
          </a:prstGeom>
        </p:spPr>
        <p:txBody>
          <a:bodyPr wrap="square">
            <a:spAutoFit/>
          </a:bodyPr>
          <a:lstStyle/>
          <a:p>
            <a:pPr algn="just"/>
            <a:r>
              <a:rPr lang="ar-IQ" dirty="0"/>
              <a:t> </a:t>
            </a:r>
            <a:r>
              <a:rPr lang="ar-IQ" sz="4000" b="1" dirty="0">
                <a:solidFill>
                  <a:srgbClr val="92D050"/>
                </a:solidFill>
              </a:rPr>
              <a:t>الخلط الزجاجي أو السائل الزجاجي</a:t>
            </a:r>
            <a:r>
              <a:rPr lang="ar-IQ" sz="4000" dirty="0"/>
              <a:t>: هو المادة الشفافة الجيلاتينية التي تملأ العين من الداخل و يتكون بنسبة 99 بالمائة من الماء و يعمل على الحفاظ على تركيبة العين الداخلية و يساعد على نقل المواد الغذائية إلى عدسة العين و الجسم المهدب و الشبكية.</a:t>
            </a:r>
          </a:p>
        </p:txBody>
      </p:sp>
    </p:spTree>
    <p:extLst>
      <p:ext uri="{BB962C8B-B14F-4D97-AF65-F5344CB8AC3E}">
        <p14:creationId xmlns:p14="http://schemas.microsoft.com/office/powerpoint/2010/main" val="76333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a:solidFill>
                  <a:srgbClr val="FF0000"/>
                </a:solidFill>
              </a:rPr>
              <a:t>حاسة الابصار </a:t>
            </a:r>
          </a:p>
        </p:txBody>
      </p:sp>
      <p:sp>
        <p:nvSpPr>
          <p:cNvPr id="3" name="مستطيل 2"/>
          <p:cNvSpPr/>
          <p:nvPr/>
        </p:nvSpPr>
        <p:spPr>
          <a:xfrm>
            <a:off x="323528" y="1268761"/>
            <a:ext cx="8568952" cy="5078313"/>
          </a:xfrm>
          <a:prstGeom prst="rect">
            <a:avLst/>
          </a:prstGeom>
        </p:spPr>
        <p:txBody>
          <a:bodyPr wrap="square">
            <a:spAutoFit/>
          </a:bodyPr>
          <a:lstStyle/>
          <a:p>
            <a:pPr algn="just"/>
            <a:r>
              <a:rPr lang="ar-IQ" sz="3600" dirty="0"/>
              <a:t>تنشأ معظم مدركاتنا الحسية من اتصال النهايات العصبية اتصالا فعليا مباشرا بالمؤثرات التى أحدثتها.</a:t>
            </a:r>
          </a:p>
          <a:p>
            <a:pPr algn="just"/>
            <a:r>
              <a:rPr lang="ar-IQ" sz="3600" dirty="0"/>
              <a:t>اما حاسة الابصار فانه تتيح لنا ان نستقبل المثيرات البصرية، كما اننا يمكننا أن ندرك موضع ذواتنا بالنسبة الى المكان والى الاشياء الاخرى.</a:t>
            </a:r>
          </a:p>
          <a:p>
            <a:pPr algn="just"/>
            <a:r>
              <a:rPr lang="ar-IQ" sz="3600" dirty="0"/>
              <a:t>يحفظ العين من تعرضها لكثير من الاذى موضعها الغائر فى كهف عميق يسمى </a:t>
            </a:r>
            <a:r>
              <a:rPr lang="ar-IQ" sz="3600" b="1" u="sng" dirty="0">
                <a:solidFill>
                  <a:srgbClr val="FF0000"/>
                </a:solidFill>
              </a:rPr>
              <a:t>الحجاج</a:t>
            </a:r>
            <a:r>
              <a:rPr lang="ar-IQ" sz="3600" dirty="0"/>
              <a:t>، كما ان مقلة العين ترقد فى مهاد دهنى هو بمثابة الوسائد تقيها الصدمات التى تحدث فى الرأس. </a:t>
            </a:r>
          </a:p>
        </p:txBody>
      </p:sp>
    </p:spTree>
    <p:extLst>
      <p:ext uri="{BB962C8B-B14F-4D97-AF65-F5344CB8AC3E}">
        <p14:creationId xmlns:p14="http://schemas.microsoft.com/office/powerpoint/2010/main" val="254203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496944" cy="5632311"/>
          </a:xfrm>
          <a:prstGeom prst="rect">
            <a:avLst/>
          </a:prstGeom>
        </p:spPr>
        <p:txBody>
          <a:bodyPr wrap="square">
            <a:spAutoFit/>
          </a:bodyPr>
          <a:lstStyle/>
          <a:p>
            <a:pPr algn="just"/>
            <a:r>
              <a:rPr lang="ar-IQ" sz="3600" dirty="0"/>
              <a:t>أما سطحها المكشوف فله </a:t>
            </a:r>
            <a:r>
              <a:rPr lang="ar-IQ" sz="3600" dirty="0" smtClean="0"/>
              <a:t>ساتر </a:t>
            </a:r>
            <a:r>
              <a:rPr lang="ar-IQ" sz="3600" dirty="0"/>
              <a:t>سهل الحركة هو </a:t>
            </a:r>
            <a:r>
              <a:rPr lang="ar-IQ" sz="3600" b="1" dirty="0">
                <a:solidFill>
                  <a:srgbClr val="FF0000"/>
                </a:solidFill>
              </a:rPr>
              <a:t>الجفن</a:t>
            </a:r>
            <a:r>
              <a:rPr lang="ar-IQ" sz="3600" dirty="0"/>
              <a:t> . يغلق ظهور أى أذى محتمل للعين نتيجة للفعل المنعكس. وان كانت حركته واقعة تحت سيطرة الارادة ايضا. هذا اضافة الى أن الرموش تزود العين بوسائل حماية اضافية ترد عنها الرقائق الضارة.</a:t>
            </a:r>
          </a:p>
          <a:p>
            <a:pPr algn="just"/>
            <a:r>
              <a:rPr lang="ar-IQ" sz="3600" dirty="0"/>
              <a:t>تفرز غدة الدمع تقوم بافراز سائل ملحى يغسل سطحها المكشوف ثم ينصرف الى الانف من خلال القنوات الدمعية، يسمى هذا حين يزداد افرازه </a:t>
            </a:r>
            <a:r>
              <a:rPr lang="ar-IQ" sz="3600" b="1" dirty="0">
                <a:solidFill>
                  <a:srgbClr val="FF0000"/>
                </a:solidFill>
              </a:rPr>
              <a:t>الدموع</a:t>
            </a:r>
            <a:r>
              <a:rPr lang="ar-IQ" sz="3600" dirty="0"/>
              <a:t> . حيث يسيل على حافة الجفن السفلى، يشتمل ذلك السائل بالاضافة الى ملح الطعام </a:t>
            </a:r>
          </a:p>
        </p:txBody>
      </p:sp>
    </p:spTree>
    <p:extLst>
      <p:ext uri="{BB962C8B-B14F-4D97-AF65-F5344CB8AC3E}">
        <p14:creationId xmlns:p14="http://schemas.microsoft.com/office/powerpoint/2010/main" val="370637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a:solidFill>
            <a:srgbClr val="92D050"/>
          </a:solidFill>
        </p:spPr>
        <p:txBody>
          <a:bodyPr>
            <a:normAutofit/>
          </a:bodyPr>
          <a:lstStyle/>
          <a:p>
            <a:pPr algn="ctr"/>
            <a:r>
              <a:rPr lang="ar-IQ" sz="4400" b="1" dirty="0" smtClean="0">
                <a:solidFill>
                  <a:srgbClr val="00B0F0"/>
                </a:solidFill>
              </a:rPr>
              <a:t>أجزاء العين ووظيفتها</a:t>
            </a:r>
            <a:endParaRPr lang="ar-IQ" sz="4400" b="1" dirty="0">
              <a:solidFill>
                <a:srgbClr val="00B0F0"/>
              </a:solidFill>
            </a:endParaRPr>
          </a:p>
        </p:txBody>
      </p:sp>
      <p:sp>
        <p:nvSpPr>
          <p:cNvPr id="3" name="مستطيل 2"/>
          <p:cNvSpPr/>
          <p:nvPr/>
        </p:nvSpPr>
        <p:spPr>
          <a:xfrm>
            <a:off x="124403" y="1225689"/>
            <a:ext cx="8856984" cy="5632311"/>
          </a:xfrm>
          <a:prstGeom prst="rect">
            <a:avLst/>
          </a:prstGeom>
        </p:spPr>
        <p:txBody>
          <a:bodyPr wrap="square">
            <a:spAutoFit/>
          </a:bodyPr>
          <a:lstStyle/>
          <a:p>
            <a:pPr algn="just"/>
            <a:r>
              <a:rPr lang="ar-IQ" sz="4000" b="1" dirty="0">
                <a:solidFill>
                  <a:srgbClr val="FF0000"/>
                </a:solidFill>
              </a:rPr>
              <a:t>العدسة: </a:t>
            </a:r>
            <a:r>
              <a:rPr lang="ar-IQ" sz="4000" dirty="0"/>
              <a:t>هي عدسةٌ صغيرةٌ وصافيةُ، وظيفتها توضيح الصور المتكوّنة على شبكة العين، وتوصيلها بالعصب البصري في الدماغ، من أجل ترجمتها، وإظهارها بشكلٍ حقيقيٍّ. </a:t>
            </a:r>
            <a:endParaRPr lang="ar-IQ" sz="4000" dirty="0" smtClean="0"/>
          </a:p>
          <a:p>
            <a:pPr algn="just"/>
            <a:r>
              <a:rPr lang="ar-IQ" sz="4000" b="1" dirty="0" smtClean="0">
                <a:solidFill>
                  <a:srgbClr val="FF0000"/>
                </a:solidFill>
              </a:rPr>
              <a:t>البؤبؤ</a:t>
            </a:r>
            <a:r>
              <a:rPr lang="ar-IQ" sz="4000" dirty="0"/>
              <a:t>: يعتبر المرز الأسود في قزحية العين، ومسؤوليته تتمحور في تحرير كمية الضوء اللازم حتى تتمكّن العين من رؤية الأشياء، ولذلك فإنّ حجمه يتغيّر تبعاً لذلك. </a:t>
            </a:r>
            <a:endParaRPr lang="ar-IQ" sz="4000" dirty="0" smtClean="0"/>
          </a:p>
          <a:p>
            <a:pPr algn="just"/>
            <a:r>
              <a:rPr lang="ar-IQ" sz="4000" b="1" dirty="0" smtClean="0">
                <a:solidFill>
                  <a:srgbClr val="FF0000"/>
                </a:solidFill>
              </a:rPr>
              <a:t>الصلبة</a:t>
            </a:r>
            <a:r>
              <a:rPr lang="ar-IQ" sz="4000" b="1" dirty="0">
                <a:solidFill>
                  <a:srgbClr val="FF0000"/>
                </a:solidFill>
              </a:rPr>
              <a:t>: </a:t>
            </a:r>
            <a:r>
              <a:rPr lang="ar-IQ" sz="4000" dirty="0"/>
              <a:t>هي الجزء الأبيض الموجود في العين</a:t>
            </a:r>
            <a:r>
              <a:rPr lang="ar-IQ" sz="4000" dirty="0" smtClean="0"/>
              <a:t>.</a:t>
            </a:r>
            <a:endParaRPr lang="ar-IQ" sz="4000" dirty="0"/>
          </a:p>
        </p:txBody>
      </p:sp>
    </p:spTree>
    <p:extLst>
      <p:ext uri="{BB962C8B-B14F-4D97-AF65-F5344CB8AC3E}">
        <p14:creationId xmlns:p14="http://schemas.microsoft.com/office/powerpoint/2010/main" val="1949874368"/>
      </p:ext>
    </p:extLst>
  </p:cSld>
  <p:clrMapOvr>
    <a:masterClrMapping/>
  </p:clrMapOvr>
</p:sld>
</file>

<file path=ppt/theme/theme1.xml><?xml version="1.0" encoding="utf-8"?>
<a:theme xmlns:a="http://schemas.openxmlformats.org/drawingml/2006/main" name="غماء">
  <a:themeElements>
    <a:clrScheme name="غماء">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ألوان متوسطة">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غماء">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222</TotalTime>
  <Words>2633</Words>
  <Application>Microsoft Office PowerPoint</Application>
  <PresentationFormat>عرض على الشاشة (3:4)‏</PresentationFormat>
  <Paragraphs>83</Paragraphs>
  <Slides>50</Slides>
  <Notes>0</Notes>
  <HiddenSlides>0</HiddenSlides>
  <MMClips>0</MMClips>
  <ScaleCrop>false</ScaleCrop>
  <HeadingPairs>
    <vt:vector size="4" baseType="variant">
      <vt:variant>
        <vt:lpstr>نسق</vt:lpstr>
      </vt:variant>
      <vt:variant>
        <vt:i4>1</vt:i4>
      </vt:variant>
      <vt:variant>
        <vt:lpstr>عناوين الشرائح</vt:lpstr>
      </vt:variant>
      <vt:variant>
        <vt:i4>50</vt:i4>
      </vt:variant>
    </vt:vector>
  </HeadingPairs>
  <TitlesOfParts>
    <vt:vector size="51" baseType="lpstr">
      <vt:lpstr>غماء</vt:lpstr>
      <vt:lpstr>الجهاز البصرى  </vt:lpstr>
      <vt:lpstr>عرض تقديمي في PowerPoint</vt:lpstr>
      <vt:lpstr>عرض تقديمي في PowerPoint</vt:lpstr>
      <vt:lpstr>عرض تقديمي في PowerPoint</vt:lpstr>
      <vt:lpstr>عرض تقديمي في PowerPoint</vt:lpstr>
      <vt:lpstr>عرض تقديمي في PowerPoint</vt:lpstr>
      <vt:lpstr>حاسة الابصار </vt:lpstr>
      <vt:lpstr>عرض تقديمي في PowerPoint</vt:lpstr>
      <vt:lpstr>أجزاء العين ووظيفتها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كيف تعمل العين البشرية؟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البصرى مكوناته وفسيولوجية انتقال المثير البصرى</dc:title>
  <dc:creator>almadar</dc:creator>
  <cp:lastModifiedBy>almadar</cp:lastModifiedBy>
  <cp:revision>25</cp:revision>
  <dcterms:created xsi:type="dcterms:W3CDTF">2018-12-06T20:17:02Z</dcterms:created>
  <dcterms:modified xsi:type="dcterms:W3CDTF">2018-12-13T14:52:46Z</dcterms:modified>
</cp:coreProperties>
</file>