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4296" r:id="rId1"/>
  </p:sldMasterIdLst>
  <p:notesMasterIdLst>
    <p:notesMasterId r:id="rId12"/>
  </p:notesMasterIdLst>
  <p:sldIdLst>
    <p:sldId id="292" r:id="rId2"/>
    <p:sldId id="311" r:id="rId3"/>
    <p:sldId id="312" r:id="rId4"/>
    <p:sldId id="313" r:id="rId5"/>
    <p:sldId id="316" r:id="rId6"/>
    <p:sldId id="314" r:id="rId7"/>
    <p:sldId id="315" r:id="rId8"/>
    <p:sldId id="317" r:id="rId9"/>
    <p:sldId id="318" r:id="rId10"/>
    <p:sldId id="319" r:id="rId11"/>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38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4E06FFF6-0665-4B18-BF0A-3D3AD1E74258}" type="datetimeFigureOut">
              <a:rPr lang="ar-IQ" smtClean="0"/>
              <a:pPr/>
              <a:t>03/04/1440</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96D038E6-0248-43A3-9A27-F5395A90CAF5}" type="slidenum">
              <a:rPr lang="ar-IQ" smtClean="0"/>
              <a:pPr/>
              <a:t>‹#›</a:t>
            </a:fld>
            <a:endParaRPr lang="ar-IQ"/>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عنوان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17" name="عنوان فرعي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عنصر نائب للتاريخ 29"/>
          <p:cNvSpPr>
            <a:spLocks noGrp="1"/>
          </p:cNvSpPr>
          <p:nvPr>
            <p:ph type="dt" sz="half" idx="10"/>
          </p:nvPr>
        </p:nvSpPr>
        <p:spPr/>
        <p:txBody>
          <a:bodyPr/>
          <a:lstStyle/>
          <a:p>
            <a:fld id="{0A576ADC-1C3C-4C34-B128-0D4DC6A950D3}" type="datetimeFigureOut">
              <a:rPr lang="ar-IQ" smtClean="0"/>
              <a:pPr/>
              <a:t>03/04/1440</a:t>
            </a:fld>
            <a:endParaRPr lang="ar-IQ"/>
          </a:p>
        </p:txBody>
      </p:sp>
      <p:sp>
        <p:nvSpPr>
          <p:cNvPr id="19" name="عنصر نائب للتذييل 18"/>
          <p:cNvSpPr>
            <a:spLocks noGrp="1"/>
          </p:cNvSpPr>
          <p:nvPr>
            <p:ph type="ftr" sz="quarter" idx="11"/>
          </p:nvPr>
        </p:nvSpPr>
        <p:spPr/>
        <p:txBody>
          <a:bodyPr/>
          <a:lstStyle/>
          <a:p>
            <a:endParaRPr lang="ar-IQ"/>
          </a:p>
        </p:txBody>
      </p:sp>
      <p:sp>
        <p:nvSpPr>
          <p:cNvPr id="27" name="عنصر نائب لرقم الشريحة 26"/>
          <p:cNvSpPr>
            <a:spLocks noGrp="1"/>
          </p:cNvSpPr>
          <p:nvPr>
            <p:ph type="sldNum" sz="quarter" idx="12"/>
          </p:nvPr>
        </p:nvSpPr>
        <p:spPr/>
        <p:txBody>
          <a:bodyPr/>
          <a:lstStyle/>
          <a:p>
            <a:fld id="{AD5C0745-3FAC-4DD5-8683-C7B29AD69516}" type="slidenum">
              <a:rPr lang="ar-IQ" smtClean="0"/>
              <a:pPr/>
              <a:t>‹#›</a:t>
            </a:fld>
            <a:endParaRPr lang="ar-IQ"/>
          </a:p>
        </p:txBody>
      </p:sp>
    </p:spTree>
  </p:cSld>
  <p:clrMapOvr>
    <a:overrideClrMapping bg1="dk1" tx1="lt1" bg2="dk2" tx2="lt2" accent1="accent1" accent2="accent2" accent3="accent3" accent4="accent4" accent5="accent5" accent6="accent6" hlink="hlink" folHlink="folHlink"/>
  </p:clrMapOvr>
  <p:transition>
    <p:comb dir="vert"/>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0A576ADC-1C3C-4C34-B128-0D4DC6A950D3}" type="datetimeFigureOut">
              <a:rPr lang="ar-IQ" smtClean="0"/>
              <a:pPr/>
              <a:t>03/04/1440</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AD5C0745-3FAC-4DD5-8683-C7B29AD69516}" type="slidenum">
              <a:rPr lang="ar-IQ" smtClean="0"/>
              <a:pPr/>
              <a:t>‹#›</a:t>
            </a:fld>
            <a:endParaRPr lang="ar-IQ"/>
          </a:p>
        </p:txBody>
      </p:sp>
    </p:spTree>
  </p:cSld>
  <p:clrMapOvr>
    <a:masterClrMapping/>
  </p:clrMapOvr>
  <p:transition>
    <p:comb dir="vert"/>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914401"/>
            <a:ext cx="2057400" cy="5211763"/>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914401"/>
            <a:ext cx="6019800" cy="5211763"/>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0A576ADC-1C3C-4C34-B128-0D4DC6A950D3}" type="datetimeFigureOut">
              <a:rPr lang="ar-IQ" smtClean="0"/>
              <a:pPr/>
              <a:t>03/04/1440</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AD5C0745-3FAC-4DD5-8683-C7B29AD69516}" type="slidenum">
              <a:rPr lang="ar-IQ" smtClean="0"/>
              <a:pPr/>
              <a:t>‹#›</a:t>
            </a:fld>
            <a:endParaRPr lang="ar-IQ"/>
          </a:p>
        </p:txBody>
      </p:sp>
    </p:spTree>
  </p:cSld>
  <p:clrMapOvr>
    <a:masterClrMapping/>
  </p:clrMapOvr>
  <p:transition>
    <p:comb dir="vert"/>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0A576ADC-1C3C-4C34-B128-0D4DC6A950D3}" type="datetimeFigureOut">
              <a:rPr lang="ar-IQ" smtClean="0"/>
              <a:pPr/>
              <a:t>03/04/1440</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AD5C0745-3FAC-4DD5-8683-C7B29AD69516}" type="slidenum">
              <a:rPr lang="ar-IQ" smtClean="0"/>
              <a:pPr/>
              <a:t>‹#›</a:t>
            </a:fld>
            <a:endParaRPr lang="ar-IQ"/>
          </a:p>
        </p:txBody>
      </p:sp>
    </p:spTree>
  </p:cSld>
  <p:clrMapOvr>
    <a:masterClrMapping/>
  </p:clrMapOvr>
  <p:transition>
    <p:comb dir="vert"/>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0A576ADC-1C3C-4C34-B128-0D4DC6A950D3}" type="datetimeFigureOut">
              <a:rPr lang="ar-IQ" smtClean="0"/>
              <a:pPr/>
              <a:t>03/04/1440</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AD5C0745-3FAC-4DD5-8683-C7B29AD69516}" type="slidenum">
              <a:rPr lang="ar-IQ" smtClean="0"/>
              <a:pPr/>
              <a:t>‹#›</a:t>
            </a:fld>
            <a:endParaRPr lang="ar-IQ"/>
          </a:p>
        </p:txBody>
      </p:sp>
    </p:spTree>
  </p:cSld>
  <p:clrMapOvr>
    <a:overrideClrMapping bg1="dk1" tx1="lt1" bg2="dk2" tx2="lt2" accent1="accent1" accent2="accent2" accent3="accent3" accent4="accent4" accent5="accent5" accent6="accent6" hlink="hlink" folHlink="folHlink"/>
  </p:clrMapOvr>
  <p:transition>
    <p:comb dir="vert"/>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0A576ADC-1C3C-4C34-B128-0D4DC6A950D3}" type="datetimeFigureOut">
              <a:rPr lang="ar-IQ" smtClean="0"/>
              <a:pPr/>
              <a:t>03/04/1440</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AD5C0745-3FAC-4DD5-8683-C7B29AD69516}" type="slidenum">
              <a:rPr lang="ar-IQ" smtClean="0"/>
              <a:pPr/>
              <a:t>‹#›</a:t>
            </a:fld>
            <a:endParaRPr lang="ar-IQ"/>
          </a:p>
        </p:txBody>
      </p:sp>
    </p:spTree>
  </p:cSld>
  <p:clrMapOvr>
    <a:masterClrMapping/>
  </p:clrMapOvr>
  <p:transition>
    <p:comb dir="vert"/>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tIns="45720" anchor="b"/>
          <a:lstStyle>
            <a:lvl1pPr>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p>
            <a:fld id="{0A576ADC-1C3C-4C34-B128-0D4DC6A950D3}" type="datetimeFigureOut">
              <a:rPr lang="ar-IQ" smtClean="0"/>
              <a:pPr/>
              <a:t>03/04/1440</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AD5C0745-3FAC-4DD5-8683-C7B29AD69516}" type="slidenum">
              <a:rPr lang="ar-IQ" smtClean="0"/>
              <a:pPr/>
              <a:t>‹#›</a:t>
            </a:fld>
            <a:endParaRPr lang="ar-IQ"/>
          </a:p>
        </p:txBody>
      </p:sp>
    </p:spTree>
  </p:cSld>
  <p:clrMapOvr>
    <a:masterClrMapping/>
  </p:clrMapOvr>
  <p:transition>
    <p:comb dir="vert"/>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0A576ADC-1C3C-4C34-B128-0D4DC6A950D3}" type="datetimeFigureOut">
              <a:rPr lang="ar-IQ" smtClean="0"/>
              <a:pPr/>
              <a:t>03/04/1440</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AD5C0745-3FAC-4DD5-8683-C7B29AD69516}" type="slidenum">
              <a:rPr lang="ar-IQ" smtClean="0"/>
              <a:pPr/>
              <a:t>‹#›</a:t>
            </a:fld>
            <a:endParaRPr lang="ar-IQ"/>
          </a:p>
        </p:txBody>
      </p:sp>
    </p:spTree>
  </p:cSld>
  <p:clrMapOvr>
    <a:masterClrMapping/>
  </p:clrMapOvr>
  <p:transition>
    <p:comb dir="vert"/>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0A576ADC-1C3C-4C34-B128-0D4DC6A950D3}" type="datetimeFigureOut">
              <a:rPr lang="ar-IQ" smtClean="0"/>
              <a:pPr/>
              <a:t>03/04/1440</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AD5C0745-3FAC-4DD5-8683-C7B29AD69516}" type="slidenum">
              <a:rPr lang="ar-IQ" smtClean="0"/>
              <a:pPr/>
              <a:t>‹#›</a:t>
            </a:fld>
            <a:endParaRPr lang="ar-IQ"/>
          </a:p>
        </p:txBody>
      </p:sp>
    </p:spTree>
  </p:cSld>
  <p:clrMapOvr>
    <a:masterClrMapping/>
  </p:clrMapOvr>
  <p:transition>
    <p:comb dir="vert"/>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0A576ADC-1C3C-4C34-B128-0D4DC6A950D3}" type="datetimeFigureOut">
              <a:rPr lang="ar-IQ" smtClean="0"/>
              <a:pPr/>
              <a:t>03/04/1440</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AD5C0745-3FAC-4DD5-8683-C7B29AD69516}" type="slidenum">
              <a:rPr lang="ar-IQ" smtClean="0"/>
              <a:pPr/>
              <a:t>‹#›</a:t>
            </a:fld>
            <a:endParaRPr lang="ar-IQ"/>
          </a:p>
        </p:txBody>
      </p:sp>
    </p:spTree>
  </p:cSld>
  <p:clrMapOvr>
    <a:masterClrMapping/>
  </p:clrMapOvr>
  <p:transition>
    <p:comb dir="vert"/>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مستطيل ذو زاوية واحدة مخدوشة ودائرية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مثلث قائم الزاوية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عنوان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smtClean="0"/>
              <a:t>انقر لتحرير نمط العنوان الرئيسي</a:t>
            </a:r>
            <a:endParaRPr kumimoji="0" lang="en-US"/>
          </a:p>
        </p:txBody>
      </p:sp>
      <p:sp>
        <p:nvSpPr>
          <p:cNvPr id="4" name="عنصر نائب للنص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0A576ADC-1C3C-4C34-B128-0D4DC6A950D3}" type="datetimeFigureOut">
              <a:rPr lang="ar-IQ" smtClean="0"/>
              <a:pPr/>
              <a:t>03/04/1440</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a:xfrm>
            <a:off x="8077200" y="6356350"/>
            <a:ext cx="609600" cy="365125"/>
          </a:xfrm>
        </p:spPr>
        <p:txBody>
          <a:bodyPr/>
          <a:lstStyle/>
          <a:p>
            <a:fld id="{AD5C0745-3FAC-4DD5-8683-C7B29AD69516}" type="slidenum">
              <a:rPr lang="ar-IQ" smtClean="0"/>
              <a:pPr/>
              <a:t>‹#›</a:t>
            </a:fld>
            <a:endParaRPr lang="ar-IQ"/>
          </a:p>
        </p:txBody>
      </p:sp>
      <p:sp>
        <p:nvSpPr>
          <p:cNvPr id="3" name="عنصر نائب للصورة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smtClean="0"/>
              <a:t>انقر فوق الرمز لإضافة صورة</a:t>
            </a:r>
            <a:endParaRPr kumimoji="0" lang="en-US" dirty="0"/>
          </a:p>
        </p:txBody>
      </p:sp>
      <p:sp>
        <p:nvSpPr>
          <p:cNvPr id="10" name="شكل حر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شكل حر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comb dir="vert"/>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شكل حر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شكل حر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عنصر نائب للعنوان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smtClean="0"/>
              <a:t>انقر لتحرير نمط العنوان الرئيسي</a:t>
            </a:r>
            <a:endParaRPr kumimoji="0" lang="en-US"/>
          </a:p>
        </p:txBody>
      </p:sp>
      <p:sp>
        <p:nvSpPr>
          <p:cNvPr id="30" name="عنصر نائب للنص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عنصر نائب للتاريخ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A576ADC-1C3C-4C34-B128-0D4DC6A950D3}" type="datetimeFigureOut">
              <a:rPr lang="ar-IQ" smtClean="0"/>
              <a:pPr/>
              <a:t>03/04/1440</a:t>
            </a:fld>
            <a:endParaRPr lang="ar-IQ"/>
          </a:p>
        </p:txBody>
      </p:sp>
      <p:sp>
        <p:nvSpPr>
          <p:cNvPr id="22" name="عنصر نائب للتذييل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IQ"/>
          </a:p>
        </p:txBody>
      </p:sp>
      <p:sp>
        <p:nvSpPr>
          <p:cNvPr id="18" name="عنصر نائب لرقم الشريحة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D5C0745-3FAC-4DD5-8683-C7B29AD69516}" type="slidenum">
              <a:rPr lang="ar-IQ" smtClean="0"/>
              <a:pPr/>
              <a:t>‹#›</a:t>
            </a:fld>
            <a:endParaRPr lang="ar-IQ"/>
          </a:p>
        </p:txBody>
      </p:sp>
      <p:grpSp>
        <p:nvGrpSpPr>
          <p:cNvPr id="2" name="مجموعة 1"/>
          <p:cNvGrpSpPr/>
          <p:nvPr/>
        </p:nvGrpSpPr>
        <p:grpSpPr>
          <a:xfrm>
            <a:off x="-19017" y="202408"/>
            <a:ext cx="9180548" cy="649224"/>
            <a:chOff x="-19045" y="216550"/>
            <a:chExt cx="9180548" cy="649224"/>
          </a:xfrm>
        </p:grpSpPr>
        <p:sp>
          <p:nvSpPr>
            <p:cNvPr id="12" name="شكل حر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شكل حر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297" r:id="rId1"/>
    <p:sldLayoutId id="2147484298" r:id="rId2"/>
    <p:sldLayoutId id="2147484299" r:id="rId3"/>
    <p:sldLayoutId id="2147484300" r:id="rId4"/>
    <p:sldLayoutId id="2147484301" r:id="rId5"/>
    <p:sldLayoutId id="2147484302" r:id="rId6"/>
    <p:sldLayoutId id="2147484303" r:id="rId7"/>
    <p:sldLayoutId id="2147484304" r:id="rId8"/>
    <p:sldLayoutId id="2147484305" r:id="rId9"/>
    <p:sldLayoutId id="2147484306" r:id="rId10"/>
    <p:sldLayoutId id="2147484307" r:id="rId11"/>
  </p:sldLayoutIdLst>
  <p:transition>
    <p:comb dir="vert"/>
  </p:transition>
  <p:timing>
    <p:tnLst>
      <p:par>
        <p:cTn id="1" dur="indefinite" restart="never" nodeType="tmRoot"/>
      </p:par>
    </p:tnLst>
  </p:timing>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0034" y="1428736"/>
            <a:ext cx="7851648" cy="1828800"/>
          </a:xfrm>
        </p:spPr>
        <p:txBody>
          <a:bodyPr/>
          <a:lstStyle/>
          <a:p>
            <a:r>
              <a:rPr lang="ar-IQ" dirty="0" smtClean="0"/>
              <a:t>     الحركة في بعد واحد </a:t>
            </a:r>
            <a:endParaRPr lang="en-US" dirty="0"/>
          </a:p>
        </p:txBody>
      </p:sp>
      <p:sp>
        <p:nvSpPr>
          <p:cNvPr id="3" name="Subtitle 2"/>
          <p:cNvSpPr>
            <a:spLocks noGrp="1"/>
          </p:cNvSpPr>
          <p:nvPr>
            <p:ph type="subTitle" idx="1"/>
          </p:nvPr>
        </p:nvSpPr>
        <p:spPr/>
        <p:txBody>
          <a:bodyPr/>
          <a:lstStyle/>
          <a:p>
            <a:r>
              <a:rPr lang="ar-IQ" dirty="0" smtClean="0"/>
              <a:t>                             المحاضرة الرابعة</a:t>
            </a:r>
            <a:endParaRPr lang="en-US" dirty="0"/>
          </a:p>
        </p:txBody>
      </p:sp>
    </p:spTree>
  </p:cSld>
  <p:clrMapOvr>
    <a:masterClrMapping/>
  </p:clrMapOvr>
  <p:transition>
    <p:comb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Solution</a:t>
            </a:r>
            <a:endParaRPr lang="en-US" dirty="0"/>
          </a:p>
        </p:txBody>
      </p:sp>
      <p:sp>
        <p:nvSpPr>
          <p:cNvPr id="3" name="Content Placeholder 2"/>
          <p:cNvSpPr>
            <a:spLocks noGrp="1"/>
          </p:cNvSpPr>
          <p:nvPr>
            <p:ph idx="1"/>
          </p:nvPr>
        </p:nvSpPr>
        <p:spPr/>
        <p:txBody>
          <a:bodyPr/>
          <a:lstStyle/>
          <a:p>
            <a:pPr algn="l" rtl="0"/>
            <a:r>
              <a:rPr lang="en-US" b="1" dirty="0" smtClean="0"/>
              <a:t>(a) Let </a:t>
            </a:r>
            <a:r>
              <a:rPr lang="en-US" b="1" i="1" dirty="0" err="1" smtClean="0"/>
              <a:t>y</a:t>
            </a:r>
            <a:r>
              <a:rPr lang="en-US" b="1" baseline="-25000" dirty="0" err="1" smtClean="0"/>
              <a:t>o</a:t>
            </a:r>
            <a:r>
              <a:rPr lang="en-US" b="1" dirty="0" smtClean="0"/>
              <a:t>=0  and</a:t>
            </a:r>
            <a:r>
              <a:rPr lang="en-US" b="1" i="1" dirty="0" smtClean="0"/>
              <a:t> y</a:t>
            </a:r>
            <a:r>
              <a:rPr lang="en-US" b="1" dirty="0" smtClean="0"/>
              <a:t>=4m at</a:t>
            </a:r>
            <a:r>
              <a:rPr lang="en-US" b="1" i="1" dirty="0" smtClean="0"/>
              <a:t> t</a:t>
            </a:r>
            <a:r>
              <a:rPr lang="en-US" b="1" dirty="0" smtClean="0"/>
              <a:t>=1.5s then we find</a:t>
            </a:r>
            <a:endParaRPr lang="en-US" dirty="0" smtClean="0"/>
          </a:p>
          <a:p>
            <a:pPr algn="l" rtl="0"/>
            <a:r>
              <a:rPr lang="en-US" b="1" i="1" dirty="0" smtClean="0"/>
              <a:t>y</a:t>
            </a:r>
            <a:r>
              <a:rPr lang="en-US" b="1" dirty="0" smtClean="0"/>
              <a:t> = </a:t>
            </a:r>
            <a:r>
              <a:rPr lang="en-US" b="1" i="1" dirty="0" err="1" smtClean="0"/>
              <a:t>y</a:t>
            </a:r>
            <a:r>
              <a:rPr lang="en-US" b="1" baseline="-25000" dirty="0" err="1" smtClean="0"/>
              <a:t>o</a:t>
            </a:r>
            <a:r>
              <a:rPr lang="en-US" b="1" baseline="-25000" dirty="0" smtClean="0"/>
              <a:t> </a:t>
            </a:r>
            <a:r>
              <a:rPr lang="en-US" b="1" dirty="0" smtClean="0"/>
              <a:t>+ </a:t>
            </a:r>
            <a:r>
              <a:rPr lang="en-US" b="1" i="1" dirty="0" err="1" smtClean="0"/>
              <a:t>v</a:t>
            </a:r>
            <a:r>
              <a:rPr lang="en-US" b="1" baseline="-25000" dirty="0" err="1" smtClean="0"/>
              <a:t>o</a:t>
            </a:r>
            <a:r>
              <a:rPr lang="en-US" b="1" dirty="0" smtClean="0"/>
              <a:t> </a:t>
            </a:r>
            <a:r>
              <a:rPr lang="en-US" b="1" i="1" dirty="0" smtClean="0"/>
              <a:t>t</a:t>
            </a:r>
            <a:r>
              <a:rPr lang="en-US" b="1" dirty="0" smtClean="0"/>
              <a:t> - </a:t>
            </a:r>
            <a:r>
              <a:rPr lang="en-GB" b="1" dirty="0" smtClean="0"/>
              <a:t>1/2</a:t>
            </a:r>
            <a:r>
              <a:rPr lang="en-US" b="1" dirty="0" smtClean="0"/>
              <a:t> </a:t>
            </a:r>
            <a:r>
              <a:rPr lang="en-US" b="1" i="1" dirty="0" smtClean="0"/>
              <a:t>g t</a:t>
            </a:r>
            <a:r>
              <a:rPr lang="en-US" b="1" baseline="30000" dirty="0" smtClean="0"/>
              <a:t>2</a:t>
            </a:r>
            <a:endParaRPr lang="en-US" dirty="0" smtClean="0"/>
          </a:p>
          <a:p>
            <a:pPr algn="l" rtl="0"/>
            <a:r>
              <a:rPr lang="en-US" b="1" dirty="0" smtClean="0"/>
              <a:t>4 = 0 + 1.5 </a:t>
            </a:r>
            <a:r>
              <a:rPr lang="en-US" b="1" i="1" dirty="0" err="1" smtClean="0"/>
              <a:t>v</a:t>
            </a:r>
            <a:r>
              <a:rPr lang="en-US" b="1" baseline="-25000" dirty="0" err="1" smtClean="0"/>
              <a:t>o</a:t>
            </a:r>
            <a:r>
              <a:rPr lang="en-US" b="1" dirty="0" smtClean="0"/>
              <a:t> - 4.9 (1.5)</a:t>
            </a:r>
            <a:r>
              <a:rPr lang="en-US" b="1" baseline="30000" dirty="0" smtClean="0"/>
              <a:t>2</a:t>
            </a:r>
            <a:endParaRPr lang="en-US" dirty="0" smtClean="0"/>
          </a:p>
          <a:p>
            <a:pPr algn="l" rtl="0"/>
            <a:r>
              <a:rPr lang="en-US" b="1" i="1" dirty="0" err="1" smtClean="0"/>
              <a:t>v</a:t>
            </a:r>
            <a:r>
              <a:rPr lang="en-US" b="1" baseline="-25000" dirty="0" err="1" smtClean="0"/>
              <a:t>o</a:t>
            </a:r>
            <a:r>
              <a:rPr lang="en-US" b="1" dirty="0" smtClean="0"/>
              <a:t> = 10 m/s</a:t>
            </a:r>
            <a:endParaRPr lang="en-US" dirty="0" smtClean="0"/>
          </a:p>
          <a:p>
            <a:pPr algn="l" rtl="0"/>
            <a:r>
              <a:rPr lang="en-US" b="1" dirty="0" smtClean="0"/>
              <a:t> </a:t>
            </a:r>
            <a:endParaRPr lang="en-US" dirty="0" smtClean="0"/>
          </a:p>
          <a:p>
            <a:pPr algn="l" rtl="0"/>
            <a:r>
              <a:rPr lang="en-US" b="1" dirty="0" smtClean="0"/>
              <a:t>(b) The velocity at any time </a:t>
            </a:r>
            <a:r>
              <a:rPr lang="en-US" b="1" i="1" dirty="0" smtClean="0"/>
              <a:t>t</a:t>
            </a:r>
            <a:r>
              <a:rPr lang="en-US" b="1" dirty="0" smtClean="0"/>
              <a:t> &gt; 0 is given by</a:t>
            </a:r>
            <a:endParaRPr lang="en-US" dirty="0" smtClean="0"/>
          </a:p>
          <a:p>
            <a:pPr algn="l" rtl="0"/>
            <a:r>
              <a:rPr lang="en-US" b="1" i="1" dirty="0" smtClean="0"/>
              <a:t>v</a:t>
            </a:r>
            <a:r>
              <a:rPr lang="en-US" b="1" dirty="0" smtClean="0"/>
              <a:t> = </a:t>
            </a:r>
            <a:r>
              <a:rPr lang="en-US" b="1" i="1" dirty="0" err="1" smtClean="0"/>
              <a:t>v</a:t>
            </a:r>
            <a:r>
              <a:rPr lang="en-US" b="1" baseline="-25000" dirty="0" err="1" smtClean="0"/>
              <a:t>o</a:t>
            </a:r>
            <a:r>
              <a:rPr lang="en-US" b="1" dirty="0" smtClean="0"/>
              <a:t> + </a:t>
            </a:r>
            <a:r>
              <a:rPr lang="en-US" b="1" i="1" dirty="0" smtClean="0"/>
              <a:t>at</a:t>
            </a:r>
            <a:r>
              <a:rPr lang="en-US" b="1" dirty="0" smtClean="0"/>
              <a:t>  </a:t>
            </a:r>
            <a:endParaRPr lang="en-US" dirty="0" smtClean="0"/>
          </a:p>
          <a:p>
            <a:pPr algn="l" rtl="0"/>
            <a:r>
              <a:rPr lang="en-US" b="1" i="1" dirty="0" smtClean="0"/>
              <a:t>v</a:t>
            </a:r>
            <a:r>
              <a:rPr lang="en-US" b="1" dirty="0" smtClean="0"/>
              <a:t>= 10 - 9.8 (1.5) = -4.68 m/s  </a:t>
            </a:r>
            <a:endParaRPr lang="en-US" dirty="0" smtClean="0"/>
          </a:p>
          <a:p>
            <a:endParaRPr lang="en-US" dirty="0"/>
          </a:p>
        </p:txBody>
      </p:sp>
    </p:spTree>
  </p:cSld>
  <p:clrMapOvr>
    <a:masterClrMapping/>
  </p:clrMapOvr>
  <p:transition>
    <p:comb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smtClean="0"/>
              <a:t>الحركة في بعد واحد</a:t>
            </a:r>
            <a:endParaRPr lang="en-US" dirty="0"/>
          </a:p>
        </p:txBody>
      </p:sp>
      <p:sp>
        <p:nvSpPr>
          <p:cNvPr id="3" name="Content Placeholder 2"/>
          <p:cNvSpPr>
            <a:spLocks noGrp="1"/>
          </p:cNvSpPr>
          <p:nvPr>
            <p:ph idx="1"/>
          </p:nvPr>
        </p:nvSpPr>
        <p:spPr/>
        <p:txBody>
          <a:bodyPr/>
          <a:lstStyle/>
          <a:p>
            <a:r>
              <a:rPr lang="ar-SA" b="1" dirty="0" smtClean="0"/>
              <a:t>سندرس الآن الحركة في بعد واحد وذلك فقط عندما تكون العجلة ثابتة </a:t>
            </a:r>
            <a:r>
              <a:rPr lang="en-US" b="1" dirty="0" smtClean="0"/>
              <a:t> </a:t>
            </a:r>
            <a:r>
              <a:rPr lang="ar-SA" b="1" dirty="0" smtClean="0"/>
              <a:t> </a:t>
            </a:r>
            <a:r>
              <a:rPr lang="en-US" b="1" i="1" dirty="0" smtClean="0"/>
              <a:t>constant</a:t>
            </a:r>
            <a:r>
              <a:rPr lang="en-US" b="1" dirty="0" smtClean="0"/>
              <a:t> </a:t>
            </a:r>
            <a:r>
              <a:rPr lang="en-US" b="1" i="1" dirty="0" smtClean="0"/>
              <a:t>acceleration</a:t>
            </a:r>
            <a:r>
              <a:rPr lang="ar-SA" b="1" dirty="0" smtClean="0"/>
              <a:t>.  وفى هذه الحالة تكون العجلة اللحظية </a:t>
            </a:r>
            <a:r>
              <a:rPr lang="en-GB" b="1" i="1" dirty="0" smtClean="0"/>
              <a:t>Instantaneous</a:t>
            </a:r>
            <a:r>
              <a:rPr lang="en-GB" b="1" dirty="0" smtClean="0"/>
              <a:t> </a:t>
            </a:r>
            <a:r>
              <a:rPr lang="en-GB" b="1" i="1" dirty="0" smtClean="0"/>
              <a:t>acceleration</a:t>
            </a:r>
            <a:r>
              <a:rPr lang="en-GB" b="1" dirty="0" smtClean="0"/>
              <a:t> </a:t>
            </a:r>
            <a:r>
              <a:rPr lang="ar-SA" b="1" dirty="0" smtClean="0"/>
              <a:t>تساوى متوسط العجلة </a:t>
            </a:r>
            <a:r>
              <a:rPr lang="en-GB" b="1" i="1" dirty="0" smtClean="0"/>
              <a:t>Average acceleration</a:t>
            </a:r>
            <a:r>
              <a:rPr lang="ar-SA" b="1" dirty="0" smtClean="0"/>
              <a:t>.  ونتيجة لذلك فإن السرعة إما أن تتزايد أو تتناقص بمعدلات متساوية خلال الحركة.</a:t>
            </a:r>
            <a:endParaRPr lang="en-US" dirty="0" smtClean="0"/>
          </a:p>
          <a:p>
            <a:r>
              <a:rPr lang="ar-SA" b="1" dirty="0" smtClean="0"/>
              <a:t>ويعبر عن ذلك رياضياً على النحو التالي:-</a:t>
            </a:r>
            <a:endParaRPr lang="en-US" dirty="0" smtClean="0"/>
          </a:p>
          <a:p>
            <a:pPr algn="l" rtl="0"/>
            <a:r>
              <a:rPr lang="en-US" b="1" i="1" dirty="0" smtClean="0"/>
              <a:t>Instantaneous </a:t>
            </a:r>
            <a:r>
              <a:rPr lang="en-US" b="1" i="1" dirty="0" smtClean="0"/>
              <a:t>acceleration = Average acceleration</a:t>
            </a:r>
            <a:endParaRPr lang="en-US" dirty="0"/>
          </a:p>
        </p:txBody>
      </p:sp>
    </p:spTree>
  </p:cSld>
  <p:clrMapOvr>
    <a:masterClrMapping/>
  </p:clrMapOvr>
  <p:transition>
    <p:comb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l" rtl="0"/>
            <a:r>
              <a:rPr lang="en-US" b="1" dirty="0" smtClean="0"/>
              <a:t>Let </a:t>
            </a:r>
            <a:r>
              <a:rPr lang="en-US" b="1" i="1" dirty="0" smtClean="0"/>
              <a:t>t</a:t>
            </a:r>
            <a:r>
              <a:rPr lang="en-US" b="1" baseline="-25000" dirty="0" smtClean="0"/>
              <a:t>o</a:t>
            </a:r>
            <a:r>
              <a:rPr lang="en-US" b="1" dirty="0" smtClean="0"/>
              <a:t> = 0 then the acceleration </a:t>
            </a:r>
            <a:endParaRPr lang="en-US" dirty="0" smtClean="0"/>
          </a:p>
          <a:p>
            <a:pPr algn="l" rtl="0"/>
            <a:r>
              <a:rPr lang="en-US" b="1" dirty="0" smtClean="0"/>
              <a:t>or</a:t>
            </a:r>
            <a:endParaRPr lang="en-US" dirty="0" smtClean="0"/>
          </a:p>
          <a:p>
            <a:pPr algn="l" rtl="0"/>
            <a:r>
              <a:rPr lang="en-US" b="1" i="1" dirty="0" smtClean="0"/>
              <a:t>            v</a:t>
            </a:r>
            <a:r>
              <a:rPr lang="en-US" b="1" dirty="0" smtClean="0"/>
              <a:t> = </a:t>
            </a:r>
            <a:r>
              <a:rPr lang="en-US" b="1" i="1" dirty="0" err="1" smtClean="0"/>
              <a:t>v</a:t>
            </a:r>
            <a:r>
              <a:rPr lang="en-US" b="1" baseline="-25000" dirty="0" err="1" smtClean="0"/>
              <a:t>o</a:t>
            </a:r>
            <a:r>
              <a:rPr lang="en-US" b="1" dirty="0" smtClean="0"/>
              <a:t> + </a:t>
            </a:r>
            <a:r>
              <a:rPr lang="en-US" b="1" i="1" dirty="0" smtClean="0"/>
              <a:t>at </a:t>
            </a:r>
            <a:r>
              <a:rPr lang="en-US" b="1" dirty="0" smtClean="0"/>
              <a:t>                             </a:t>
            </a:r>
            <a:endParaRPr lang="en-US" dirty="0" smtClean="0"/>
          </a:p>
          <a:p>
            <a:r>
              <a:rPr lang="ar-SA" b="1" dirty="0" smtClean="0"/>
              <a:t>إذا كانت العجلة تساوي صفراً فإن السرعة لا تعتمد على الزمن، وهذا يعني أن السرعة النهائية تساوي السرعة الابتدائية.  لاحظ أيضاً أن كل حد من حدود المعادلة السابقة له بعد سرعة </a:t>
            </a:r>
            <a:endParaRPr lang="en-US" dirty="0" smtClean="0"/>
          </a:p>
          <a:p>
            <a:endParaRPr lang="en-US" dirty="0"/>
          </a:p>
        </p:txBody>
      </p:sp>
    </p:spTree>
  </p:cSld>
  <p:clrMapOvr>
    <a:masterClrMapping/>
  </p:clrMapOvr>
  <p:transition>
    <p:comb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194431" cy="154041"/>
          </a:xfrm>
        </p:spPr>
        <p:txBody>
          <a:bodyPr>
            <a:normAutofit fontScale="90000"/>
          </a:bodyPr>
          <a:lstStyle/>
          <a:p>
            <a:endParaRPr lang="en-US"/>
          </a:p>
        </p:txBody>
      </p:sp>
      <p:pic>
        <p:nvPicPr>
          <p:cNvPr id="1026" name="Picture 2" descr="C:\Users\Dr.Muhanned\Downloads\48369248_1948255628589960_7507742540104204288_n.jpg"/>
          <p:cNvPicPr>
            <a:picLocks noGrp="1" noChangeAspect="1" noChangeArrowheads="1"/>
          </p:cNvPicPr>
          <p:nvPr>
            <p:ph idx="1"/>
          </p:nvPr>
        </p:nvPicPr>
        <p:blipFill>
          <a:blip r:embed="rId2"/>
          <a:srcRect/>
          <a:stretch>
            <a:fillRect/>
          </a:stretch>
        </p:blipFill>
        <p:spPr bwMode="auto">
          <a:xfrm>
            <a:off x="1645708" y="1935163"/>
            <a:ext cx="5852583" cy="4389437"/>
          </a:xfrm>
          <a:prstGeom prst="rect">
            <a:avLst/>
          </a:prstGeom>
          <a:noFill/>
        </p:spPr>
      </p:pic>
    </p:spTree>
  </p:cSld>
  <p:clrMapOvr>
    <a:masterClrMapping/>
  </p:clrMapOvr>
  <p:transition>
    <p:comb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r.Muhanned\Downloads\48310439_362342157860608_9080229345338851328_n.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comb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smtClean="0"/>
              <a:t>الحركة باتجاه واحد وتعجيل ثابت </a:t>
            </a:r>
            <a:endParaRPr lang="en-US" dirty="0"/>
          </a:p>
        </p:txBody>
      </p:sp>
      <p:sp>
        <p:nvSpPr>
          <p:cNvPr id="3" name="Content Placeholder 2"/>
          <p:cNvSpPr>
            <a:spLocks noGrp="1"/>
          </p:cNvSpPr>
          <p:nvPr>
            <p:ph idx="1"/>
          </p:nvPr>
        </p:nvSpPr>
        <p:spPr/>
        <p:txBody>
          <a:bodyPr/>
          <a:lstStyle/>
          <a:p>
            <a:r>
              <a:rPr lang="en-US" b="1" dirty="0" smtClean="0"/>
              <a:t> </a:t>
            </a:r>
            <a:r>
              <a:rPr lang="ar-SA" b="1" dirty="0" smtClean="0"/>
              <a:t>من المعادلة السابقة نلاحظ أن المسافة المقطوعة (</a:t>
            </a:r>
            <a:r>
              <a:rPr lang="en-GB" b="1" i="1" dirty="0" smtClean="0"/>
              <a:t>x</a:t>
            </a:r>
            <a:r>
              <a:rPr lang="en-GB" b="1" dirty="0" smtClean="0"/>
              <a:t>-</a:t>
            </a:r>
            <a:r>
              <a:rPr lang="en-GB" b="1" i="1" dirty="0" smtClean="0"/>
              <a:t>x</a:t>
            </a:r>
            <a:r>
              <a:rPr lang="en-GB" b="1" baseline="-25000" dirty="0" smtClean="0"/>
              <a:t>o</a:t>
            </a:r>
            <a:r>
              <a:rPr lang="ar-SA" b="1" dirty="0" smtClean="0"/>
              <a:t>) تساوي المسافة المقطوعة نتيجة السرعة الابتدائية وهو الحد </a:t>
            </a:r>
            <a:r>
              <a:rPr lang="en-GB" b="1" i="1" dirty="0" err="1" smtClean="0"/>
              <a:t>v</a:t>
            </a:r>
            <a:r>
              <a:rPr lang="en-GB" b="1" baseline="-25000" dirty="0" err="1" smtClean="0"/>
              <a:t>o</a:t>
            </a:r>
            <a:r>
              <a:rPr lang="en-GB" b="1" i="1" dirty="0" err="1" smtClean="0"/>
              <a:t>t</a:t>
            </a:r>
            <a:r>
              <a:rPr lang="ar-SA" b="1" dirty="0" smtClean="0"/>
              <a:t> بالإضافة إلى المسافة نتيجة للعجلة الثابتة، وهذا يظهر في الحد الأخير من المعادلة </a:t>
            </a:r>
            <a:r>
              <a:rPr lang="en-US" b="1" dirty="0" smtClean="0"/>
              <a:t>1/2</a:t>
            </a:r>
            <a:r>
              <a:rPr lang="en-US" b="1" i="1" dirty="0" smtClean="0"/>
              <a:t>at</a:t>
            </a:r>
            <a:r>
              <a:rPr lang="en-US" b="1" baseline="30000" dirty="0" smtClean="0"/>
              <a:t>2</a:t>
            </a:r>
            <a:r>
              <a:rPr lang="ar-SA" b="1" dirty="0" smtClean="0"/>
              <a:t>، وإن كل حد من حدود المعادلة له بعد مسافة </a:t>
            </a:r>
            <a:r>
              <a:rPr lang="en-GB" b="1" dirty="0" smtClean="0"/>
              <a:t>(m)</a:t>
            </a:r>
            <a:r>
              <a:rPr lang="ar-SA" b="1" dirty="0" smtClean="0"/>
              <a:t>.</a:t>
            </a:r>
            <a:endParaRPr lang="en-US" dirty="0" smtClean="0"/>
          </a:p>
          <a:p>
            <a:r>
              <a:rPr lang="ar-SA" b="1" dirty="0" smtClean="0"/>
              <a:t>لاحظ أيضاً أنه إذا كانت العجلة تساوي صفراً فإن المسافة المقطوعة تساوي السرعة في الزمن.</a:t>
            </a:r>
            <a:endParaRPr lang="en-US" dirty="0" smtClean="0"/>
          </a:p>
          <a:p>
            <a:pPr algn="l" rtl="0"/>
            <a:r>
              <a:rPr lang="en-GB" b="1" i="1" dirty="0" smtClean="0"/>
              <a:t>x </a:t>
            </a:r>
            <a:r>
              <a:rPr lang="en-GB" b="1" dirty="0" smtClean="0"/>
              <a:t>- </a:t>
            </a:r>
            <a:r>
              <a:rPr lang="en-GB" b="1" i="1" dirty="0" smtClean="0"/>
              <a:t>x</a:t>
            </a:r>
            <a:r>
              <a:rPr lang="en-GB" b="1" baseline="-25000" dirty="0" smtClean="0"/>
              <a:t>o</a:t>
            </a:r>
            <a:r>
              <a:rPr lang="en-GB" b="1" dirty="0" smtClean="0"/>
              <a:t> = </a:t>
            </a:r>
            <a:r>
              <a:rPr lang="en-GB" b="1" i="1" dirty="0" err="1" smtClean="0"/>
              <a:t>v</a:t>
            </a:r>
            <a:r>
              <a:rPr lang="en-GB" b="1" baseline="-25000" dirty="0" err="1" smtClean="0"/>
              <a:t>o</a:t>
            </a:r>
            <a:r>
              <a:rPr lang="en-GB" b="1" i="1" dirty="0" err="1" smtClean="0"/>
              <a:t>t</a:t>
            </a:r>
            <a:r>
              <a:rPr lang="en-US" b="1" dirty="0" smtClean="0"/>
              <a:t>    </a:t>
            </a:r>
            <a:endParaRPr lang="en-US" dirty="0" smtClean="0"/>
          </a:p>
          <a:p>
            <a:r>
              <a:rPr lang="ar-SA" b="1" dirty="0" smtClean="0"/>
              <a:t>إذا كانت السرعة الابتدائية تساوي صفراً تكون المسافة المقطوعة تساوي</a:t>
            </a:r>
            <a:endParaRPr lang="en-US" dirty="0" smtClean="0"/>
          </a:p>
          <a:p>
            <a:pPr algn="l" rtl="0"/>
            <a:r>
              <a:rPr lang="en-GB" b="1" i="1" dirty="0" smtClean="0"/>
              <a:t>x</a:t>
            </a:r>
            <a:r>
              <a:rPr lang="en-GB" b="1" dirty="0" smtClean="0"/>
              <a:t> - </a:t>
            </a:r>
            <a:r>
              <a:rPr lang="en-GB" b="1" i="1" dirty="0" smtClean="0"/>
              <a:t>x</a:t>
            </a:r>
            <a:r>
              <a:rPr lang="en-GB" b="1" baseline="-25000" dirty="0" smtClean="0"/>
              <a:t>o </a:t>
            </a:r>
            <a:r>
              <a:rPr lang="en-GB" b="1" dirty="0" smtClean="0"/>
              <a:t>= </a:t>
            </a:r>
            <a:r>
              <a:rPr lang="en-US" b="1" dirty="0" smtClean="0"/>
              <a:t>1/2</a:t>
            </a:r>
            <a:r>
              <a:rPr lang="en-US" b="1" i="1" dirty="0" smtClean="0"/>
              <a:t> </a:t>
            </a:r>
            <a:r>
              <a:rPr lang="en-GB" b="1" i="1" dirty="0" smtClean="0"/>
              <a:t>a</a:t>
            </a:r>
            <a:r>
              <a:rPr lang="en-GB" b="1" dirty="0" smtClean="0"/>
              <a:t> </a:t>
            </a:r>
            <a:r>
              <a:rPr lang="en-GB" b="1" i="1" dirty="0" smtClean="0"/>
              <a:t>t</a:t>
            </a:r>
            <a:r>
              <a:rPr lang="en-GB" b="1" baseline="30000" dirty="0" smtClean="0"/>
              <a:t> 2</a:t>
            </a:r>
            <a:r>
              <a:rPr lang="en-US" b="1" dirty="0" smtClean="0"/>
              <a:t>  </a:t>
            </a:r>
            <a:endParaRPr lang="en-US" dirty="0" smtClean="0"/>
          </a:p>
          <a:p>
            <a:endParaRPr lang="en-US" dirty="0"/>
          </a:p>
        </p:txBody>
      </p:sp>
    </p:spTree>
  </p:cSld>
  <p:clrMapOvr>
    <a:masterClrMapping/>
  </p:clrMapOvr>
  <p:transition>
    <p:comb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58204" cy="153144"/>
          </a:xfrm>
        </p:spPr>
        <p:txBody>
          <a:bodyPr>
            <a:normAutofit fontScale="90000"/>
          </a:bodyPr>
          <a:lstStyle/>
          <a:p>
            <a:endParaRPr lang="en-US"/>
          </a:p>
        </p:txBody>
      </p:sp>
      <p:sp>
        <p:nvSpPr>
          <p:cNvPr id="3" name="Content Placeholder 2"/>
          <p:cNvSpPr>
            <a:spLocks noGrp="1"/>
          </p:cNvSpPr>
          <p:nvPr>
            <p:ph idx="1"/>
          </p:nvPr>
        </p:nvSpPr>
        <p:spPr/>
        <p:txBody>
          <a:bodyPr>
            <a:normAutofit fontScale="92500" lnSpcReduction="10000"/>
          </a:bodyPr>
          <a:lstStyle/>
          <a:p>
            <a:r>
              <a:rPr lang="ar-SA" b="1" dirty="0" smtClean="0"/>
              <a:t>من التطبيقات الهامة على العجلة الثابتة </a:t>
            </a:r>
            <a:r>
              <a:rPr lang="en-US" b="1" dirty="0" smtClean="0"/>
              <a:t>constant acceleration</a:t>
            </a:r>
            <a:r>
              <a:rPr lang="ar-SA" b="1" dirty="0" smtClean="0"/>
              <a:t> السقوط الحر </a:t>
            </a:r>
            <a:r>
              <a:rPr lang="en-GB" b="1" dirty="0" smtClean="0"/>
              <a:t>Free fall</a:t>
            </a:r>
            <a:r>
              <a:rPr lang="ar-SA" b="1" dirty="0" smtClean="0"/>
              <a:t> تحت تأثير عجلة الجاذبية الأرضية </a:t>
            </a:r>
            <a:r>
              <a:rPr lang="en-US" b="1" i="1" dirty="0" smtClean="0"/>
              <a:t>g</a:t>
            </a:r>
            <a:r>
              <a:rPr lang="ar-SA" b="1" dirty="0" smtClean="0"/>
              <a:t> حيث أن عجلة الجاذبية الأرضية ثابتة نسبياً على ارتفاعات محدودة من سطح الأرض واتجاهها دائما في اتجاه مركز الأرض، وبالتالي يمكن استخدام المعادلات الأربع السابقة مع تغيير الرمز </a:t>
            </a:r>
            <a:r>
              <a:rPr lang="en-US" b="1" i="1" dirty="0" smtClean="0"/>
              <a:t>x</a:t>
            </a:r>
            <a:r>
              <a:rPr lang="ar-SA" b="1" dirty="0" smtClean="0"/>
              <a:t> بالرمز </a:t>
            </a:r>
            <a:r>
              <a:rPr lang="en-US" b="1" i="1" dirty="0" smtClean="0"/>
              <a:t>y</a:t>
            </a:r>
            <a:r>
              <a:rPr lang="ar-SA" b="1" dirty="0" smtClean="0"/>
              <a:t> وكذلك التعويض عن العجلة </a:t>
            </a:r>
            <a:r>
              <a:rPr lang="en-US" b="1" i="1" dirty="0" smtClean="0"/>
              <a:t>a</a:t>
            </a:r>
            <a:r>
              <a:rPr lang="ar-SA" b="1" dirty="0" smtClean="0"/>
              <a:t> بعجلة الجاذبية الأرضية بإشارة سالبة </a:t>
            </a:r>
            <a:r>
              <a:rPr lang="en-US" b="1" dirty="0" smtClean="0"/>
              <a:t>-</a:t>
            </a:r>
            <a:r>
              <a:rPr lang="en-US" b="1" i="1" dirty="0" smtClean="0"/>
              <a:t>g</a:t>
            </a:r>
            <a:r>
              <a:rPr lang="ar-SA" b="1" dirty="0" smtClean="0"/>
              <a:t> وذلك لأن عجلة الجاذبة الأرضية دائماً في اتجاه مركز الأرض وهذا يعبر عنه من خلال المحور </a:t>
            </a:r>
            <a:r>
              <a:rPr lang="en-GB" b="1" dirty="0" smtClean="0"/>
              <a:t>y</a:t>
            </a:r>
            <a:r>
              <a:rPr lang="ar-SA" b="1" dirty="0" smtClean="0"/>
              <a:t> السالب كما في الشكل</a:t>
            </a:r>
            <a:endParaRPr lang="en-US" dirty="0" smtClean="0"/>
          </a:p>
          <a:p>
            <a:pPr algn="l" rtl="0"/>
            <a:r>
              <a:rPr lang="en-US" b="1" i="1" dirty="0" smtClean="0"/>
              <a:t>v</a:t>
            </a:r>
            <a:r>
              <a:rPr lang="en-US" b="1" dirty="0" smtClean="0"/>
              <a:t> = </a:t>
            </a:r>
            <a:r>
              <a:rPr lang="en-US" b="1" i="1" dirty="0" err="1" smtClean="0"/>
              <a:t>v</a:t>
            </a:r>
            <a:r>
              <a:rPr lang="en-US" b="1" baseline="-25000" dirty="0" err="1" smtClean="0"/>
              <a:t>o</a:t>
            </a:r>
            <a:r>
              <a:rPr lang="en-US" b="1" dirty="0" smtClean="0"/>
              <a:t> - </a:t>
            </a:r>
            <a:r>
              <a:rPr lang="en-US" b="1" i="1" dirty="0" smtClean="0"/>
              <a:t>g t</a:t>
            </a:r>
            <a:r>
              <a:rPr lang="en-US" b="1" dirty="0" smtClean="0"/>
              <a:t>               </a:t>
            </a:r>
            <a:endParaRPr lang="en-US" dirty="0" smtClean="0"/>
          </a:p>
          <a:p>
            <a:pPr algn="l" rtl="0"/>
            <a:r>
              <a:rPr lang="en-US" b="1" i="1" dirty="0" smtClean="0"/>
              <a:t>y</a:t>
            </a:r>
            <a:r>
              <a:rPr lang="en-US" b="1" dirty="0" smtClean="0"/>
              <a:t> = </a:t>
            </a:r>
            <a:r>
              <a:rPr lang="en-US" b="1" i="1" dirty="0" err="1" smtClean="0"/>
              <a:t>y</a:t>
            </a:r>
            <a:r>
              <a:rPr lang="en-US" b="1" baseline="-25000" dirty="0" err="1" smtClean="0"/>
              <a:t>o</a:t>
            </a:r>
            <a:r>
              <a:rPr lang="en-US" b="1" dirty="0" smtClean="0"/>
              <a:t> + </a:t>
            </a:r>
            <a:r>
              <a:rPr lang="en-GB" b="1" dirty="0" smtClean="0"/>
              <a:t>1/2</a:t>
            </a:r>
            <a:r>
              <a:rPr lang="en-US" b="1" dirty="0" smtClean="0"/>
              <a:t> (</a:t>
            </a:r>
            <a:r>
              <a:rPr lang="en-US" b="1" i="1" dirty="0" err="1" smtClean="0"/>
              <a:t>v</a:t>
            </a:r>
            <a:r>
              <a:rPr lang="en-US" b="1" dirty="0" err="1" smtClean="0"/>
              <a:t>+</a:t>
            </a:r>
            <a:r>
              <a:rPr lang="en-US" b="1" i="1" dirty="0" err="1" smtClean="0"/>
              <a:t>v</a:t>
            </a:r>
            <a:r>
              <a:rPr lang="en-US" b="1" baseline="-25000" dirty="0" err="1" smtClean="0"/>
              <a:t>o</a:t>
            </a:r>
            <a:r>
              <a:rPr lang="en-US" b="1" dirty="0" smtClean="0"/>
              <a:t>)</a:t>
            </a:r>
            <a:r>
              <a:rPr lang="en-US" b="1" i="1" dirty="0" smtClean="0"/>
              <a:t>t</a:t>
            </a:r>
            <a:r>
              <a:rPr lang="en-US" b="1" dirty="0" smtClean="0"/>
              <a:t>      </a:t>
            </a:r>
            <a:endParaRPr lang="en-US" dirty="0" smtClean="0"/>
          </a:p>
          <a:p>
            <a:pPr algn="l" rtl="0"/>
            <a:r>
              <a:rPr lang="en-US" b="1" i="1" dirty="0" smtClean="0"/>
              <a:t>y</a:t>
            </a:r>
            <a:r>
              <a:rPr lang="en-US" b="1" dirty="0" smtClean="0"/>
              <a:t> = </a:t>
            </a:r>
            <a:r>
              <a:rPr lang="en-US" b="1" i="1" dirty="0" err="1" smtClean="0"/>
              <a:t>y</a:t>
            </a:r>
            <a:r>
              <a:rPr lang="en-US" b="1" baseline="-25000" dirty="0" err="1" smtClean="0"/>
              <a:t>o</a:t>
            </a:r>
            <a:r>
              <a:rPr lang="en-US" b="1" baseline="-25000" dirty="0" smtClean="0"/>
              <a:t> </a:t>
            </a:r>
            <a:r>
              <a:rPr lang="en-US" b="1" dirty="0" smtClean="0"/>
              <a:t>+ </a:t>
            </a:r>
            <a:r>
              <a:rPr lang="en-US" b="1" i="1" dirty="0" err="1" smtClean="0"/>
              <a:t>v</a:t>
            </a:r>
            <a:r>
              <a:rPr lang="en-US" b="1" baseline="-25000" dirty="0" err="1" smtClean="0"/>
              <a:t>o</a:t>
            </a:r>
            <a:r>
              <a:rPr lang="en-US" b="1" dirty="0" smtClean="0"/>
              <a:t> </a:t>
            </a:r>
            <a:r>
              <a:rPr lang="en-US" b="1" i="1" dirty="0" smtClean="0"/>
              <a:t>t</a:t>
            </a:r>
            <a:r>
              <a:rPr lang="en-US" b="1" dirty="0" smtClean="0"/>
              <a:t> - </a:t>
            </a:r>
            <a:r>
              <a:rPr lang="en-GB" b="1" dirty="0" smtClean="0"/>
              <a:t>1/2</a:t>
            </a:r>
            <a:r>
              <a:rPr lang="en-US" b="1" dirty="0" smtClean="0"/>
              <a:t> </a:t>
            </a:r>
            <a:r>
              <a:rPr lang="en-US" b="1" i="1" dirty="0" smtClean="0"/>
              <a:t>g t</a:t>
            </a:r>
            <a:r>
              <a:rPr lang="en-US" b="1" baseline="30000" dirty="0" smtClean="0"/>
              <a:t>2</a:t>
            </a:r>
            <a:r>
              <a:rPr lang="en-US" b="1" dirty="0" smtClean="0"/>
              <a:t>   </a:t>
            </a:r>
            <a:endParaRPr lang="en-US" dirty="0" smtClean="0"/>
          </a:p>
          <a:p>
            <a:pPr algn="l"/>
            <a:r>
              <a:rPr lang="en-US" b="1" i="1" dirty="0" smtClean="0"/>
              <a:t>v</a:t>
            </a:r>
            <a:r>
              <a:rPr lang="en-US" b="1" baseline="30000" dirty="0" smtClean="0"/>
              <a:t>2</a:t>
            </a:r>
            <a:r>
              <a:rPr lang="en-US" b="1" dirty="0" smtClean="0"/>
              <a:t> = </a:t>
            </a:r>
            <a:r>
              <a:rPr lang="en-US" b="1" i="1" dirty="0" smtClean="0"/>
              <a:t>v</a:t>
            </a:r>
            <a:r>
              <a:rPr lang="en-US" b="1" baseline="-25000" dirty="0" smtClean="0"/>
              <a:t>o</a:t>
            </a:r>
            <a:r>
              <a:rPr lang="en-US" b="1" baseline="30000" dirty="0" smtClean="0"/>
              <a:t>2</a:t>
            </a:r>
            <a:r>
              <a:rPr lang="en-US" b="1" dirty="0" smtClean="0"/>
              <a:t> - 2</a:t>
            </a:r>
            <a:r>
              <a:rPr lang="en-US" b="1" i="1" dirty="0" smtClean="0"/>
              <a:t>g</a:t>
            </a:r>
            <a:r>
              <a:rPr lang="en-US" b="1" dirty="0" smtClean="0"/>
              <a:t> (</a:t>
            </a:r>
            <a:r>
              <a:rPr lang="en-US" b="1" i="1" dirty="0" smtClean="0"/>
              <a:t>y</a:t>
            </a:r>
            <a:r>
              <a:rPr lang="en-US" b="1" dirty="0" smtClean="0"/>
              <a:t>-</a:t>
            </a:r>
            <a:r>
              <a:rPr lang="en-US" b="1" i="1" dirty="0" err="1" smtClean="0"/>
              <a:t>y</a:t>
            </a:r>
            <a:r>
              <a:rPr lang="en-US" b="1" baseline="-25000" dirty="0" err="1" smtClean="0"/>
              <a:t>o</a:t>
            </a:r>
            <a:endParaRPr lang="en-US" dirty="0"/>
          </a:p>
        </p:txBody>
      </p:sp>
    </p:spTree>
  </p:cSld>
  <p:clrMapOvr>
    <a:masterClrMapping/>
  </p:clrMapOvr>
  <p:transition>
    <p:comb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rtl="0"/>
            <a:r>
              <a:rPr lang="en-US" sz="2400" b="1" dirty="0" smtClean="0"/>
              <a:t>Example</a:t>
            </a:r>
            <a:r>
              <a:rPr lang="en-US" sz="2400" dirty="0" smtClean="0"/>
              <a:t> </a:t>
            </a:r>
            <a:br>
              <a:rPr lang="en-US" sz="2400" dirty="0" smtClean="0"/>
            </a:br>
            <a:r>
              <a:rPr lang="en-US" sz="2400" b="1" dirty="0" smtClean="0"/>
              <a:t>A stone is dropped from rest from the top of a building, as shown in Figure 2.4.  After 3s of free fall, what is the displacement </a:t>
            </a:r>
            <a:r>
              <a:rPr lang="en-US" sz="2400" b="1" i="1" dirty="0" smtClean="0"/>
              <a:t>y</a:t>
            </a:r>
            <a:r>
              <a:rPr lang="en-US" sz="2400" b="1" dirty="0" smtClean="0"/>
              <a:t> of the stone?</a:t>
            </a:r>
            <a:r>
              <a:rPr lang="en-US" sz="2400" dirty="0" smtClean="0"/>
              <a:t/>
            </a:r>
            <a:br>
              <a:rPr lang="en-US" sz="2400" dirty="0" smtClean="0"/>
            </a:br>
            <a:endParaRPr lang="en-US" sz="2400" dirty="0"/>
          </a:p>
        </p:txBody>
      </p:sp>
      <p:sp>
        <p:nvSpPr>
          <p:cNvPr id="3" name="Content Placeholder 2"/>
          <p:cNvSpPr>
            <a:spLocks noGrp="1"/>
          </p:cNvSpPr>
          <p:nvPr>
            <p:ph idx="1"/>
          </p:nvPr>
        </p:nvSpPr>
        <p:spPr/>
        <p:txBody>
          <a:bodyPr/>
          <a:lstStyle/>
          <a:p>
            <a:pPr algn="l" rtl="0"/>
            <a:r>
              <a:rPr lang="en-US" b="1" dirty="0" smtClean="0"/>
              <a:t>Solution</a:t>
            </a:r>
            <a:endParaRPr lang="en-US" dirty="0" smtClean="0"/>
          </a:p>
          <a:p>
            <a:pPr algn="l" rtl="0"/>
            <a:r>
              <a:rPr lang="en-US" b="1" dirty="0" smtClean="0"/>
              <a:t>Let </a:t>
            </a:r>
            <a:r>
              <a:rPr lang="en-US" b="1" i="1" dirty="0" err="1" smtClean="0"/>
              <a:t>y</a:t>
            </a:r>
            <a:r>
              <a:rPr lang="en-US" b="1" baseline="-25000" dirty="0" err="1" smtClean="0"/>
              <a:t>o</a:t>
            </a:r>
            <a:r>
              <a:rPr lang="en-US" b="1" dirty="0" smtClean="0"/>
              <a:t> = 0 at the top of the cliff.  </a:t>
            </a:r>
            <a:endParaRPr lang="en-US" dirty="0" smtClean="0"/>
          </a:p>
          <a:p>
            <a:pPr algn="l" rtl="0"/>
            <a:r>
              <a:rPr lang="en-US" b="1" dirty="0" smtClean="0"/>
              <a:t>(a) From equation </a:t>
            </a:r>
            <a:endParaRPr lang="en-US" dirty="0" smtClean="0"/>
          </a:p>
          <a:p>
            <a:pPr algn="l" rtl="0"/>
            <a:r>
              <a:rPr lang="en-US" b="1" i="1" dirty="0" smtClean="0"/>
              <a:t>v</a:t>
            </a:r>
            <a:r>
              <a:rPr lang="en-US" b="1" baseline="30000" dirty="0" smtClean="0"/>
              <a:t>2</a:t>
            </a:r>
            <a:r>
              <a:rPr lang="en-US" b="1" dirty="0" smtClean="0"/>
              <a:t> = </a:t>
            </a:r>
            <a:r>
              <a:rPr lang="en-US" b="1" i="1" dirty="0" smtClean="0"/>
              <a:t>v</a:t>
            </a:r>
            <a:r>
              <a:rPr lang="en-US" b="1" baseline="-25000" dirty="0" smtClean="0"/>
              <a:t>o</a:t>
            </a:r>
            <a:r>
              <a:rPr lang="en-US" b="1" baseline="30000" dirty="0" smtClean="0"/>
              <a:t>2</a:t>
            </a:r>
            <a:r>
              <a:rPr lang="en-US" b="1" dirty="0" smtClean="0"/>
              <a:t> - 2</a:t>
            </a:r>
            <a:r>
              <a:rPr lang="en-US" b="1" i="1" dirty="0" smtClean="0"/>
              <a:t>g </a:t>
            </a:r>
            <a:r>
              <a:rPr lang="en-US" b="1" dirty="0" smtClean="0"/>
              <a:t>(</a:t>
            </a:r>
            <a:r>
              <a:rPr lang="en-US" b="1" i="1" dirty="0" smtClean="0"/>
              <a:t>y</a:t>
            </a:r>
            <a:r>
              <a:rPr lang="en-US" b="1" dirty="0" smtClean="0"/>
              <a:t>-</a:t>
            </a:r>
            <a:r>
              <a:rPr lang="en-US" b="1" i="1" dirty="0" err="1" smtClean="0"/>
              <a:t>y</a:t>
            </a:r>
            <a:r>
              <a:rPr lang="en-US" b="1" baseline="-25000" dirty="0" err="1" smtClean="0"/>
              <a:t>o</a:t>
            </a:r>
            <a:r>
              <a:rPr lang="en-US" b="1" dirty="0" smtClean="0"/>
              <a:t>)</a:t>
            </a:r>
            <a:endParaRPr lang="en-US" dirty="0" smtClean="0"/>
          </a:p>
          <a:p>
            <a:pPr algn="l" rtl="0"/>
            <a:r>
              <a:rPr lang="en-US" b="1" dirty="0" smtClean="0"/>
              <a:t>(18.8)</a:t>
            </a:r>
            <a:r>
              <a:rPr lang="en-US" b="1" baseline="30000" dirty="0" smtClean="0"/>
              <a:t> 2</a:t>
            </a:r>
            <a:r>
              <a:rPr lang="en-US" b="1" dirty="0" smtClean="0"/>
              <a:t> = </a:t>
            </a:r>
            <a:r>
              <a:rPr lang="en-US" b="1" i="1" dirty="0" smtClean="0"/>
              <a:t>v</a:t>
            </a:r>
            <a:r>
              <a:rPr lang="en-US" b="1" baseline="-25000" dirty="0" smtClean="0"/>
              <a:t>o</a:t>
            </a:r>
            <a:r>
              <a:rPr lang="en-US" b="1" baseline="30000" dirty="0" smtClean="0"/>
              <a:t>2</a:t>
            </a:r>
            <a:r>
              <a:rPr lang="en-US" b="1" dirty="0" smtClean="0"/>
              <a:t> - 2´9.8´18</a:t>
            </a:r>
            <a:endParaRPr lang="en-US" dirty="0" smtClean="0"/>
          </a:p>
          <a:p>
            <a:pPr algn="l" rtl="0"/>
            <a:r>
              <a:rPr lang="en-US" b="1" i="1" dirty="0" smtClean="0"/>
              <a:t>v</a:t>
            </a:r>
            <a:r>
              <a:rPr lang="en-US" b="1" baseline="-25000" dirty="0" smtClean="0"/>
              <a:t>o</a:t>
            </a:r>
            <a:r>
              <a:rPr lang="en-US" b="1" baseline="30000" dirty="0" smtClean="0"/>
              <a:t>2</a:t>
            </a:r>
            <a:r>
              <a:rPr lang="en-US" b="1" dirty="0" smtClean="0"/>
              <a:t> = 0.8 m/s</a:t>
            </a:r>
            <a:endParaRPr lang="en-US" dirty="0" smtClean="0"/>
          </a:p>
          <a:p>
            <a:pPr algn="l" rtl="0"/>
            <a:r>
              <a:rPr lang="en-US" b="1" dirty="0" smtClean="0"/>
              <a:t>(b) The maximum height reached by the stone is </a:t>
            </a:r>
            <a:r>
              <a:rPr lang="en-US" b="1" i="1" dirty="0" smtClean="0"/>
              <a:t>h </a:t>
            </a:r>
            <a:endParaRPr lang="en-US" dirty="0" smtClean="0"/>
          </a:p>
          <a:p>
            <a:endParaRPr lang="en-US" dirty="0"/>
          </a:p>
        </p:txBody>
      </p:sp>
    </p:spTree>
  </p:cSld>
  <p:clrMapOvr>
    <a:masterClrMapping/>
  </p:clrMapOvr>
  <p:transition>
    <p:comb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a:t>
            </a:r>
            <a:endParaRPr lang="en-US" dirty="0"/>
          </a:p>
        </p:txBody>
      </p:sp>
      <p:sp>
        <p:nvSpPr>
          <p:cNvPr id="3" name="Content Placeholder 2"/>
          <p:cNvSpPr>
            <a:spLocks noGrp="1"/>
          </p:cNvSpPr>
          <p:nvPr>
            <p:ph idx="1"/>
          </p:nvPr>
        </p:nvSpPr>
        <p:spPr/>
        <p:txBody>
          <a:bodyPr/>
          <a:lstStyle/>
          <a:p>
            <a:pPr algn="l" rtl="0"/>
            <a:r>
              <a:rPr lang="en-US" b="1" dirty="0" smtClean="0"/>
              <a:t>A student throws a set of keys vertically upward to another student in a window 4m above as shown in Figure 2.6.  The keys are caught 1.5s later by the student.</a:t>
            </a:r>
            <a:endParaRPr lang="en-US" dirty="0" smtClean="0"/>
          </a:p>
          <a:p>
            <a:pPr algn="l" rtl="0"/>
            <a:r>
              <a:rPr lang="en-US" b="1" dirty="0" smtClean="0"/>
              <a:t>(a) With what initial velocity were the keys thrown?</a:t>
            </a:r>
            <a:endParaRPr lang="en-US" dirty="0" smtClean="0"/>
          </a:p>
          <a:p>
            <a:pPr algn="l" rtl="0"/>
            <a:r>
              <a:rPr lang="en-US" b="1" dirty="0" smtClean="0"/>
              <a:t>(b) What was the velocity of the keys just before they were caught?</a:t>
            </a:r>
            <a:endParaRPr lang="en-US" dirty="0" smtClean="0"/>
          </a:p>
          <a:p>
            <a:endParaRPr lang="en-US" dirty="0"/>
          </a:p>
        </p:txBody>
      </p:sp>
    </p:spTree>
  </p:cSld>
  <p:clrMapOvr>
    <a:masterClrMapping/>
  </p:clrMapOvr>
  <p:transition>
    <p:comb dir="vert"/>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758</TotalTime>
  <Words>169</Words>
  <Application>Microsoft Office PowerPoint</Application>
  <PresentationFormat>On-screen Show (4:3)</PresentationFormat>
  <Paragraphs>42</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تدفق</vt:lpstr>
      <vt:lpstr>     الحركة في بعد واحد </vt:lpstr>
      <vt:lpstr>الحركة في بعد واحد</vt:lpstr>
      <vt:lpstr>Slide 3</vt:lpstr>
      <vt:lpstr>Slide 4</vt:lpstr>
      <vt:lpstr>Slide 5</vt:lpstr>
      <vt:lpstr>الحركة باتجاه واحد وتعجيل ثابت </vt:lpstr>
      <vt:lpstr>Slide 7</vt:lpstr>
      <vt:lpstr>Example  A stone is dropped from rest from the top of a building, as shown in Figure 2.4.  After 3s of free fall, what is the displacement y of the stone? </vt:lpstr>
      <vt:lpstr>Example</vt:lpstr>
      <vt:lpstr>Solution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امن وسلامة العاملين في مختبرات الفيزياء النووية</dc:title>
  <dc:creator>dr Muhannad</dc:creator>
  <cp:lastModifiedBy>After Format 2014</cp:lastModifiedBy>
  <cp:revision>84</cp:revision>
  <dcterms:created xsi:type="dcterms:W3CDTF">2013-03-29T16:44:01Z</dcterms:created>
  <dcterms:modified xsi:type="dcterms:W3CDTF">2018-12-11T17:20:28Z</dcterms:modified>
</cp:coreProperties>
</file>