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702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095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454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7000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5676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5728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3892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2067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715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0915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619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D1CF1-69E5-4A38-B00A-84D5B3C8A705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D4D8C-4505-4C27-A9E4-CBB788C671C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87536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Qdc60gxVxY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3139270"/>
            <a:ext cx="10515600" cy="1085000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5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Chomisky</a:t>
            </a:r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hierarchy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Lecture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24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077" y="537738"/>
            <a:ext cx="10515600" cy="2025158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u="sng" dirty="0" err="1">
                <a:cs typeface="+mj-cs"/>
              </a:rPr>
              <a:t>Chomisky</a:t>
            </a:r>
            <a:r>
              <a:rPr lang="en-US" b="1" u="sng" dirty="0">
                <a:cs typeface="+mj-cs"/>
              </a:rPr>
              <a:t> hierarchy </a:t>
            </a:r>
            <a:endParaRPr lang="en-US" dirty="0">
              <a:cs typeface="+mj-cs"/>
            </a:endParaRPr>
          </a:p>
          <a:p>
            <a:r>
              <a:rPr lang="ar-IQ" dirty="0"/>
              <a:t>هرم جومسكي في تصنيف اللغات </a:t>
            </a:r>
            <a:endParaRPr lang="en-US" dirty="0"/>
          </a:p>
          <a:p>
            <a:pPr algn="r"/>
            <a:r>
              <a:rPr lang="ar-IQ" dirty="0"/>
              <a:t>صنف العالم جومسكي قواعد اللغات الى اربع مستويات أعتمادا على خصائص كل نوع وهي: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/>
          <a:srcRect l="31755" t="44674" r="31820" b="28566"/>
          <a:stretch/>
        </p:blipFill>
        <p:spPr>
          <a:xfrm>
            <a:off x="3090929" y="2562896"/>
            <a:ext cx="5589431" cy="2588653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968180" y="5722061"/>
            <a:ext cx="3887154" cy="3243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https://www.youtube.com/watch?v=1Qdc60gxVxY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09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794195" y="303498"/>
            <a:ext cx="8298289" cy="6868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0">
              <a:spcAft>
                <a:spcPts val="1000"/>
              </a:spcAft>
            </a:pP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Type 0 : (non- restricted grammar)                                                        </a:t>
            </a:r>
            <a:r>
              <a:rPr lang="ar-IQ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حيث قواعدها من نوع:</a:t>
            </a:r>
          </a:p>
          <a:p>
            <a:pPr algn="l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→V,   U,V ∈ (N∪T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)*	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/>
            <a:endParaRPr lang="en-US" dirty="0"/>
          </a:p>
          <a:p>
            <a:pPr algn="l" rtl="0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       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Turing machine)</a:t>
            </a:r>
          </a:p>
          <a:p>
            <a:pPr algn="l" rtl="0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Type 1: context sensitive grammar 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→V,   U,V ∈ (N∪T)+</a:t>
            </a:r>
          </a:p>
          <a:p>
            <a:pPr algn="r"/>
            <a:r>
              <a:rPr lang="ar-IQ" dirty="0"/>
              <a:t>وهي ارقى من النوع السابق ولا تاخذ حالة </a:t>
            </a:r>
            <a:r>
              <a:rPr lang="ar-IQ" dirty="0" smtClean="0"/>
              <a:t>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Null</a:t>
            </a:r>
            <a:r>
              <a:rPr lang="ar-IQ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</a:t>
            </a:r>
            <a:r>
              <a:rPr lang="ar-IQ" dirty="0"/>
              <a:t>ومن </a:t>
            </a:r>
            <a:r>
              <a:rPr lang="ar-IQ" dirty="0" smtClean="0"/>
              <a:t>تطبيقاتها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Push-down automata PDA)</a:t>
            </a:r>
            <a:r>
              <a:rPr lang="ar-IQ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endParaRPr lang="ar-IQ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Type 2: context free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grammar</a:t>
            </a:r>
            <a:r>
              <a:rPr lang="ar-IQ" dirty="0" smtClean="0"/>
              <a:t>حيث قواعدها من نوع                                                          :</a:t>
            </a:r>
            <a:endParaRPr lang="en-US" dirty="0" smtClean="0"/>
          </a:p>
          <a:p>
            <a:pPr algn="l"/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 →B, 	(N∪N)+</a:t>
            </a:r>
          </a:p>
          <a:p>
            <a:pPr algn="l" rtl="0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B∈( N∪T)*</a:t>
            </a:r>
          </a:p>
          <a:p>
            <a:r>
              <a:rPr lang="ar-IQ" dirty="0"/>
              <a:t>وهي ارقى الانواع السابقة من تطبيقاتها:</a:t>
            </a:r>
            <a:endParaRPr lang="en-US" dirty="0"/>
          </a:p>
          <a:p>
            <a:pPr algn="l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Finite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Automata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FA</a:t>
            </a:r>
            <a:endParaRPr lang="ar-IQ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/>
            <a:endParaRPr lang="ar-IQ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Type 3:  Regular grammar</a:t>
            </a:r>
            <a:r>
              <a:rPr lang="ar-IQ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IQ" dirty="0"/>
              <a:t>وهي افضل القواعد, وقواعدها من </a:t>
            </a:r>
            <a:r>
              <a:rPr lang="ar-IQ" dirty="0" smtClean="0"/>
              <a:t>نوع                      </a:t>
            </a:r>
            <a:endParaRPr lang="en-US" dirty="0"/>
          </a:p>
          <a:p>
            <a:pPr algn="l" rtl="0"/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U → t\</a:t>
            </a:r>
            <a:r>
              <a:rPr lang="en-US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tN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    t:terminal</a:t>
            </a:r>
          </a:p>
          <a:p>
            <a:pPr algn="l" rtl="0"/>
            <a:r>
              <a:rPr lang="en-US" dirty="0" smtClean="0"/>
              <a:t>	       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N: Non-terminal    </a:t>
            </a:r>
            <a:r>
              <a:rPr lang="ar-IQ" dirty="0" smtClean="0"/>
              <a:t>القواعد المنظمة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0"/>
            <a:endParaRPr lang="en-US" dirty="0" smtClean="0"/>
          </a:p>
          <a:p>
            <a:pPr algn="l"/>
            <a:endParaRPr lang="en-US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3512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804" t="22667" r="53993" b="31559"/>
          <a:stretch/>
        </p:blipFill>
        <p:spPr>
          <a:xfrm>
            <a:off x="1030309" y="360608"/>
            <a:ext cx="3284114" cy="33485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5716" t="50132" r="33898" b="10607"/>
          <a:stretch/>
        </p:blipFill>
        <p:spPr>
          <a:xfrm>
            <a:off x="3631842" y="3709115"/>
            <a:ext cx="5847009" cy="287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970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12384" y="1398183"/>
            <a:ext cx="6096000" cy="20744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tabLst>
                <a:tab pos="786765" algn="l"/>
              </a:tabLst>
            </a:pPr>
            <a:r>
              <a:rPr lang="en-US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H.W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1-    a</a:t>
            </a:r>
            <a:r>
              <a:rPr lang="en-US" sz="2400" b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</a:t>
            </a:r>
            <a:r>
              <a:rPr lang="en-US" sz="2400" b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</a:t>
            </a:r>
            <a:r>
              <a:rPr lang="en-US" sz="2400" b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algn="l" rtl="0">
              <a:lnSpc>
                <a:spcPct val="115000"/>
              </a:lnSpc>
              <a:spcAft>
                <a:spcPts val="0"/>
              </a:spcAft>
              <a:tabLst>
                <a:tab pos="78676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2-    a b c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algn="l" rtl="0">
              <a:lnSpc>
                <a:spcPct val="115000"/>
              </a:lnSpc>
              <a:spcAft>
                <a:spcPts val="0"/>
              </a:spcAft>
              <a:tabLst>
                <a:tab pos="786765" algn="l"/>
              </a:tabLs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3-    a</a:t>
            </a:r>
            <a:r>
              <a:rPr lang="en-US" sz="2400" b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b</a:t>
            </a:r>
            <a:r>
              <a:rPr lang="en-US" sz="2400" b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</a:p>
          <a:p>
            <a:pPr marL="228600" algn="l" rtl="0">
              <a:lnSpc>
                <a:spcPct val="115000"/>
              </a:lnSpc>
              <a:spcAft>
                <a:spcPts val="0"/>
              </a:spcAft>
              <a:tabLst>
                <a:tab pos="786765" algn="l"/>
              </a:tabLst>
            </a:pPr>
            <a:r>
              <a:rPr lang="en-US" sz="2400" b="1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Depend  the grammar in previous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 to solve these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b="1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examples.</a:t>
            </a:r>
            <a:endParaRPr lang="en-US" sz="2400" b="1" baseline="30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3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048" y="615011"/>
            <a:ext cx="10515600" cy="4351338"/>
          </a:xfrm>
        </p:spPr>
        <p:txBody>
          <a:bodyPr>
            <a:normAutofit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2- G=({S,A,B},S,{S→AB, </a:t>
            </a:r>
            <a:r>
              <a:rPr lang="en-US" b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A→aA│a</a:t>
            </a:r>
            <a:r>
              <a:rPr lang="en-US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b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B→bB│b</a:t>
            </a:r>
            <a:r>
              <a:rPr lang="en-US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})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By using these grammar check if these string a3 b2 accept or no</a:t>
            </a:r>
            <a:r>
              <a:rPr lang="en-US" b="1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b="1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sol:</a:t>
            </a:r>
            <a:endParaRPr lang="en-US" b="1" baseline="30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l" rtl="0">
              <a:lnSpc>
                <a:spcPct val="150000"/>
              </a:lnSpc>
            </a:pPr>
            <a:endParaRPr lang="ar-IQ" b="1" baseline="30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3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684" y="666527"/>
            <a:ext cx="10515600" cy="1780459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u="sng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Regular Grammar:</a:t>
            </a:r>
          </a:p>
          <a:p>
            <a:pPr algn="r"/>
            <a:r>
              <a:rPr lang="ar-IQ" sz="2400" dirty="0"/>
              <a:t>وهي القواعد التي تتكون من </a:t>
            </a:r>
            <a:r>
              <a:rPr lang="ar-IQ" sz="2400" dirty="0" smtClean="0"/>
              <a:t>								</a:t>
            </a:r>
          </a:p>
          <a:p>
            <a:pPr marL="0" indent="0" algn="l" rtl="0">
              <a:buNone/>
            </a:pPr>
            <a:r>
              <a:rPr lang="en-US" sz="2400" dirty="0" smtClean="0"/>
              <a:t>	</a:t>
            </a:r>
            <a:r>
              <a:rPr lang="en-US" sz="3200" b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N→t</a:t>
            </a:r>
            <a:r>
              <a:rPr lang="en-US" sz="32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\</a:t>
            </a:r>
            <a:r>
              <a:rPr lang="en-US" sz="3200" b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tN</a:t>
            </a:r>
            <a:r>
              <a:rPr lang="en-US" sz="32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-    Right regular</a:t>
            </a:r>
            <a:endParaRPr lang="ar-IQ" sz="3200" b="1" baseline="30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l" rtl="0">
              <a:buNone/>
            </a:pPr>
            <a:r>
              <a:rPr lang="en-US" sz="32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sz="3200" b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N→t</a:t>
            </a:r>
            <a:r>
              <a:rPr lang="en-US" sz="32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\</a:t>
            </a:r>
            <a:r>
              <a:rPr lang="en-US" sz="3200" b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Nt</a:t>
            </a:r>
            <a:r>
              <a:rPr lang="en-US" sz="32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		-    Left regular</a:t>
            </a:r>
            <a:endParaRPr lang="ar-IQ" sz="3200" b="1" baseline="30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805" t="32879" r="31820" b="24340"/>
          <a:stretch/>
        </p:blipFill>
        <p:spPr>
          <a:xfrm>
            <a:off x="2601532" y="2949262"/>
            <a:ext cx="5898525" cy="347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054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1217" y="707451"/>
            <a:ext cx="10921285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1616075" algn="l"/>
              </a:tabLst>
            </a:pPr>
            <a:r>
              <a:rPr lang="ar-IQ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نلاحظ في هذة القاعدة أنه يمكن التكرار باي عدد من الخطوات والتوقف في اي مرحلة من الاشتقاق, والصيغة العامة لكلمات هذه القواعد: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1616075" algn="l"/>
              </a:tabLst>
            </a:pP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{</a:t>
            </a:r>
            <a:r>
              <a:rPr lang="en-US" sz="2800" b="1" baseline="300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an,n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≥ 1  by n  steps}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34887" y="283596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834887" y="2184060"/>
            <a:ext cx="10807615" cy="1303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IQ" sz="2400" dirty="0"/>
              <a:t>هنالك مشكلة في </a:t>
            </a:r>
            <a:r>
              <a:rPr lang="ar-IQ" sz="2400" dirty="0" smtClean="0"/>
              <a:t>(</a:t>
            </a:r>
            <a:r>
              <a:rPr lang="en-US" sz="2400" dirty="0" smtClean="0"/>
              <a:t>Left regular</a:t>
            </a:r>
            <a:r>
              <a:rPr lang="ar-IQ" sz="2400" dirty="0" smtClean="0"/>
              <a:t> ) </a:t>
            </a:r>
            <a:r>
              <a:rPr lang="ar-IQ" sz="2400" dirty="0"/>
              <a:t>هي عندما يتم الاشتقاق يحصل التكرار من جهة اليساردون نهاية وهذا يؤثر كثيرأ في عملية بناء المترجمات التي تعتمد على هذه القواعد, لذلك من طرق حل هذه المشكلة تحويلها الى  </a:t>
            </a:r>
            <a:r>
              <a:rPr lang="ar-IQ" sz="2400" dirty="0" smtClean="0"/>
              <a:t>(</a:t>
            </a:r>
            <a:r>
              <a:rPr lang="en-US" sz="2400" dirty="0" smtClean="0"/>
              <a:t>Left regular</a:t>
            </a:r>
            <a:r>
              <a:rPr lang="ar-IQ" sz="2400" dirty="0" smtClean="0"/>
              <a:t>).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721217" y="3762451"/>
            <a:ext cx="11165986" cy="1774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32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Regular language</a:t>
            </a:r>
            <a:r>
              <a:rPr lang="en-US" sz="3200" b="1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algn="l" rtl="0"/>
            <a:endParaRPr lang="en-US" sz="2400" b="1" baseline="30000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ar-IQ" sz="2400" dirty="0" smtClean="0"/>
              <a:t>وهي اللغة التي قواعدها من نوع </a:t>
            </a:r>
            <a:r>
              <a:rPr lang="en-US" sz="2800" b="1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regular grammar</a:t>
            </a:r>
            <a:r>
              <a:rPr lang="en-US" sz="2400" dirty="0" smtClean="0"/>
              <a:t>) </a:t>
            </a:r>
            <a:r>
              <a:rPr lang="ar-IQ" sz="2400" dirty="0" smtClean="0"/>
              <a:t> )حيث ان اللغة تسمى على اساس قواعدها ويطلق عليها تسمية اللغات الخطية (</a:t>
            </a:r>
            <a:r>
              <a:rPr lang="en-US" sz="2400" b="1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/>
              <a:t>(</a:t>
            </a:r>
            <a:r>
              <a:rPr lang="en-US" sz="2400" b="1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Liner language</a:t>
            </a:r>
            <a:r>
              <a:rPr lang="ar-IQ" sz="2400" dirty="0" smtClean="0"/>
              <a:t>وهي افضل انواع اللغات. حيث انه بعد </a:t>
            </a:r>
            <a:r>
              <a:rPr lang="en-US" sz="2400" dirty="0" smtClean="0"/>
              <a:t>n </a:t>
            </a:r>
            <a:r>
              <a:rPr lang="ar-IQ" sz="2400" dirty="0" smtClean="0"/>
              <a:t>من الخطوات نحصل على  </a:t>
            </a:r>
            <a:r>
              <a:rPr lang="en-US" sz="2400" dirty="0" smtClean="0"/>
              <a:t> </a:t>
            </a:r>
            <a:r>
              <a:rPr lang="ar-IQ" sz="2400" dirty="0" smtClean="0"/>
              <a:t>  لذلك تسمى اللغات الخطية.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/>
          <a:srcRect l="66101" t="36048" r="32414" b="60607"/>
          <a:stretch/>
        </p:blipFill>
        <p:spPr>
          <a:xfrm>
            <a:off x="1378039" y="4702029"/>
            <a:ext cx="347729" cy="440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764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4330" t="40625" r="38947" b="40361"/>
          <a:stretch/>
        </p:blipFill>
        <p:spPr>
          <a:xfrm>
            <a:off x="257577" y="347728"/>
            <a:ext cx="5602310" cy="19833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4248" y="2908031"/>
            <a:ext cx="103674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نلاحظ من   </a:t>
            </a:r>
            <a:r>
              <a:rPr lang="en-US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نتمكن ان نحصل على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أو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واذا كان الاختيار الى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نتمكن بواسطة خطوة واحدة نحصل على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وبواسطة خطوتين نحصل على  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</a:t>
            </a: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وبواسطة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من الخطوات نحصل على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baseline="30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وبنفس الطريقة نحصل على</a:t>
            </a:r>
            <a:r>
              <a:rPr lang="en-US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baseline="30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IQ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بعد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 من الخطوات.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688787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Lecture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2018-12-08T16:38:52Z</dcterms:created>
  <dcterms:modified xsi:type="dcterms:W3CDTF">2018-12-08T16:44:00Z</dcterms:modified>
</cp:coreProperties>
</file>