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F45B-B49D-45A3-BA55-B7F0F6EC126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4C38-0067-4339-8326-3E8B3A415C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8392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F45B-B49D-45A3-BA55-B7F0F6EC126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4C38-0067-4339-8326-3E8B3A415C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0084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F45B-B49D-45A3-BA55-B7F0F6EC126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4C38-0067-4339-8326-3E8B3A415C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9135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F45B-B49D-45A3-BA55-B7F0F6EC126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4C38-0067-4339-8326-3E8B3A415C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8790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F45B-B49D-45A3-BA55-B7F0F6EC126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4C38-0067-4339-8326-3E8B3A415C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64734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F45B-B49D-45A3-BA55-B7F0F6EC126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4C38-0067-4339-8326-3E8B3A415C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02909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F45B-B49D-45A3-BA55-B7F0F6EC126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4C38-0067-4339-8326-3E8B3A415C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1350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F45B-B49D-45A3-BA55-B7F0F6EC126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4C38-0067-4339-8326-3E8B3A415C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471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F45B-B49D-45A3-BA55-B7F0F6EC126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4C38-0067-4339-8326-3E8B3A415C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79740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F45B-B49D-45A3-BA55-B7F0F6EC126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4C38-0067-4339-8326-3E8B3A415C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5696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F45B-B49D-45A3-BA55-B7F0F6EC126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44C38-0067-4339-8326-3E8B3A415C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3962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7F45B-B49D-45A3-BA55-B7F0F6EC126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44C38-0067-4339-8326-3E8B3A415C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24326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jXgLRSIxs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990600" y="3291670"/>
            <a:ext cx="10515600" cy="10850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5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Language Grammar</a:t>
            </a:r>
            <a:endParaRPr lang="ar-IQ" sz="5400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Lecture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endParaRPr lang="ar-IQ" sz="5400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539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/>
          <a:srcRect l="26211" t="35168" r="31721" b="41945"/>
          <a:stretch/>
        </p:blipFill>
        <p:spPr>
          <a:xfrm>
            <a:off x="888642" y="708338"/>
            <a:ext cx="7328080" cy="2434108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888642" y="3561077"/>
            <a:ext cx="8306874" cy="2449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Example:</a:t>
            </a:r>
            <a:endParaRPr lang="en-US" sz="2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tabLst>
                <a:tab pos="967740" algn="l"/>
              </a:tabLst>
            </a:pP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The dog eats the house</a:t>
            </a:r>
            <a:endParaRPr lang="en-US" sz="2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rtl="0">
              <a:lnSpc>
                <a:spcPct val="115000"/>
              </a:lnSpc>
            </a:pPr>
            <a:r>
              <a:rPr lang="ar-IQ" sz="20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هذه الجملة وفق القواعد صحيحة لكن من ناحية المعنى ليس لها معنى</a:t>
            </a:r>
            <a:endParaRPr lang="en-US" sz="2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rtl="0">
              <a:lnSpc>
                <a:spcPct val="115000"/>
              </a:lnSpc>
            </a:pPr>
            <a:r>
              <a:rPr lang="ar-IQ" sz="20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من هنا نستنتج أن ملاحظة الجملة يجب أن تكون من جزئيين مترابطين هما:</a:t>
            </a:r>
            <a:endParaRPr lang="en-US" sz="2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Syntax    </a:t>
            </a:r>
            <a:r>
              <a:rPr lang="ar-IQ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	قواعد</a:t>
            </a:r>
            <a:endParaRPr lang="en-US" sz="2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Semantic	</a:t>
            </a:r>
            <a:r>
              <a:rPr lang="ar-IQ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معنى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734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26410" t="38689" r="24989" b="36664"/>
          <a:stretch/>
        </p:blipFill>
        <p:spPr>
          <a:xfrm>
            <a:off x="1481069" y="798490"/>
            <a:ext cx="8693241" cy="2807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717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2"/>
          <a:srcRect l="27003" t="31293" r="27365" b="33319"/>
          <a:stretch/>
        </p:blipFill>
        <p:spPr>
          <a:xfrm>
            <a:off x="334850" y="463638"/>
            <a:ext cx="8912181" cy="296214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/>
          <a:srcRect l="34624" t="45731" r="39343" b="33846"/>
          <a:stretch/>
        </p:blipFill>
        <p:spPr>
          <a:xfrm>
            <a:off x="2871988" y="3979571"/>
            <a:ext cx="5537915" cy="225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684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9651" y="560640"/>
            <a:ext cx="6096000" cy="487877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Example:</a:t>
            </a:r>
            <a:endParaRPr lang="en-US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Let G(L)=({S, A},{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a,b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},P,S)        </a:t>
            </a:r>
            <a:endParaRPr lang="en-US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S→aAb</a:t>
            </a:r>
            <a:endParaRPr lang="en-US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aA→aaAb</a:t>
            </a:r>
            <a:endParaRPr lang="en-US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tabLst>
                <a:tab pos="967740" algn="l"/>
              </a:tabLs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 the string "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aaabbb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 in G(L)?</a:t>
            </a:r>
            <a:endParaRPr lang="en-US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S→aAb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		by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S→aAb</a:t>
            </a:r>
            <a:endParaRPr lang="en-US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→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aaAbb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	by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aA→aaAb</a:t>
            </a:r>
            <a:endParaRPr lang="en-US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→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aaaAbbb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	by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aA→aaAb</a:t>
            </a:r>
            <a:endParaRPr lang="en-US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	Not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accepte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761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88642" y="397780"/>
            <a:ext cx="9581881" cy="5277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Example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Let G(L)=({S, B},{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a,b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},P,S) </a:t>
            </a: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 the string "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aabb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" in G(L)?</a:t>
            </a:r>
            <a:endParaRPr lang="en-US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S→aSB</a:t>
            </a:r>
            <a:endParaRPr lang="en-US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 →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aB</a:t>
            </a:r>
            <a:endParaRPr lang="en-US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B→b</a:t>
            </a:r>
            <a:endParaRPr lang="en-US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Sol:</a:t>
            </a:r>
            <a:endParaRPr lang="en-US" sz="2400" b="1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S→aSB</a:t>
            </a:r>
            <a:endParaRPr lang="en-US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→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aaBB</a:t>
            </a:r>
            <a:endParaRPr lang="en-US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→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aabB</a:t>
            </a:r>
            <a:endParaRPr lang="en-US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→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aabb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	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accepted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156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807076" y="887755"/>
            <a:ext cx="6096000" cy="9771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Example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endParaRPr lang="en-US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Let G(L)=({S,A,B},{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a,b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},P,S) Where P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denoted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as: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62433" y="2059479"/>
            <a:ext cx="1579150" cy="13388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S→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aA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/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bB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/a/b</a:t>
            </a:r>
          </a:p>
          <a:p>
            <a:pPr algn="l">
              <a:lnSpc>
                <a:spcPct val="150000"/>
              </a:lnSpc>
            </a:pPr>
            <a:r>
              <a:rPr lang="en-US" dirty="0" err="1" smtClean="0">
                <a:latin typeface="Times New Roman" panose="02020603050405020304" pitchFamily="18" charset="0"/>
                <a:cs typeface="+mj-cs"/>
              </a:rPr>
              <a:t>A→</a:t>
            </a:r>
            <a:r>
              <a:rPr lang="en-US" dirty="0" err="1" smtClean="0">
                <a:cs typeface="+mj-cs"/>
              </a:rPr>
              <a:t>aA</a:t>
            </a:r>
            <a:r>
              <a:rPr lang="en-US" dirty="0" smtClean="0">
                <a:cs typeface="+mj-cs"/>
              </a:rPr>
              <a:t>/a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cs typeface="+mj-cs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cs typeface="+mj-cs"/>
              </a:rPr>
              <a:t> →</a:t>
            </a:r>
            <a:r>
              <a:rPr lang="en-US" dirty="0" smtClean="0">
                <a:cs typeface="+mj-cs"/>
              </a:rPr>
              <a:t> </a:t>
            </a:r>
            <a:r>
              <a:rPr lang="en-US" dirty="0" err="1">
                <a:cs typeface="+mj-cs"/>
              </a:rPr>
              <a:t>bB</a:t>
            </a:r>
            <a:r>
              <a:rPr lang="en-US" dirty="0">
                <a:cs typeface="+mj-cs"/>
              </a:rPr>
              <a:t>/b</a:t>
            </a:r>
            <a:endParaRPr lang="ar-IQ" dirty="0">
              <a:cs typeface="+mj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91031" y="3463740"/>
            <a:ext cx="3486916" cy="1269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967740" algn="l"/>
              </a:tabLs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 the string “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” and “bb” in G(L)?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96774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  <a:tabLst>
                <a:tab pos="967740" algn="l"/>
              </a:tabLst>
            </a:pPr>
            <a:r>
              <a:rPr lang="en-US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Sol</a:t>
            </a:r>
            <a:r>
              <a:rPr lang="en-US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98039" y="6161552"/>
            <a:ext cx="3996350" cy="3400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828800" algn="l"/>
              </a:tabLst>
            </a:pPr>
            <a:r>
              <a:rPr lang="en-US" sz="1400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https://www.youtube.com/watch?v=ejXgLRSIxsA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545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</cp:revision>
  <dcterms:created xsi:type="dcterms:W3CDTF">2018-12-08T16:38:10Z</dcterms:created>
  <dcterms:modified xsi:type="dcterms:W3CDTF">2018-12-08T16:43:44Z</dcterms:modified>
</cp:coreProperties>
</file>