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85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755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588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7493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158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97395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46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69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661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148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570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4B488-E914-422D-8E4F-B7B3CE3654BC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B3B86-6BA6-4CF5-9E3F-7649FAEB3F6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102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39270"/>
            <a:ext cx="10515600" cy="1085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Operation on set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46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685" y="486222"/>
            <a:ext cx="10515600" cy="6069124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b="1" dirty="0" smtClean="0"/>
              <a:t>Example</a:t>
            </a:r>
            <a:r>
              <a:rPr lang="en-US" sz="2000" dirty="0" smtClean="0"/>
              <a:t>: </a:t>
            </a:r>
            <a:r>
              <a:rPr lang="en-US" sz="2000" dirty="0"/>
              <a:t>if  </a:t>
            </a:r>
            <a:r>
              <a:rPr lang="ar-SA" sz="2000" dirty="0"/>
              <a:t>∑</a:t>
            </a:r>
            <a:r>
              <a:rPr lang="en-US" sz="2000" dirty="0"/>
              <a:t> = Ø ( the empty set), the </a:t>
            </a:r>
          </a:p>
          <a:p>
            <a:pPr marL="0" indent="0" algn="l" rtl="0">
              <a:buNone/>
            </a:pPr>
            <a:r>
              <a:rPr lang="en-US" sz="2000" dirty="0"/>
              <a:t>  </a:t>
            </a:r>
            <a:r>
              <a:rPr lang="ar-SA" sz="2000" dirty="0"/>
              <a:t>∑</a:t>
            </a:r>
            <a:r>
              <a:rPr lang="en-US" sz="2000" dirty="0"/>
              <a:t>* = { </a:t>
            </a:r>
            <a:r>
              <a:rPr lang="ar-IQ" sz="2000" dirty="0"/>
              <a:t>ᴧ</a:t>
            </a:r>
            <a:r>
              <a:rPr lang="en-US" sz="2000" dirty="0"/>
              <a:t>}.</a:t>
            </a:r>
          </a:p>
          <a:p>
            <a:pPr marL="0" indent="0" algn="l" rtl="0">
              <a:buNone/>
            </a:pPr>
            <a:r>
              <a:rPr lang="en-US" sz="2000" b="1" dirty="0"/>
              <a:t>Ex</a:t>
            </a:r>
            <a:r>
              <a:rPr lang="en-US" sz="2000" dirty="0"/>
              <a:t>: If </a:t>
            </a:r>
            <a:r>
              <a:rPr lang="ar-SA" sz="2000" dirty="0"/>
              <a:t>∑ </a:t>
            </a:r>
            <a:r>
              <a:rPr lang="en-US" sz="2000" dirty="0"/>
              <a:t> = {</a:t>
            </a:r>
            <a:r>
              <a:rPr lang="en-US" sz="2000" dirty="0" err="1"/>
              <a:t>a,b,c</a:t>
            </a:r>
            <a:r>
              <a:rPr lang="en-US" sz="2000" dirty="0"/>
              <a:t>}, then</a:t>
            </a:r>
          </a:p>
          <a:p>
            <a:pPr marL="0" indent="0" algn="l" rtl="0">
              <a:buNone/>
            </a:pPr>
            <a:r>
              <a:rPr lang="ar-SA" sz="2000" dirty="0"/>
              <a:t>∑</a:t>
            </a:r>
            <a:r>
              <a:rPr lang="en-US" sz="2000" dirty="0"/>
              <a:t>*  = { </a:t>
            </a:r>
            <a:r>
              <a:rPr lang="ar-IQ" sz="2000" dirty="0"/>
              <a:t>ᴧ</a:t>
            </a:r>
            <a:r>
              <a:rPr lang="en-US" sz="2000" dirty="0"/>
              <a:t>, a, b, c, </a:t>
            </a:r>
            <a:r>
              <a:rPr lang="en-US" sz="2000" dirty="0" err="1"/>
              <a:t>aa</a:t>
            </a:r>
            <a:r>
              <a:rPr lang="en-US" sz="2000" dirty="0"/>
              <a:t>, </a:t>
            </a:r>
            <a:r>
              <a:rPr lang="en-US" sz="2000" dirty="0" err="1"/>
              <a:t>ab</a:t>
            </a:r>
            <a:r>
              <a:rPr lang="en-US" sz="2000" dirty="0"/>
              <a:t>, ac, </a:t>
            </a:r>
            <a:r>
              <a:rPr lang="en-US" sz="2000" dirty="0" err="1"/>
              <a:t>ba</a:t>
            </a:r>
            <a:r>
              <a:rPr lang="en-US" sz="2000" dirty="0"/>
              <a:t>, bb, </a:t>
            </a:r>
            <a:r>
              <a:rPr lang="en-US" sz="2000" dirty="0" err="1"/>
              <a:t>bc</a:t>
            </a:r>
            <a:r>
              <a:rPr lang="en-US" sz="2000" dirty="0"/>
              <a:t>, </a:t>
            </a:r>
            <a:r>
              <a:rPr lang="en-US" sz="2000" dirty="0" err="1"/>
              <a:t>ca</a:t>
            </a:r>
            <a:r>
              <a:rPr lang="en-US" sz="2000" dirty="0"/>
              <a:t>, </a:t>
            </a:r>
            <a:r>
              <a:rPr lang="en-US" sz="2000" dirty="0" err="1"/>
              <a:t>cb</a:t>
            </a:r>
            <a:r>
              <a:rPr lang="en-US" sz="2000" dirty="0"/>
              <a:t>, cc, </a:t>
            </a:r>
            <a:r>
              <a:rPr lang="en-US" sz="2000" dirty="0" err="1"/>
              <a:t>aaa</a:t>
            </a:r>
            <a:r>
              <a:rPr lang="en-US" sz="2000" dirty="0"/>
              <a:t>...}</a:t>
            </a:r>
          </a:p>
          <a:p>
            <a:pPr marL="0" indent="0" algn="l" rtl="0">
              <a:lnSpc>
                <a:spcPct val="100000"/>
              </a:lnSpc>
              <a:buNone/>
            </a:pPr>
            <a:endParaRPr lang="en-US" sz="2000" b="1" dirty="0" smtClean="0"/>
          </a:p>
          <a:p>
            <a:pPr marL="0" indent="0" algn="l" rtl="0">
              <a:buNone/>
            </a:pPr>
            <a:r>
              <a:rPr lang="en-US" sz="2000" b="1" dirty="0" smtClean="0"/>
              <a:t>Example</a:t>
            </a:r>
            <a:r>
              <a:rPr lang="en-US" sz="2000" b="1" dirty="0"/>
              <a:t>:</a:t>
            </a:r>
            <a:r>
              <a:rPr lang="en-US" sz="2000" dirty="0"/>
              <a:t> </a:t>
            </a:r>
          </a:p>
          <a:p>
            <a:pPr marL="0" indent="0" algn="l" rtl="0">
              <a:buNone/>
            </a:pPr>
            <a:r>
              <a:rPr lang="en-US" sz="2000" dirty="0"/>
              <a:t>{"</a:t>
            </a:r>
            <a:r>
              <a:rPr lang="en-US" sz="2000" dirty="0" err="1"/>
              <a:t>ab</a:t>
            </a:r>
            <a:r>
              <a:rPr lang="en-US" sz="2000" dirty="0"/>
              <a:t>","c"}</a:t>
            </a:r>
            <a:r>
              <a:rPr lang="en-US" sz="2000" baseline="30000" dirty="0"/>
              <a:t>*</a:t>
            </a:r>
            <a:r>
              <a:rPr lang="en-US" sz="2000" dirty="0"/>
              <a:t> = { ε, "</a:t>
            </a:r>
            <a:r>
              <a:rPr lang="en-US" sz="2000" dirty="0" err="1"/>
              <a:t>ab</a:t>
            </a:r>
            <a:r>
              <a:rPr lang="en-US" sz="2000" dirty="0"/>
              <a:t>", "c", "</a:t>
            </a:r>
            <a:r>
              <a:rPr lang="en-US" sz="2000" dirty="0" err="1"/>
              <a:t>abab</a:t>
            </a:r>
            <a:r>
              <a:rPr lang="en-US" sz="2000" dirty="0"/>
              <a:t>", "</a:t>
            </a:r>
            <a:r>
              <a:rPr lang="en-US" sz="2000" dirty="0" err="1"/>
              <a:t>abc</a:t>
            </a:r>
            <a:r>
              <a:rPr lang="en-US" sz="2000" dirty="0"/>
              <a:t>", "cab", "cc", "</a:t>
            </a:r>
            <a:r>
              <a:rPr lang="en-US" sz="2000" dirty="0" err="1"/>
              <a:t>ababab</a:t>
            </a:r>
            <a:r>
              <a:rPr lang="en-US" sz="2000" dirty="0"/>
              <a:t>", "</a:t>
            </a:r>
            <a:r>
              <a:rPr lang="en-US" sz="2000" dirty="0" err="1"/>
              <a:t>ababc</a:t>
            </a:r>
            <a:r>
              <a:rPr lang="en-US" sz="2000" dirty="0"/>
              <a:t>", "</a:t>
            </a:r>
            <a:r>
              <a:rPr lang="en-US" sz="2000" dirty="0" err="1"/>
              <a:t>abcab</a:t>
            </a:r>
            <a:r>
              <a:rPr lang="en-US" sz="2000" dirty="0"/>
              <a:t>", "</a:t>
            </a:r>
            <a:r>
              <a:rPr lang="en-US" sz="2000" dirty="0" err="1"/>
              <a:t>abcc</a:t>
            </a:r>
            <a:r>
              <a:rPr lang="en-US" sz="2000" dirty="0"/>
              <a:t>", "</a:t>
            </a:r>
            <a:r>
              <a:rPr lang="en-US" sz="2000" dirty="0" err="1"/>
              <a:t>cabab</a:t>
            </a:r>
            <a:r>
              <a:rPr lang="en-US" sz="2000" dirty="0"/>
              <a:t>", "</a:t>
            </a:r>
            <a:r>
              <a:rPr lang="en-US" sz="2000" dirty="0" err="1"/>
              <a:t>cabc</a:t>
            </a:r>
            <a:r>
              <a:rPr lang="en-US" sz="2000" dirty="0"/>
              <a:t>", "</a:t>
            </a:r>
            <a:r>
              <a:rPr lang="en-US" sz="2000" dirty="0" err="1"/>
              <a:t>ccab</a:t>
            </a:r>
            <a:r>
              <a:rPr lang="en-US" sz="2000" dirty="0"/>
              <a:t>", "ccc", ...}.</a:t>
            </a:r>
          </a:p>
          <a:p>
            <a:pPr marL="0" indent="0" algn="l" rtl="0">
              <a:buNone/>
            </a:pPr>
            <a:endParaRPr lang="en-US" sz="2000" b="1" dirty="0" smtClean="0"/>
          </a:p>
          <a:p>
            <a:pPr marL="0" indent="0" algn="l" rtl="0">
              <a:buNone/>
            </a:pPr>
            <a:r>
              <a:rPr lang="en-US" sz="2000" b="1" dirty="0" smtClean="0"/>
              <a:t>Example </a:t>
            </a:r>
            <a:r>
              <a:rPr lang="en-US" sz="2000" b="1" dirty="0"/>
              <a:t>:</a:t>
            </a:r>
            <a:endParaRPr lang="en-US" sz="2000" dirty="0"/>
          </a:p>
          <a:p>
            <a:pPr marL="0" indent="0" algn="l" rtl="0">
              <a:buNone/>
            </a:pPr>
            <a:r>
              <a:rPr lang="en-US" sz="2000" dirty="0"/>
              <a:t>{"a", "b", "c"}</a:t>
            </a:r>
            <a:r>
              <a:rPr lang="en-US" sz="2000" baseline="30000" dirty="0"/>
              <a:t>+</a:t>
            </a:r>
            <a:r>
              <a:rPr lang="en-US" sz="2000" dirty="0"/>
              <a:t> = { "a", "b", "c", "</a:t>
            </a:r>
            <a:r>
              <a:rPr lang="en-US" sz="2000" dirty="0" err="1"/>
              <a:t>aa</a:t>
            </a:r>
            <a:r>
              <a:rPr lang="en-US" sz="2000" dirty="0"/>
              <a:t>", "</a:t>
            </a:r>
            <a:r>
              <a:rPr lang="en-US" sz="2000" dirty="0" err="1"/>
              <a:t>ab</a:t>
            </a:r>
            <a:r>
              <a:rPr lang="en-US" sz="2000" dirty="0"/>
              <a:t>", "ac", "</a:t>
            </a:r>
            <a:r>
              <a:rPr lang="en-US" sz="2000" dirty="0" err="1"/>
              <a:t>ba</a:t>
            </a:r>
            <a:r>
              <a:rPr lang="en-US" sz="2000" dirty="0"/>
              <a:t>", "bb", "</a:t>
            </a:r>
            <a:r>
              <a:rPr lang="en-US" sz="2000" dirty="0" err="1"/>
              <a:t>bc</a:t>
            </a:r>
            <a:r>
              <a:rPr lang="en-US" sz="2000" dirty="0"/>
              <a:t>", "</a:t>
            </a:r>
            <a:r>
              <a:rPr lang="en-US" sz="2000" dirty="0" err="1"/>
              <a:t>ca</a:t>
            </a:r>
            <a:r>
              <a:rPr lang="en-US" sz="2000" dirty="0"/>
              <a:t>", "</a:t>
            </a:r>
            <a:r>
              <a:rPr lang="en-US" sz="2000" dirty="0" err="1"/>
              <a:t>cb</a:t>
            </a:r>
            <a:r>
              <a:rPr lang="en-US" sz="2000" dirty="0"/>
              <a:t>", "cc", "</a:t>
            </a:r>
            <a:r>
              <a:rPr lang="en-US" sz="2000" dirty="0" err="1"/>
              <a:t>aaa</a:t>
            </a:r>
            <a:r>
              <a:rPr lang="en-US" sz="2000" dirty="0"/>
              <a:t>", "</a:t>
            </a:r>
            <a:r>
              <a:rPr lang="en-US" sz="2000" dirty="0" err="1"/>
              <a:t>aab</a:t>
            </a:r>
            <a:r>
              <a:rPr lang="en-US" sz="2000" dirty="0"/>
              <a:t>", ...}.</a:t>
            </a:r>
          </a:p>
          <a:p>
            <a:pPr marL="0" indent="0" algn="l" rtl="0">
              <a:buNone/>
            </a:pPr>
            <a:r>
              <a:rPr lang="en-US" sz="2000" dirty="0"/>
              <a:t> </a:t>
            </a:r>
          </a:p>
          <a:p>
            <a:pPr marL="0" indent="0" algn="l" rtl="0">
              <a:buNone/>
            </a:pPr>
            <a:r>
              <a:rPr lang="en-US" sz="2000" b="1" dirty="0"/>
              <a:t>Example :</a:t>
            </a:r>
            <a:endParaRPr lang="en-US" sz="2000" dirty="0"/>
          </a:p>
          <a:p>
            <a:pPr marL="0" indent="0" algn="l" rtl="0">
              <a:buNone/>
            </a:pPr>
            <a:r>
              <a:rPr lang="en-US" sz="2000" dirty="0"/>
              <a:t>{"a", "b", "c"}</a:t>
            </a:r>
            <a:r>
              <a:rPr lang="en-US" sz="2000" baseline="30000" dirty="0"/>
              <a:t>*</a:t>
            </a:r>
            <a:r>
              <a:rPr lang="en-US" sz="2000" dirty="0"/>
              <a:t> = { ε, "a", "b", "c", "</a:t>
            </a:r>
            <a:r>
              <a:rPr lang="en-US" sz="2000" dirty="0" err="1"/>
              <a:t>aa</a:t>
            </a:r>
            <a:r>
              <a:rPr lang="en-US" sz="2000" dirty="0"/>
              <a:t>", "</a:t>
            </a:r>
            <a:r>
              <a:rPr lang="en-US" sz="2000" dirty="0" err="1"/>
              <a:t>ab</a:t>
            </a:r>
            <a:r>
              <a:rPr lang="en-US" sz="2000" dirty="0"/>
              <a:t>", "ac", "</a:t>
            </a:r>
            <a:r>
              <a:rPr lang="en-US" sz="2000" dirty="0" err="1"/>
              <a:t>ba</a:t>
            </a:r>
            <a:r>
              <a:rPr lang="en-US" sz="2000" dirty="0"/>
              <a:t>", "bb", "</a:t>
            </a:r>
            <a:r>
              <a:rPr lang="en-US" sz="2000" dirty="0" err="1"/>
              <a:t>bc</a:t>
            </a:r>
            <a:r>
              <a:rPr lang="en-US" sz="2000" dirty="0"/>
              <a:t>", "</a:t>
            </a:r>
            <a:r>
              <a:rPr lang="en-US" sz="2000" dirty="0" err="1"/>
              <a:t>ca</a:t>
            </a:r>
            <a:r>
              <a:rPr lang="en-US" sz="2000" dirty="0"/>
              <a:t>", "</a:t>
            </a:r>
            <a:r>
              <a:rPr lang="en-US" sz="2000" dirty="0" err="1"/>
              <a:t>cb</a:t>
            </a:r>
            <a:r>
              <a:rPr lang="en-US" sz="2000" dirty="0"/>
              <a:t>", "cc", "</a:t>
            </a:r>
            <a:r>
              <a:rPr lang="en-US" sz="2000" dirty="0" err="1"/>
              <a:t>aaa</a:t>
            </a:r>
            <a:r>
              <a:rPr lang="en-US" sz="2000" dirty="0"/>
              <a:t>", "</a:t>
            </a:r>
            <a:r>
              <a:rPr lang="en-US" sz="2000" dirty="0" err="1"/>
              <a:t>aab</a:t>
            </a:r>
            <a:r>
              <a:rPr lang="en-US" sz="2000" dirty="0"/>
              <a:t>", ...}.</a:t>
            </a:r>
          </a:p>
          <a:p>
            <a:pPr marL="0" indent="0" algn="l" rtl="0">
              <a:buNone/>
            </a:pPr>
            <a:r>
              <a:rPr lang="en-US" sz="2000" b="1" dirty="0"/>
              <a:t> </a:t>
            </a:r>
            <a:endParaRPr lang="en-US" sz="2000" dirty="0"/>
          </a:p>
          <a:p>
            <a:pPr marL="0" indent="0" algn="l" rtl="0">
              <a:buNone/>
            </a:pP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55199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2307"/>
          </a:xfrm>
        </p:spPr>
        <p:txBody>
          <a:bodyPr>
            <a:normAutofit fontScale="90000"/>
          </a:bodyPr>
          <a:lstStyle/>
          <a:p>
            <a:pPr lvl="0" algn="ctr"/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 operation on set</a:t>
            </a: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840568"/>
          </a:xfrm>
        </p:spPr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kumimoji="0" lang="ar-IQ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 algn="l" rtl="0"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kumimoji="0" lang="en-US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           </a:t>
            </a:r>
            <a:r>
              <a:rPr kumimoji="0" lang="ar-IQ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الاتحاد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	A </a:t>
            </a:r>
            <a:r>
              <a:rPr lang="en-US" dirty="0"/>
              <a:t>∪ B =</a:t>
            </a:r>
            <a:r>
              <a:rPr lang="en-US" dirty="0" err="1"/>
              <a:t>def</a:t>
            </a:r>
            <a:r>
              <a:rPr lang="en-US" dirty="0"/>
              <a:t> { x| x ∈ A or x ∈ B}</a:t>
            </a:r>
          </a:p>
          <a:p>
            <a:pPr marL="0" indent="0" algn="l" rtl="0">
              <a:buNone/>
            </a:pPr>
            <a:r>
              <a:rPr kumimoji="0" lang="ar-IQ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lvl="0" indent="0" algn="l" rtl="0"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US" b="1" dirty="0" smtClean="0">
                <a:cs typeface="+mj-cs"/>
              </a:rPr>
              <a:t>     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Intersection</a:t>
            </a:r>
            <a:r>
              <a:rPr lang="en-US" b="1" dirty="0" smtClean="0"/>
              <a:t>   	                          </a:t>
            </a:r>
            <a:r>
              <a:rPr lang="ar-IQ" b="1" dirty="0" smtClean="0"/>
              <a:t>التقاطع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dirty="0" smtClean="0"/>
          </a:p>
          <a:p>
            <a:pPr marL="0" lvl="0" indent="0" algn="l" rtl="0">
              <a:buNone/>
            </a:pPr>
            <a:r>
              <a:rPr lang="en-US" dirty="0"/>
              <a:t>	</a:t>
            </a:r>
            <a:r>
              <a:rPr lang="en-US" dirty="0" smtClean="0"/>
              <a:t>A </a:t>
            </a:r>
            <a:r>
              <a:rPr lang="en-US" dirty="0"/>
              <a:t>∩ B =</a:t>
            </a:r>
            <a:r>
              <a:rPr lang="en-US" dirty="0" err="1"/>
              <a:t>def</a:t>
            </a:r>
            <a:r>
              <a:rPr lang="en-US" dirty="0"/>
              <a:t> { x</a:t>
            </a:r>
            <a:r>
              <a:rPr lang="ar-IQ" dirty="0"/>
              <a:t>|</a:t>
            </a:r>
            <a:r>
              <a:rPr lang="en-US" dirty="0"/>
              <a:t> x ∈ A and x ∈ B</a:t>
            </a:r>
            <a:r>
              <a:rPr lang="en-US" dirty="0" smtClean="0"/>
              <a:t>}</a:t>
            </a:r>
          </a:p>
          <a:p>
            <a:pPr marL="0" lvl="0" indent="0" algn="l" rtl="0">
              <a:buNone/>
            </a:pPr>
            <a:endParaRPr lang="en-US" dirty="0"/>
          </a:p>
          <a:p>
            <a:pPr marL="0" lvl="0" indent="0" algn="l" rtl="0"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b="1" dirty="0" smtClean="0"/>
              <a:t>    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ar-IQ" b="1" dirty="0" smtClean="0"/>
              <a:t>            </a:t>
            </a:r>
            <a:r>
              <a:rPr lang="ar-IQ" b="1" dirty="0"/>
              <a:t>الاختلاف  </a:t>
            </a:r>
            <a:r>
              <a:rPr lang="ar-IQ" b="1" dirty="0" smtClean="0"/>
              <a:t>                              		        </a:t>
            </a:r>
          </a:p>
          <a:p>
            <a:pPr marL="0" lvl="0" indent="0" algn="l" rtl="0">
              <a:buNone/>
            </a:pPr>
            <a:r>
              <a:rPr lang="en-US" dirty="0" smtClean="0"/>
              <a:t>	</a:t>
            </a:r>
          </a:p>
          <a:p>
            <a:pPr marL="0" lvl="0" indent="0" algn="l" rtl="0">
              <a:buNone/>
            </a:pPr>
            <a:r>
              <a:rPr lang="en-US" dirty="0"/>
              <a:t>	</a:t>
            </a:r>
            <a:r>
              <a:rPr lang="en-US" dirty="0" smtClean="0"/>
              <a:t>A </a:t>
            </a:r>
            <a:r>
              <a:rPr lang="en-US" dirty="0"/>
              <a:t>– B =</a:t>
            </a:r>
            <a:r>
              <a:rPr lang="en-US" dirty="0" err="1"/>
              <a:t>def</a:t>
            </a:r>
            <a:r>
              <a:rPr lang="en-US" dirty="0"/>
              <a:t> { x</a:t>
            </a:r>
            <a:r>
              <a:rPr lang="ar-IQ" dirty="0"/>
              <a:t>|</a:t>
            </a:r>
            <a:r>
              <a:rPr lang="en-US" dirty="0"/>
              <a:t> x ∈ A and x ∉ B}</a:t>
            </a:r>
            <a:r>
              <a:rPr lang="ar-IQ" dirty="0" smtClean="0"/>
              <a:t> </a:t>
            </a:r>
          </a:p>
          <a:p>
            <a:pPr marL="0" lvl="0" indent="0" algn="l" rtl="0">
              <a:buNone/>
            </a:pPr>
            <a:endParaRPr lang="en-US" dirty="0"/>
          </a:p>
          <a:p>
            <a:pPr marL="0" lvl="0" indent="0" algn="l" rtl="0"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en-US" b="1" dirty="0" smtClean="0"/>
              <a:t>     </a:t>
            </a: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</a:t>
            </a:r>
            <a:r>
              <a:rPr lang="en-US" b="1" u="sng" dirty="0" smtClean="0"/>
              <a:t> </a:t>
            </a:r>
            <a:r>
              <a:rPr lang="en-US" b="1" dirty="0"/>
              <a:t>		</a:t>
            </a:r>
            <a:r>
              <a:rPr lang="en-US" b="1" dirty="0" smtClean="0"/>
              <a:t>             </a:t>
            </a:r>
            <a:r>
              <a:rPr lang="ar-IQ" b="1" dirty="0" smtClean="0"/>
              <a:t>المكمل</a:t>
            </a:r>
            <a:endParaRPr lang="en-US" dirty="0"/>
          </a:p>
          <a:p>
            <a:pPr marL="457200" lvl="1" indent="0" algn="l" rtl="0">
              <a:buNone/>
            </a:pPr>
            <a:r>
              <a:rPr lang="en-US" dirty="0" smtClean="0"/>
              <a:t>    </a:t>
            </a:r>
          </a:p>
          <a:p>
            <a:pPr marL="457200" lvl="1" indent="0" algn="l" rtl="0">
              <a:buNone/>
            </a:pPr>
            <a:r>
              <a:rPr lang="en-US" dirty="0" smtClean="0"/>
              <a:t>	A</a:t>
            </a:r>
            <a:r>
              <a:rPr lang="en-US" dirty="0"/>
              <a:t>⁻ = { x| x ∉ A, x ∈ </a:t>
            </a:r>
            <a:r>
              <a:rPr lang="ar-IQ" dirty="0"/>
              <a:t>U </a:t>
            </a:r>
            <a:r>
              <a:rPr lang="en-US" dirty="0"/>
              <a:t>}</a:t>
            </a:r>
          </a:p>
          <a:p>
            <a:pPr marL="457200" lvl="1" indent="0" algn="l" rtl="0">
              <a:buNone/>
            </a:pPr>
            <a:r>
              <a:rPr lang="en-US" dirty="0" smtClean="0"/>
              <a:t>	   A</a:t>
            </a:r>
            <a:r>
              <a:rPr lang="en-US" dirty="0"/>
              <a:t>⁻ = U – A</a:t>
            </a:r>
          </a:p>
          <a:p>
            <a:pPr marL="0" indent="0" algn="l" rtl="0">
              <a:buNone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IQ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400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937160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2000" b="1" dirty="0" smtClean="0">
                <a:cs typeface="+mj-cs"/>
              </a:rPr>
              <a:t>1</a:t>
            </a:r>
            <a:r>
              <a:rPr lang="en-US" sz="2000" b="1" dirty="0">
                <a:cs typeface="+mj-cs"/>
              </a:rPr>
              <a:t>. Idempotent Laws</a:t>
            </a:r>
            <a:r>
              <a:rPr lang="en-US" sz="2000" b="1" dirty="0"/>
              <a:t>			</a:t>
            </a:r>
            <a:r>
              <a:rPr lang="ar-IQ" sz="2000" b="1" dirty="0"/>
              <a:t>اللأنمو</a:t>
            </a:r>
            <a:endParaRPr lang="en-US" sz="2000" dirty="0"/>
          </a:p>
          <a:p>
            <a:pPr algn="l" rtl="0">
              <a:lnSpc>
                <a:spcPct val="150000"/>
              </a:lnSpc>
            </a:pPr>
            <a:r>
              <a:rPr lang="ar-IQ" sz="2000" dirty="0"/>
              <a:t> </a:t>
            </a:r>
            <a:r>
              <a:rPr lang="en-US" sz="2000" b="1" dirty="0"/>
              <a:t>(a)</a:t>
            </a:r>
            <a:r>
              <a:rPr lang="en-US" sz="2000" dirty="0"/>
              <a:t> X ∪ X = X,                 </a:t>
            </a:r>
            <a:r>
              <a:rPr lang="en-US" sz="2000" b="1" dirty="0"/>
              <a:t>(b)</a:t>
            </a:r>
            <a:r>
              <a:rPr lang="en-US" sz="2000" dirty="0"/>
              <a:t> X ∩ X = X  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000" b="1" dirty="0"/>
              <a:t>2. Commutative Laws			</a:t>
            </a:r>
            <a:r>
              <a:rPr lang="ar-IQ" sz="2000" b="1" dirty="0"/>
              <a:t>التبادل</a:t>
            </a:r>
            <a:endParaRPr lang="en-US" sz="2000" dirty="0"/>
          </a:p>
          <a:p>
            <a:pPr algn="l" rtl="0">
              <a:lnSpc>
                <a:spcPct val="150000"/>
              </a:lnSpc>
            </a:pPr>
            <a:r>
              <a:rPr lang="en-US" sz="2000" b="1" dirty="0"/>
              <a:t> (a)</a:t>
            </a:r>
            <a:r>
              <a:rPr lang="en-US" sz="2000" dirty="0"/>
              <a:t> X ∪ Y = Y ∪ X,         </a:t>
            </a:r>
            <a:r>
              <a:rPr lang="en-US" sz="2000" b="1" dirty="0"/>
              <a:t>(b)</a:t>
            </a:r>
            <a:r>
              <a:rPr lang="en-US" sz="2000" dirty="0"/>
              <a:t> X ∩ Y = Y ∩ X 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000" b="1" dirty="0"/>
              <a:t>3. Associative Laws			</a:t>
            </a:r>
            <a:r>
              <a:rPr lang="ar-IQ" sz="2000" b="1" dirty="0"/>
              <a:t>المرفق أو المدمج</a:t>
            </a:r>
            <a:endParaRPr lang="en-US" sz="2000" dirty="0"/>
          </a:p>
          <a:p>
            <a:pPr algn="l" rtl="0">
              <a:lnSpc>
                <a:spcPct val="150000"/>
              </a:lnSpc>
            </a:pPr>
            <a:r>
              <a:rPr lang="ar-IQ" sz="2000" dirty="0"/>
              <a:t> </a:t>
            </a:r>
            <a:r>
              <a:rPr lang="en-US" sz="2000" b="1" dirty="0"/>
              <a:t>(a)</a:t>
            </a:r>
            <a:r>
              <a:rPr lang="en-US" sz="2000" dirty="0"/>
              <a:t> (X ∪ Y) ∪ Z = X ∪ (Y ∪ Z),   		  </a:t>
            </a:r>
            <a:r>
              <a:rPr lang="en-US" sz="2000" b="1" dirty="0"/>
              <a:t>(b)</a:t>
            </a:r>
            <a:r>
              <a:rPr lang="en-US" sz="2000" dirty="0"/>
              <a:t> (X ∩ Y) ∩Z = X ∩ (Y ∩ Z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000" b="1" dirty="0"/>
              <a:t> 4. Distributive Laws		   </a:t>
            </a:r>
            <a:r>
              <a:rPr lang="ar-IQ" sz="2000" b="1" dirty="0"/>
              <a:t>التوزيع</a:t>
            </a:r>
            <a:endParaRPr lang="en-US" sz="2000" dirty="0"/>
          </a:p>
          <a:p>
            <a:pPr algn="l" rtl="0">
              <a:lnSpc>
                <a:spcPct val="150000"/>
              </a:lnSpc>
            </a:pPr>
            <a:r>
              <a:rPr lang="ar-IQ" sz="2000" dirty="0"/>
              <a:t> </a:t>
            </a:r>
            <a:r>
              <a:rPr lang="en-US" sz="2000" b="1" dirty="0"/>
              <a:t>(a)</a:t>
            </a:r>
            <a:r>
              <a:rPr lang="en-US" sz="2000" dirty="0"/>
              <a:t> X ∪ (Y ∩ Z) = (X ∪ Y) ∩ (X ∪ Z),      </a:t>
            </a:r>
          </a:p>
          <a:p>
            <a:pPr algn="l" rtl="0"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b="1" dirty="0"/>
              <a:t>(b)</a:t>
            </a:r>
            <a:r>
              <a:rPr lang="en-US" sz="2000" dirty="0"/>
              <a:t> X ∩ (Y ∪ Z) = (X ∩ Y) ∪ (X ∩ Z)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ar-IQ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997003" y="296214"/>
            <a:ext cx="25628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Properties of sets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796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684" y="640768"/>
            <a:ext cx="10515600" cy="5695637"/>
          </a:xfrm>
        </p:spPr>
        <p:txBody>
          <a:bodyPr>
            <a:normAutofit fontScale="77500" lnSpcReduction="20000"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b="1" dirty="0" smtClean="0"/>
              <a:t>5. Identity Laws		</a:t>
            </a:r>
            <a:r>
              <a:rPr lang="ar-IQ" b="1" dirty="0" smtClean="0"/>
              <a:t>المحايد         </a:t>
            </a:r>
            <a:endParaRPr lang="en-US" dirty="0" smtClean="0"/>
          </a:p>
          <a:p>
            <a:pPr marL="0" indent="0" algn="l" rtl="0">
              <a:lnSpc>
                <a:spcPct val="120000"/>
              </a:lnSpc>
              <a:buNone/>
            </a:pPr>
            <a:r>
              <a:rPr lang="ar-IQ" dirty="0" smtClean="0"/>
              <a:t> </a:t>
            </a:r>
          </a:p>
          <a:p>
            <a:pPr algn="l" rtl="0">
              <a:lnSpc>
                <a:spcPct val="120000"/>
              </a:lnSpc>
            </a:pPr>
            <a:r>
              <a:rPr lang="en-US" b="1" dirty="0" smtClean="0"/>
              <a:t>(a)</a:t>
            </a:r>
            <a:r>
              <a:rPr lang="en-US" dirty="0" smtClean="0"/>
              <a:t> X ∪ ∅ = X,    </a:t>
            </a:r>
            <a:r>
              <a:rPr lang="en-US" b="1" dirty="0" smtClean="0"/>
              <a:t>(b)</a:t>
            </a:r>
            <a:r>
              <a:rPr lang="en-US" dirty="0" smtClean="0"/>
              <a:t> X ∩ ∅ = ∅,      </a:t>
            </a:r>
            <a:r>
              <a:rPr lang="en-US" b="1" dirty="0" smtClean="0"/>
              <a:t>(c)</a:t>
            </a:r>
            <a:r>
              <a:rPr lang="en-US" dirty="0" smtClean="0"/>
              <a:t> X ∪ U = U,     </a:t>
            </a:r>
            <a:r>
              <a:rPr lang="en-US" b="1" dirty="0" smtClean="0"/>
              <a:t>(d)</a:t>
            </a:r>
            <a:r>
              <a:rPr lang="en-US" dirty="0" smtClean="0"/>
              <a:t> X ∩ U = X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b="1" dirty="0" smtClean="0"/>
              <a:t>6. Complement Laws 		</a:t>
            </a:r>
            <a:r>
              <a:rPr lang="ar-IQ" b="1" dirty="0" smtClean="0"/>
              <a:t>المكمل</a:t>
            </a:r>
            <a:endParaRPr lang="en-US" dirty="0" smtClean="0"/>
          </a:p>
          <a:p>
            <a:pPr algn="l" rtl="0">
              <a:lnSpc>
                <a:spcPct val="120000"/>
              </a:lnSpc>
            </a:pPr>
            <a:endParaRPr lang="en-US" b="1" dirty="0" smtClean="0"/>
          </a:p>
          <a:p>
            <a:pPr algn="l" rtl="0">
              <a:lnSpc>
                <a:spcPct val="120000"/>
              </a:lnSpc>
            </a:pPr>
            <a:r>
              <a:rPr lang="en-US" b="1" dirty="0" smtClean="0"/>
              <a:t>(a)</a:t>
            </a:r>
            <a:r>
              <a:rPr lang="en-US" dirty="0" smtClean="0"/>
              <a:t> X ∪ X’ = U,    </a:t>
            </a:r>
            <a:r>
              <a:rPr lang="en-US" b="1" dirty="0" smtClean="0"/>
              <a:t>(b)</a:t>
            </a:r>
            <a:r>
              <a:rPr lang="en-US" dirty="0" smtClean="0"/>
              <a:t> X ∩ X’ = ∅,     </a:t>
            </a:r>
            <a:r>
              <a:rPr lang="en-US" b="1" dirty="0" smtClean="0"/>
              <a:t>(c)</a:t>
            </a:r>
            <a:r>
              <a:rPr lang="en-US" dirty="0" smtClean="0"/>
              <a:t> (X⁻)⁻ = X         </a:t>
            </a:r>
            <a:r>
              <a:rPr lang="en-US" b="1" dirty="0" smtClean="0"/>
              <a:t>(d)</a:t>
            </a:r>
            <a:r>
              <a:rPr lang="en-US" dirty="0" smtClean="0"/>
              <a:t> X – Y = X ∩ Y⁻  </a:t>
            </a:r>
          </a:p>
          <a:p>
            <a:pPr marL="0" indent="0" algn="l" rtl="0">
              <a:lnSpc>
                <a:spcPct val="120000"/>
              </a:lnSpc>
              <a:buNone/>
            </a:pPr>
            <a:endParaRPr lang="en-US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b="1" dirty="0" smtClean="0"/>
              <a:t>7. </a:t>
            </a:r>
            <a:r>
              <a:rPr lang="en-US" b="1" dirty="0" err="1" smtClean="0"/>
              <a:t>DeMorgan’s</a:t>
            </a:r>
            <a:r>
              <a:rPr lang="en-US" b="1" dirty="0" smtClean="0"/>
              <a:t> Laws </a:t>
            </a:r>
          </a:p>
          <a:p>
            <a:pPr marL="0" indent="0" algn="l" rtl="0">
              <a:lnSpc>
                <a:spcPct val="120000"/>
              </a:lnSpc>
              <a:buNone/>
            </a:pPr>
            <a:endParaRPr lang="en-US" dirty="0" smtClean="0"/>
          </a:p>
          <a:p>
            <a:pPr algn="l" rtl="0">
              <a:lnSpc>
                <a:spcPct val="120000"/>
              </a:lnSpc>
            </a:pPr>
            <a:r>
              <a:rPr lang="en-US" b="1" dirty="0" smtClean="0"/>
              <a:t>(a)</a:t>
            </a:r>
            <a:r>
              <a:rPr lang="en-US" dirty="0" smtClean="0"/>
              <a:t> (X ∪ Y)⁻ = X⁻  ∩ Y⁻  ,                  </a:t>
            </a:r>
            <a:r>
              <a:rPr lang="en-US" b="1" dirty="0" smtClean="0"/>
              <a:t>(b)</a:t>
            </a:r>
            <a:r>
              <a:rPr lang="en-US" dirty="0" smtClean="0"/>
              <a:t> (X ∩ Y)⁻  = X⁻  ∪ Y⁻</a:t>
            </a:r>
          </a:p>
          <a:p>
            <a:pPr marL="0" indent="0" algn="l">
              <a:lnSpc>
                <a:spcPct val="150000"/>
              </a:lnSpc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8252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412124"/>
            <a:ext cx="11655379" cy="631064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u="sng" dirty="0"/>
              <a:t>Language: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language is the set of all strings of terminal symbols character from </a:t>
            </a:r>
            <a:r>
              <a:rPr lang="en-US" sz="2400" dirty="0" smtClean="0"/>
              <a:t>alphabet</a:t>
            </a:r>
            <a:r>
              <a:rPr lang="en-US" sz="2400" dirty="0"/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b="1" u="sng" dirty="0" smtClean="0"/>
              <a:t>Types </a:t>
            </a:r>
            <a:r>
              <a:rPr lang="en-US" sz="2400" b="1" u="sng" dirty="0"/>
              <a:t>of language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dirty="0"/>
              <a:t>1-Natural language</a:t>
            </a:r>
            <a:r>
              <a:rPr lang="en-US" sz="2400" dirty="0"/>
              <a:t>: (e.g.: English, Arabic):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 It has alphabet:={a, b, c,….z}From these alphabetic </a:t>
            </a:r>
            <a:r>
              <a:rPr lang="en-US" sz="2400" dirty="0" smtClean="0"/>
              <a:t>we make sentences that belong to the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  </a:t>
            </a:r>
            <a:r>
              <a:rPr lang="en-US" sz="2400" dirty="0" smtClean="0"/>
              <a:t>language.</a:t>
            </a:r>
            <a:r>
              <a:rPr lang="en-US" sz="2400" dirty="0"/>
              <a:t> 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dirty="0"/>
              <a:t>2- Programming languag</a:t>
            </a:r>
            <a:r>
              <a:rPr lang="en-US" sz="2400" dirty="0"/>
              <a:t>e: (e.g.: Cobol, Pascal):It has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alphabetic</a:t>
            </a:r>
            <a:r>
              <a:rPr lang="en-US" sz="2400" dirty="0"/>
              <a:t>: ={</a:t>
            </a:r>
            <a:r>
              <a:rPr lang="en-US" sz="2400" dirty="0" err="1"/>
              <a:t>a,b,c,.z</a:t>
            </a:r>
            <a:r>
              <a:rPr lang="en-US" sz="2400" dirty="0"/>
              <a:t> , A,B,C,..Z , ?, /, - ,\.} From these alphabetic we </a:t>
            </a:r>
            <a:r>
              <a:rPr lang="en-US" sz="2400" dirty="0" smtClean="0"/>
              <a:t> make sentences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 that belong to programming language.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82768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715" y="576374"/>
            <a:ext cx="10515600" cy="5850184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ar-IQ" sz="2400" dirty="0"/>
              <a:t>أن اللغة بشكل عام تتكون من </a:t>
            </a:r>
            <a:r>
              <a:rPr lang="ar-SA" sz="2400" dirty="0"/>
              <a:t>حروف</a:t>
            </a:r>
            <a:r>
              <a:rPr lang="ar-IQ" sz="2400" dirty="0"/>
              <a:t> ( </a:t>
            </a:r>
            <a:r>
              <a:rPr lang="en-US" sz="2400" dirty="0"/>
              <a:t>letters</a:t>
            </a:r>
            <a:r>
              <a:rPr lang="ar-IQ" sz="2400" dirty="0"/>
              <a:t>) وكلمات ( </a:t>
            </a:r>
            <a:r>
              <a:rPr lang="en-US" sz="2400" dirty="0"/>
              <a:t>words</a:t>
            </a:r>
            <a:r>
              <a:rPr lang="ar-IQ" sz="2400" dirty="0"/>
              <a:t>) وجمل( </a:t>
            </a:r>
            <a:r>
              <a:rPr lang="en-US" sz="2400" dirty="0"/>
              <a:t>Sentences</a:t>
            </a:r>
            <a:r>
              <a:rPr lang="ar-IQ" sz="2400" dirty="0"/>
              <a:t>) تسمى كيانات اللغة (</a:t>
            </a:r>
            <a:r>
              <a:rPr lang="en-US" sz="2400" dirty="0"/>
              <a:t>entities</a:t>
            </a:r>
            <a:r>
              <a:rPr lang="ar-IQ" sz="2400" dirty="0"/>
              <a:t>), حيث أن باستخدام عدد من الأحرف المترابطة تكون الكلمات وعدد من الكلمات تكون الجمل (</a:t>
            </a:r>
            <a:r>
              <a:rPr lang="en-US" sz="2400" dirty="0"/>
              <a:t>Sentences</a:t>
            </a:r>
            <a:r>
              <a:rPr lang="ar-IQ" sz="2400" dirty="0"/>
              <a:t>), ولا شك أن هذا التجمع من الكلمات يكون وفق قواعد (</a:t>
            </a:r>
            <a:r>
              <a:rPr lang="en-US" sz="2400" dirty="0"/>
              <a:t>grammar</a:t>
            </a:r>
            <a:r>
              <a:rPr lang="ar-IQ" sz="2400" dirty="0"/>
              <a:t> ) خاصة بهذه اللغة.</a:t>
            </a:r>
            <a:endParaRPr lang="en-US" sz="2400" dirty="0"/>
          </a:p>
          <a:p>
            <a:pPr lvl="0">
              <a:lnSpc>
                <a:spcPct val="150000"/>
              </a:lnSpc>
            </a:pPr>
            <a:r>
              <a:rPr lang="ar-SA" sz="2400" dirty="0"/>
              <a:t>ليس دائما تجمع اي حروف يؤدي الى كلمة صحيحة, وكذلك ليس كل تجمع للكلمات يؤدي الى جملة صحيحة</a:t>
            </a:r>
            <a:r>
              <a:rPr lang="ar-SA" sz="2400" dirty="0" smtClean="0"/>
              <a:t>.</a:t>
            </a:r>
          </a:p>
          <a:p>
            <a:pPr lvl="0">
              <a:lnSpc>
                <a:spcPct val="150000"/>
              </a:lnSpc>
            </a:pPr>
            <a:endParaRPr lang="en-US" sz="2400" dirty="0"/>
          </a:p>
          <a:p>
            <a:pPr algn="l" rtl="0"/>
            <a:r>
              <a:rPr lang="en-US" sz="2400" b="1" u="sng" dirty="0"/>
              <a:t>Alphabet </a:t>
            </a:r>
            <a:r>
              <a:rPr lang="en-US" sz="2400" b="1" dirty="0"/>
              <a:t>(</a:t>
            </a:r>
            <a:r>
              <a:rPr lang="ar-IQ" sz="2400" b="1" dirty="0"/>
              <a:t>الحروف الهجائية</a:t>
            </a:r>
            <a:r>
              <a:rPr lang="en-US" sz="2400" b="1" dirty="0" smtClean="0"/>
              <a:t>)</a:t>
            </a:r>
          </a:p>
          <a:p>
            <a:pPr algn="r"/>
            <a:r>
              <a:rPr lang="ar-SA" sz="2400" b="1" dirty="0" smtClean="0"/>
              <a:t> </a:t>
            </a:r>
            <a:r>
              <a:rPr lang="ar-SA" sz="2400" dirty="0" smtClean="0"/>
              <a:t>ان وحدة بناء أي لغة هي مجموعة من حروف هجائية ( </a:t>
            </a:r>
            <a:r>
              <a:rPr lang="en-US" sz="2400" dirty="0" smtClean="0"/>
              <a:t>Set of alphabet</a:t>
            </a:r>
            <a:r>
              <a:rPr lang="ar-SA" sz="2400" dirty="0" smtClean="0"/>
              <a:t>) ويرمز لها  ∑  , مثل حروف الهجاء العربية والانكليزية.</a:t>
            </a:r>
            <a:endParaRPr lang="en-US" sz="2400" dirty="0" smtClean="0"/>
          </a:p>
          <a:p>
            <a:pPr algn="l" rtl="0"/>
            <a:r>
              <a:rPr lang="ar-SA" sz="2400" dirty="0" smtClean="0"/>
              <a:t> </a:t>
            </a:r>
            <a:r>
              <a:rPr lang="ar-SA" sz="2400" dirty="0"/>
              <a:t>∑</a:t>
            </a:r>
            <a:r>
              <a:rPr lang="en-US" sz="2400" dirty="0"/>
              <a:t>={</a:t>
            </a:r>
            <a:r>
              <a:rPr lang="ar-IQ" sz="2400" dirty="0"/>
              <a:t>أ,ب,ت,.........ي</a:t>
            </a:r>
            <a:r>
              <a:rPr lang="en-US" sz="2400" dirty="0"/>
              <a:t>}</a:t>
            </a:r>
          </a:p>
          <a:p>
            <a:pPr algn="l" rtl="0"/>
            <a:r>
              <a:rPr lang="en-US" sz="2400" dirty="0"/>
              <a:t> </a:t>
            </a:r>
            <a:r>
              <a:rPr lang="ar-SA" sz="2400" dirty="0"/>
              <a:t>∑</a:t>
            </a:r>
            <a:r>
              <a:rPr lang="en-US" sz="2400" dirty="0"/>
              <a:t>={</a:t>
            </a:r>
            <a:r>
              <a:rPr lang="en-US" sz="2400" dirty="0" err="1"/>
              <a:t>a,b,c</a:t>
            </a:r>
            <a:r>
              <a:rPr lang="en-US" sz="2400" dirty="0"/>
              <a:t>,……..z}</a:t>
            </a:r>
          </a:p>
          <a:p>
            <a:pPr algn="l" rtl="0"/>
            <a:r>
              <a:rPr lang="ar-SA" sz="2400" dirty="0"/>
              <a:t>∑ </a:t>
            </a:r>
            <a:r>
              <a:rPr lang="en-US" sz="2400" dirty="0"/>
              <a:t>= { 0,1}</a:t>
            </a:r>
          </a:p>
          <a:p>
            <a:pPr lvl="0"/>
            <a:r>
              <a:rPr lang="ar-IQ" sz="2400" dirty="0"/>
              <a:t>ليس كل تجمع للحروف يولد كلمة مقبولة في اللغة عندها نتطرق الى مفهوم القواعد </a:t>
            </a:r>
            <a:r>
              <a:rPr lang="en-US" sz="2400" dirty="0"/>
              <a:t>grammar</a:t>
            </a:r>
          </a:p>
          <a:p>
            <a:pPr>
              <a:lnSpc>
                <a:spcPct val="150000"/>
              </a:lnSpc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17207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6272011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b="1" dirty="0" smtClean="0"/>
              <a:t>Examples:</a:t>
            </a:r>
            <a:endParaRPr lang="en-US" sz="2000" dirty="0"/>
          </a:p>
          <a:p>
            <a:pPr marL="0" indent="0" algn="l" rtl="0">
              <a:buNone/>
            </a:pPr>
            <a:r>
              <a:rPr lang="en-US" sz="2000" dirty="0" smtClean="0"/>
              <a:t>	Let  </a:t>
            </a:r>
            <a:r>
              <a:rPr lang="ar-SA" sz="2000" dirty="0"/>
              <a:t>∑</a:t>
            </a:r>
            <a:r>
              <a:rPr lang="en-US" sz="2000" dirty="0"/>
              <a:t>={x},  be set of alphabet of one letter  x.</a:t>
            </a:r>
          </a:p>
          <a:p>
            <a:pPr marL="0" indent="0" algn="l" rtl="0">
              <a:buNone/>
            </a:pPr>
            <a:r>
              <a:rPr lang="en-US" sz="2000" dirty="0" smtClean="0"/>
              <a:t>	L1</a:t>
            </a:r>
            <a:r>
              <a:rPr lang="en-US" sz="2000" dirty="0"/>
              <a:t>={</a:t>
            </a:r>
            <a:r>
              <a:rPr lang="en-US" sz="2000" dirty="0" err="1"/>
              <a:t>x,xx,xxx,xxxx</a:t>
            </a:r>
            <a:r>
              <a:rPr lang="en-US" sz="2000" dirty="0"/>
              <a:t>,……}</a:t>
            </a:r>
          </a:p>
          <a:p>
            <a:pPr marL="0" indent="0" algn="l" rtl="0">
              <a:buNone/>
            </a:pPr>
            <a:r>
              <a:rPr lang="en-US" sz="2000" dirty="0"/>
              <a:t>We can write this in an alternate form:</a:t>
            </a:r>
          </a:p>
          <a:p>
            <a:pPr marL="0" indent="0" algn="l" rtl="0">
              <a:buNone/>
            </a:pPr>
            <a:r>
              <a:rPr lang="en-US" sz="2000" dirty="0" smtClean="0"/>
              <a:t>	L1 = {</a:t>
            </a:r>
            <a:r>
              <a:rPr lang="en-US" sz="2000" dirty="0" err="1"/>
              <a:t>x</a:t>
            </a:r>
            <a:r>
              <a:rPr lang="en-US" sz="2000" baseline="30000" dirty="0" err="1"/>
              <a:t>n</a:t>
            </a:r>
            <a:r>
              <a:rPr lang="en-US" sz="2000" baseline="30000" dirty="0"/>
              <a:t> </a:t>
            </a:r>
            <a:r>
              <a:rPr lang="en-US" sz="2000" dirty="0"/>
              <a:t>, for n=1,2,3,….}</a:t>
            </a:r>
          </a:p>
          <a:p>
            <a:pPr marL="0" indent="0" algn="l" rtl="0">
              <a:buNone/>
            </a:pPr>
            <a:r>
              <a:rPr lang="en-US" sz="2000" b="1" dirty="0"/>
              <a:t>Ex:</a:t>
            </a:r>
            <a:r>
              <a:rPr lang="en-US" sz="2000" dirty="0"/>
              <a:t>    If  </a:t>
            </a:r>
            <a:r>
              <a:rPr lang="en-US" sz="2000" dirty="0" smtClean="0"/>
              <a:t>a  = xx  </a:t>
            </a:r>
            <a:r>
              <a:rPr lang="en-US" sz="2000" dirty="0"/>
              <a:t>and  </a:t>
            </a:r>
            <a:r>
              <a:rPr lang="en-US" sz="2000" dirty="0" smtClean="0"/>
              <a:t>b = xxx </a:t>
            </a:r>
            <a:r>
              <a:rPr lang="en-US" sz="2000" dirty="0"/>
              <a:t>then find </a:t>
            </a:r>
            <a:r>
              <a:rPr lang="en-US" sz="2000" dirty="0" err="1"/>
              <a:t>a.b</a:t>
            </a:r>
            <a:r>
              <a:rPr lang="en-US" sz="2000" dirty="0"/>
              <a:t> , </a:t>
            </a:r>
            <a:r>
              <a:rPr lang="en-US" sz="2000" dirty="0" err="1"/>
              <a:t>b.a</a:t>
            </a:r>
            <a:endParaRPr lang="en-US" sz="2000" dirty="0"/>
          </a:p>
          <a:p>
            <a:pPr marL="0" indent="0" algn="l" rtl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a.b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err="1"/>
              <a:t>xxxxx</a:t>
            </a:r>
            <a:r>
              <a:rPr lang="en-US" sz="2000" dirty="0"/>
              <a:t>		</a:t>
            </a:r>
            <a:r>
              <a:rPr lang="en-US" sz="2000" dirty="0" err="1"/>
              <a:t>b.a</a:t>
            </a:r>
            <a:r>
              <a:rPr lang="en-US" sz="2000" dirty="0"/>
              <a:t> = </a:t>
            </a:r>
            <a:r>
              <a:rPr lang="en-US" sz="2000" dirty="0" err="1"/>
              <a:t>xxxxx</a:t>
            </a:r>
            <a:endParaRPr lang="en-US" sz="2000" dirty="0"/>
          </a:p>
          <a:p>
            <a:pPr marL="0" indent="0" algn="l" rtl="0">
              <a:buNone/>
            </a:pPr>
            <a:r>
              <a:rPr lang="en-US" sz="2000" b="1" dirty="0"/>
              <a:t>Ex:</a:t>
            </a:r>
            <a:r>
              <a:rPr lang="en-US" sz="2000" dirty="0"/>
              <a:t>   If  a=xx  and  b=xxx then</a:t>
            </a:r>
          </a:p>
          <a:p>
            <a:pPr marL="0" indent="0" algn="l" rtl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ab</a:t>
            </a:r>
            <a:r>
              <a:rPr lang="en-US" sz="2000" dirty="0" smtClean="0"/>
              <a:t>=</a:t>
            </a:r>
            <a:r>
              <a:rPr lang="en-US" sz="2000" dirty="0" err="1" smtClean="0"/>
              <a:t>xxxxx</a:t>
            </a:r>
            <a:r>
              <a:rPr lang="en-US" sz="2000" dirty="0" smtClean="0"/>
              <a:t> </a:t>
            </a:r>
            <a:r>
              <a:rPr lang="en-US" sz="2000" dirty="0"/>
              <a:t>by concatenation </a:t>
            </a:r>
            <a:r>
              <a:rPr lang="en-US" sz="2000" dirty="0" err="1"/>
              <a:t>a&amp;b</a:t>
            </a:r>
            <a:r>
              <a:rPr lang="en-US" sz="2000" dirty="0"/>
              <a:t> </a:t>
            </a:r>
          </a:p>
          <a:p>
            <a:pPr marL="0" indent="0" algn="l" rtl="0">
              <a:buNone/>
            </a:pPr>
            <a:r>
              <a:rPr lang="en-US" sz="2000" b="1" dirty="0"/>
              <a:t>Ex:</a:t>
            </a:r>
            <a:r>
              <a:rPr lang="en-US" sz="2000" dirty="0"/>
              <a:t>    L2={</a:t>
            </a:r>
            <a:r>
              <a:rPr lang="en-US" sz="2000" dirty="0" err="1"/>
              <a:t>x,xxx,xxxxx</a:t>
            </a:r>
            <a:r>
              <a:rPr lang="en-US" sz="2000" dirty="0" smtClean="0"/>
              <a:t>,…..}  ={</a:t>
            </a:r>
            <a:r>
              <a:rPr lang="en-US" sz="2000" dirty="0" err="1"/>
              <a:t>x</a:t>
            </a:r>
            <a:r>
              <a:rPr lang="en-US" sz="2000" baseline="30000" dirty="0" err="1"/>
              <a:t>odd</a:t>
            </a:r>
            <a:r>
              <a:rPr lang="en-US" sz="2000" dirty="0"/>
              <a:t>}</a:t>
            </a:r>
          </a:p>
          <a:p>
            <a:pPr marL="0" indent="0" algn="l" rtl="0">
              <a:buNone/>
            </a:pPr>
            <a:r>
              <a:rPr lang="en-US" sz="2000" dirty="0" smtClean="0"/>
              <a:t>	If a = xxx   </a:t>
            </a:r>
            <a:r>
              <a:rPr lang="en-US" sz="2000" dirty="0"/>
              <a:t>and  </a:t>
            </a:r>
            <a:r>
              <a:rPr lang="en-US" sz="2000" dirty="0" smtClean="0"/>
              <a:t>b = </a:t>
            </a:r>
            <a:r>
              <a:rPr lang="en-US" sz="2000" dirty="0" err="1" smtClean="0"/>
              <a:t>xxxxx</a:t>
            </a:r>
            <a:r>
              <a:rPr lang="en-US" sz="2000" dirty="0" smtClean="0"/>
              <a:t> </a:t>
            </a:r>
            <a:r>
              <a:rPr lang="en-US" sz="2000" dirty="0"/>
              <a:t>are accepted</a:t>
            </a:r>
          </a:p>
          <a:p>
            <a:pPr marL="0" indent="0" algn="l" rtl="0">
              <a:buNone/>
            </a:pPr>
            <a:r>
              <a:rPr lang="en-US" sz="2000" dirty="0"/>
              <a:t>But the catenation of a  and  b not in L2</a:t>
            </a:r>
          </a:p>
          <a:p>
            <a:pPr marL="0" indent="0" algn="l" rtl="0"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Ab</a:t>
            </a:r>
            <a:r>
              <a:rPr lang="en-US" sz="2000" dirty="0" smtClean="0"/>
              <a:t> = </a:t>
            </a:r>
            <a:r>
              <a:rPr lang="en-US" sz="2000" dirty="0" err="1" smtClean="0"/>
              <a:t>xxxxxxxx</a:t>
            </a:r>
            <a:endParaRPr lang="en-US" sz="2000" dirty="0"/>
          </a:p>
          <a:p>
            <a:pPr marL="0" indent="0" algn="l" rtl="0">
              <a:buNone/>
            </a:pPr>
            <a:r>
              <a:rPr lang="en-US" sz="2000" b="1" dirty="0"/>
              <a:t>Ex:</a:t>
            </a:r>
            <a:r>
              <a:rPr lang="en-US" sz="2000" dirty="0"/>
              <a:t>     L = { all positive real number }</a:t>
            </a:r>
          </a:p>
          <a:p>
            <a:pPr marL="0" indent="0" algn="l" rtl="0">
              <a:buNone/>
            </a:pPr>
            <a:r>
              <a:rPr lang="en-US" sz="2000" dirty="0" smtClean="0"/>
              <a:t>	L </a:t>
            </a:r>
            <a:r>
              <a:rPr lang="en-US" sz="2000" dirty="0"/>
              <a:t>= { 0.4,0.5,0.1,0.99}</a:t>
            </a:r>
          </a:p>
          <a:p>
            <a:pPr algn="l" rtl="0"/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954013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950039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1" u="sng" dirty="0"/>
              <a:t>String</a:t>
            </a:r>
            <a:r>
              <a:rPr lang="ar-SA" b="1" dirty="0"/>
              <a:t>: </a:t>
            </a:r>
            <a:r>
              <a:rPr lang="en-US" b="1" dirty="0"/>
              <a:t>     </a:t>
            </a:r>
            <a:r>
              <a:rPr lang="ar-IQ" b="1" dirty="0"/>
              <a:t>السلسلة</a:t>
            </a:r>
            <a:endParaRPr lang="en-US" dirty="0"/>
          </a:p>
          <a:p>
            <a:r>
              <a:rPr lang="ar-IQ" dirty="0"/>
              <a:t>هي مجموعة من الحروف المترابطة مع بعضها مثل: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“Windows”  ,    “computer”  ,   “#1$”  ,   “123”  , "</a:t>
            </a:r>
            <a:r>
              <a:rPr lang="en-US" dirty="0" err="1"/>
              <a:t>mohammed</a:t>
            </a:r>
            <a:r>
              <a:rPr lang="en-US" dirty="0" smtClean="0"/>
              <a:t>"</a:t>
            </a:r>
          </a:p>
          <a:p>
            <a:pPr marL="0" indent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Length </a:t>
            </a:r>
            <a:r>
              <a:rPr lang="en-US" b="1" dirty="0"/>
              <a:t>of string </a:t>
            </a:r>
            <a:endParaRPr lang="en-US" dirty="0"/>
          </a:p>
          <a:p>
            <a:r>
              <a:rPr lang="ar-IQ" dirty="0"/>
              <a:t>يعرف على انه عدد الحروف في الـ  </a:t>
            </a:r>
            <a:r>
              <a:rPr lang="en-US" dirty="0"/>
              <a:t>string</a:t>
            </a:r>
            <a:r>
              <a:rPr lang="ar-IQ" dirty="0"/>
              <a:t>          </a:t>
            </a:r>
            <a:r>
              <a:rPr lang="en-US" dirty="0"/>
              <a:t>    </a:t>
            </a:r>
          </a:p>
          <a:p>
            <a:pPr marL="0" indent="0" algn="l" rtl="0">
              <a:buNone/>
            </a:pPr>
            <a:r>
              <a:rPr lang="en-US" b="1" dirty="0"/>
              <a:t>Examples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	a</a:t>
            </a:r>
            <a:r>
              <a:rPr lang="en-US" dirty="0"/>
              <a:t>=“windows”       then  length (a) =7</a:t>
            </a:r>
          </a:p>
          <a:p>
            <a:pPr marL="0" indent="0" algn="l" rtl="0">
              <a:buNone/>
            </a:pPr>
            <a:r>
              <a:rPr lang="en-US" dirty="0" smtClean="0"/>
              <a:t>	b</a:t>
            </a:r>
            <a:r>
              <a:rPr lang="en-US" dirty="0"/>
              <a:t>=”xxx”               then  length (b) =3</a:t>
            </a:r>
          </a:p>
          <a:p>
            <a:pPr marL="0" indent="0" algn="l" rtl="0">
              <a:buNone/>
            </a:pPr>
            <a:r>
              <a:rPr lang="en-US" dirty="0" smtClean="0"/>
              <a:t>	c</a:t>
            </a:r>
            <a:r>
              <a:rPr lang="en-US" dirty="0"/>
              <a:t>=”428”               then  length (c) =3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81118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980552" y="1304107"/>
            <a:ext cx="10842253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3225" algn="l"/>
                <a:tab pos="29876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  <a:tab pos="2987675" algn="l"/>
                <a:tab pos="5943600" algn="r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  <a:tab pos="2987675" algn="l"/>
                <a:tab pos="5943600" algn="r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called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kleene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star OR closure) 	</a:t>
            </a:r>
            <a:r>
              <a:rPr kumimoji="0" 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وهي علاقتي التكرار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r" rtl="1"/>
            <a:r>
              <a:rPr lang="ar-IQ" sz="2400" dirty="0" smtClean="0"/>
              <a:t>*</a:t>
            </a:r>
            <a:r>
              <a:rPr lang="ar-IQ" dirty="0" smtClean="0"/>
              <a:t>: </a:t>
            </a:r>
            <a:r>
              <a:rPr lang="ar-IQ" dirty="0"/>
              <a:t>تمثل التكرار من </a:t>
            </a:r>
            <a:r>
              <a:rPr lang="en-US" dirty="0" smtClean="0"/>
              <a:t>0</a:t>
            </a:r>
            <a:r>
              <a:rPr lang="ar-IQ" dirty="0" smtClean="0"/>
              <a:t> </a:t>
            </a:r>
            <a:r>
              <a:rPr lang="ar-IQ" dirty="0"/>
              <a:t>إلى </a:t>
            </a:r>
            <a:r>
              <a:rPr lang="en-US" dirty="0" smtClean="0"/>
              <a:t>n</a:t>
            </a:r>
            <a:r>
              <a:rPr lang="ar-IQ" dirty="0" smtClean="0"/>
              <a:t>    </a:t>
            </a:r>
            <a:r>
              <a:rPr lang="ar-IQ" dirty="0"/>
              <a:t>من </a:t>
            </a:r>
            <a:r>
              <a:rPr lang="ar-IQ" dirty="0" smtClean="0"/>
              <a:t>المرات </a:t>
            </a:r>
            <a:endParaRPr lang="en-US" dirty="0" smtClean="0"/>
          </a:p>
          <a:p>
            <a:pPr lvl="0" algn="r" rtl="1"/>
            <a:r>
              <a:rPr kumimoji="0" lang="ar-IQ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+: </a:t>
            </a:r>
            <a:r>
              <a:rPr lang="ar-IQ" dirty="0" smtClean="0"/>
              <a:t>تمثل التكرار من </a:t>
            </a:r>
            <a:r>
              <a:rPr lang="en-US" dirty="0" smtClean="0"/>
              <a:t>1</a:t>
            </a:r>
            <a:r>
              <a:rPr lang="ar-SA" dirty="0" smtClean="0"/>
              <a:t> الى</a:t>
            </a:r>
            <a:r>
              <a:rPr lang="ar-IQ" dirty="0" smtClean="0"/>
              <a:t> </a:t>
            </a:r>
            <a:r>
              <a:rPr lang="en-US" dirty="0" smtClean="0"/>
              <a:t> n </a:t>
            </a:r>
            <a:r>
              <a:rPr lang="ar-IQ" dirty="0" smtClean="0"/>
              <a:t>من المرات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50"/>
          <p:cNvSpPr>
            <a:spLocks noChangeArrowheads="1"/>
          </p:cNvSpPr>
          <p:nvPr/>
        </p:nvSpPr>
        <p:spPr bwMode="auto">
          <a:xfrm>
            <a:off x="980552" y="2207622"/>
            <a:ext cx="10189335" cy="4464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l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x,xx,xxx,xxxx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x,xx,xxx,xxxx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If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}, then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0,1,00,01,11,111,000,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0,1,00,11,010,000,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S = {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b}, then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l"/>
                <a:tab pos="5943600" algn="r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={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b,aa,aab,baa,aaaa,aabb,baab,bbaa,bbbb,aaaab,aabaa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42584" y="776573"/>
            <a:ext cx="196880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03860" algn="l"/>
                <a:tab pos="2987675" algn="l"/>
                <a:tab pos="4327525" algn="l"/>
              </a:tabLst>
            </a:pPr>
            <a:r>
              <a:rPr lang="en-US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Kleene</a:t>
            </a: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closur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68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Widescreen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Lecture 2</vt:lpstr>
      <vt:lpstr>Basic operation on set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2018-12-08T16:37:36Z</dcterms:created>
  <dcterms:modified xsi:type="dcterms:W3CDTF">2018-12-08T16:43:33Z</dcterms:modified>
</cp:coreProperties>
</file>