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7435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12648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0124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7319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070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90851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030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8914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593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7029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69752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5AF79-A3F1-425A-895C-3E87A6A00C4A}" type="datetimeFigureOut">
              <a:rPr lang="ar-IQ" smtClean="0"/>
              <a:t>30/03/1440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4D267-4C05-4BF7-9C1E-31A71D88D19A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98614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7" descr="C:\Users\MohsinRaad\Desktop\كلية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1977" y="505011"/>
            <a:ext cx="1697086" cy="1787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8667482" y="896454"/>
            <a:ext cx="2807593" cy="16230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400" b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الجامعة المستنصرية</a:t>
            </a:r>
            <a:endParaRPr lang="en-US" sz="240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400" b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كلية التربية الاساسية</a:t>
            </a:r>
            <a:endParaRPr lang="en-US" sz="240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sz="2400" b="1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قسم علوم الحاسبات</a:t>
            </a:r>
            <a:endParaRPr lang="en-US" sz="2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20211" y="3033745"/>
            <a:ext cx="4643195" cy="6586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32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Computational of Theory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96720" y="3884699"/>
            <a:ext cx="3490175" cy="230832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IQ" sz="2400" b="1" dirty="0" smtClean="0"/>
              <a:t>اعداد : </a:t>
            </a:r>
            <a:r>
              <a:rPr lang="ar-IQ" sz="2400" dirty="0" smtClean="0"/>
              <a:t>م.م سعد محسن حسن</a:t>
            </a:r>
          </a:p>
          <a:p>
            <a:pPr algn="ctr">
              <a:lnSpc>
                <a:spcPct val="150000"/>
              </a:lnSpc>
            </a:pPr>
            <a:r>
              <a:rPr lang="ar-IQ" sz="2400" dirty="0" smtClean="0"/>
              <a:t>للمرحلة الثانية</a:t>
            </a:r>
          </a:p>
          <a:p>
            <a:pPr algn="ctr">
              <a:lnSpc>
                <a:spcPct val="150000"/>
              </a:lnSpc>
            </a:pPr>
            <a:r>
              <a:rPr lang="ar-IQ" sz="2400" dirty="0" smtClean="0"/>
              <a:t>الكورس الاول </a:t>
            </a:r>
          </a:p>
          <a:p>
            <a:pPr algn="ctr">
              <a:lnSpc>
                <a:spcPct val="150000"/>
              </a:lnSpc>
            </a:pPr>
            <a:r>
              <a:rPr lang="ar-IQ" sz="2400" b="1" dirty="0" smtClean="0"/>
              <a:t>للعام الدراسي: 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2019 - 2018</a:t>
            </a:r>
            <a:endParaRPr lang="ar-IQ" sz="2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143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7588"/>
            <a:ext cx="10515600" cy="4351338"/>
          </a:xfrm>
        </p:spPr>
        <p:txBody>
          <a:bodyPr/>
          <a:lstStyle/>
          <a:p>
            <a:pPr marL="0" indent="0" algn="l" rtl="0">
              <a:buNone/>
            </a:pPr>
            <a:r>
              <a:rPr lang="en-US" dirty="0" smtClean="0"/>
              <a:t>   </a:t>
            </a:r>
            <a:r>
              <a:rPr lang="en-US" b="1" dirty="0" smtClean="0"/>
              <a:t>Example:</a:t>
            </a:r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r>
              <a:rPr lang="en-US" b="1" dirty="0" smtClean="0"/>
              <a:t>   Let </a:t>
            </a:r>
            <a:r>
              <a:rPr lang="en-US" b="1" dirty="0"/>
              <a:t>A={ </a:t>
            </a:r>
            <a:r>
              <a:rPr lang="en-US" b="1" dirty="0" err="1"/>
              <a:t>d,e,c,n,y</a:t>
            </a:r>
            <a:r>
              <a:rPr lang="en-US" b="1" dirty="0"/>
              <a:t>}  B={</a:t>
            </a:r>
            <a:r>
              <a:rPr lang="en-US" b="1" dirty="0" err="1"/>
              <a:t>e,c</a:t>
            </a:r>
            <a:r>
              <a:rPr lang="en-US" b="1" dirty="0"/>
              <a:t>} C={</a:t>
            </a:r>
            <a:r>
              <a:rPr lang="en-US" b="1" dirty="0" err="1"/>
              <a:t>I,j,k,l,m,e,c</a:t>
            </a:r>
            <a:r>
              <a:rPr lang="en-US" b="1" dirty="0"/>
              <a:t>}</a:t>
            </a:r>
            <a:endParaRPr lang="en-US" dirty="0"/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dirty="0" smtClean="0"/>
              <a:t>   B</a:t>
            </a:r>
            <a:r>
              <a:rPr lang="en-US" dirty="0"/>
              <a:t>⊂ A , B⊂ C,  C ⊄ A.</a:t>
            </a:r>
          </a:p>
          <a:p>
            <a:pPr marL="0" indent="0" algn="l" rtl="0">
              <a:buNone/>
            </a:pPr>
            <a:endParaRPr lang="en-US" dirty="0"/>
          </a:p>
          <a:p>
            <a:pPr algn="l" rtl="0"/>
            <a:r>
              <a:rPr lang="en-US" dirty="0" smtClean="0"/>
              <a:t>     Find </a:t>
            </a:r>
            <a:r>
              <a:rPr lang="en-US" dirty="0"/>
              <a:t>U for these sets?   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934546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459" y="283335"/>
            <a:ext cx="11384924" cy="5769735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cs typeface="+mj-cs"/>
              </a:rPr>
              <a:t>Instructor: </a:t>
            </a:r>
            <a:r>
              <a:rPr lang="en-US" dirty="0" err="1">
                <a:cs typeface="+mj-cs"/>
              </a:rPr>
              <a:t>Saad</a:t>
            </a:r>
            <a:r>
              <a:rPr lang="en-US" dirty="0">
                <a:cs typeface="+mj-cs"/>
              </a:rPr>
              <a:t> Mohsen Hassan</a:t>
            </a:r>
          </a:p>
          <a:p>
            <a:pPr algn="l"/>
            <a:r>
              <a:rPr lang="en-US" b="1" dirty="0">
                <a:cs typeface="+mj-cs"/>
              </a:rPr>
              <a:t>Contact Information:</a:t>
            </a:r>
            <a:endParaRPr lang="en-US" dirty="0">
              <a:cs typeface="+mj-cs"/>
            </a:endParaRPr>
          </a:p>
          <a:p>
            <a:r>
              <a:rPr lang="en-US" b="1" dirty="0">
                <a:cs typeface="+mj-cs"/>
              </a:rPr>
              <a:t> </a:t>
            </a:r>
            <a:endParaRPr lang="en-US" dirty="0">
              <a:cs typeface="+mj-cs"/>
            </a:endParaRPr>
          </a:p>
          <a:p>
            <a:pPr algn="l"/>
            <a:r>
              <a:rPr lang="en-US" dirty="0">
                <a:cs typeface="+mj-cs"/>
              </a:rPr>
              <a:t>Office: computer science dept. lecturer room .</a:t>
            </a:r>
          </a:p>
          <a:p>
            <a:pPr algn="l"/>
            <a:r>
              <a:rPr lang="en-US" dirty="0">
                <a:cs typeface="+mj-cs"/>
              </a:rPr>
              <a:t>Email: saadmohsen84@yahoo.com</a:t>
            </a:r>
          </a:p>
          <a:p>
            <a:r>
              <a:rPr lang="en-US" dirty="0">
                <a:cs typeface="+mj-cs"/>
              </a:rPr>
              <a:t> </a:t>
            </a:r>
          </a:p>
          <a:p>
            <a:pPr algn="l"/>
            <a:r>
              <a:rPr lang="en-US" b="1" dirty="0">
                <a:cs typeface="+mj-cs"/>
              </a:rPr>
              <a:t>REFERENCES:</a:t>
            </a:r>
            <a:endParaRPr lang="en-US" dirty="0">
              <a:cs typeface="+mj-cs"/>
            </a:endParaRPr>
          </a:p>
          <a:p>
            <a:r>
              <a:rPr lang="en-US" b="1" dirty="0">
                <a:cs typeface="+mj-cs"/>
              </a:rPr>
              <a:t> </a:t>
            </a:r>
            <a:endParaRPr lang="en-US" dirty="0">
              <a:cs typeface="+mj-cs"/>
            </a:endParaRPr>
          </a:p>
          <a:p>
            <a:pPr algn="l"/>
            <a:r>
              <a:rPr lang="en-US" dirty="0">
                <a:cs typeface="+mj-cs"/>
              </a:rPr>
              <a:t>1. Introduction to Computer Theory 2nd Edition</a:t>
            </a:r>
          </a:p>
          <a:p>
            <a:pPr algn="l"/>
            <a:r>
              <a:rPr lang="en-US" dirty="0">
                <a:cs typeface="+mj-cs"/>
              </a:rPr>
              <a:t>Daniel I. A. Cohen John Wiley &amp; Sons, </a:t>
            </a:r>
            <a:r>
              <a:rPr lang="en-US" dirty="0" err="1">
                <a:cs typeface="+mj-cs"/>
              </a:rPr>
              <a:t>Inc</a:t>
            </a:r>
            <a:r>
              <a:rPr lang="en-US" dirty="0">
                <a:cs typeface="+mj-cs"/>
              </a:rPr>
              <a:t> 1997</a:t>
            </a:r>
          </a:p>
          <a:p>
            <a:pPr algn="l"/>
            <a:r>
              <a:rPr lang="en-US" dirty="0">
                <a:cs typeface="+mj-cs"/>
              </a:rPr>
              <a:t>2. </a:t>
            </a:r>
            <a:r>
              <a:rPr lang="en-US" dirty="0" err="1">
                <a:cs typeface="+mj-cs"/>
              </a:rPr>
              <a:t>Maheshwari</a:t>
            </a:r>
            <a:r>
              <a:rPr lang="en-US" dirty="0">
                <a:cs typeface="+mj-cs"/>
              </a:rPr>
              <a:t>, Anil and </a:t>
            </a:r>
            <a:r>
              <a:rPr lang="en-US" dirty="0" err="1">
                <a:cs typeface="+mj-cs"/>
              </a:rPr>
              <a:t>Michiel</a:t>
            </a:r>
            <a:r>
              <a:rPr lang="en-US" dirty="0">
                <a:cs typeface="+mj-cs"/>
              </a:rPr>
              <a:t> </a:t>
            </a:r>
            <a:r>
              <a:rPr lang="en-US" dirty="0" err="1">
                <a:cs typeface="+mj-cs"/>
              </a:rPr>
              <a:t>Smid</a:t>
            </a:r>
            <a:r>
              <a:rPr lang="en-US" dirty="0">
                <a:cs typeface="+mj-cs"/>
              </a:rPr>
              <a:t>. "Introduction To Theory </a:t>
            </a:r>
            <a:r>
              <a:rPr lang="en-US" dirty="0" smtClean="0">
                <a:cs typeface="+mj-cs"/>
              </a:rPr>
              <a:t>Of </a:t>
            </a:r>
            <a:r>
              <a:rPr lang="en-US" dirty="0">
                <a:cs typeface="+mj-cs"/>
              </a:rPr>
              <a:t>Computation". </a:t>
            </a:r>
            <a:r>
              <a:rPr lang="en-US" dirty="0" err="1">
                <a:cs typeface="+mj-cs"/>
              </a:rPr>
              <a:t>N.p</a:t>
            </a:r>
            <a:r>
              <a:rPr lang="en-US" dirty="0">
                <a:cs typeface="+mj-cs"/>
              </a:rPr>
              <a:t>., 2016. Web. 2 Nov. 2016.</a:t>
            </a:r>
          </a:p>
          <a:p>
            <a:endParaRPr lang="ar-IQ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7276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Lecture</a:t>
            </a:r>
            <a:r>
              <a:rPr lang="en-US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4262" y="3010482"/>
            <a:ext cx="10515600" cy="126530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Theory of computation</a:t>
            </a:r>
            <a:endParaRPr lang="ar-IQ" sz="5400" b="1" dirty="0"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37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1079" y="154546"/>
            <a:ext cx="10515600" cy="5983780"/>
          </a:xfrm>
        </p:spPr>
        <p:txBody>
          <a:bodyPr>
            <a:normAutofit fontScale="92500" lnSpcReduction="20000"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en-US" sz="2400" dirty="0">
                <a:cs typeface="+mj-cs"/>
              </a:rPr>
              <a:t>Theory of computation is the theoretical study of capabilities and </a:t>
            </a:r>
            <a:r>
              <a:rPr lang="en-US" sz="2400" dirty="0" smtClean="0">
                <a:cs typeface="+mj-cs"/>
              </a:rPr>
              <a:t>limitations</a:t>
            </a:r>
            <a:r>
              <a:rPr lang="en-US" sz="2400" dirty="0">
                <a:cs typeface="+mj-cs"/>
              </a:rPr>
              <a:t> of Computers (</a:t>
            </a:r>
            <a:r>
              <a:rPr lang="en-US" sz="2400" dirty="0" smtClean="0">
                <a:cs typeface="+mj-cs"/>
              </a:rPr>
              <a:t>Theoretical models</a:t>
            </a:r>
            <a:r>
              <a:rPr lang="en-US" sz="2400" dirty="0">
                <a:cs typeface="+mj-cs"/>
              </a:rPr>
              <a:t> of computation).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en-US" sz="2400" b="1" u="sng" dirty="0">
                <a:cs typeface="+mj-cs"/>
              </a:rPr>
              <a:t>Set:</a:t>
            </a:r>
            <a:r>
              <a:rPr lang="en-US" sz="2400" dirty="0">
                <a:cs typeface="+mj-cs"/>
              </a:rPr>
              <a:t> A set is simply a collection of object without repetition</a:t>
            </a:r>
            <a:r>
              <a:rPr lang="en-US" sz="2400" dirty="0" smtClean="0">
                <a:cs typeface="+mj-cs"/>
              </a:rPr>
              <a:t>.</a:t>
            </a:r>
            <a:endParaRPr lang="ar-IQ" sz="2400" dirty="0" smtClean="0">
              <a:cs typeface="+mj-cs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IQ" sz="2400" b="1" dirty="0" smtClean="0"/>
              <a:t>هي تجمع الاشياء بدون تكرار</a:t>
            </a:r>
            <a:endParaRPr lang="en-US" sz="2400" dirty="0" smtClean="0"/>
          </a:p>
          <a:p>
            <a:pPr marL="0" indent="0" algn="l">
              <a:lnSpc>
                <a:spcPct val="150000"/>
              </a:lnSpc>
              <a:buNone/>
            </a:pPr>
            <a:r>
              <a:rPr lang="en-US" sz="2400" b="1" dirty="0" smtClean="0"/>
              <a:t>Example:</a:t>
            </a:r>
          </a:p>
          <a:p>
            <a:pPr marL="0" indent="0" algn="l">
              <a:lnSpc>
                <a:spcPct val="150000"/>
              </a:lnSpc>
              <a:buNone/>
            </a:pPr>
            <a:r>
              <a:rPr lang="ar-IQ" sz="2400" b="1" dirty="0"/>
              <a:t>							</a:t>
            </a:r>
            <a:r>
              <a:rPr lang="ar-IQ" sz="2400" b="1" dirty="0" smtClean="0"/>
              <a:t> </a:t>
            </a:r>
            <a:r>
              <a:rPr lang="en-US" sz="2400" dirty="0" smtClean="0"/>
              <a:t>A</a:t>
            </a:r>
            <a:r>
              <a:rPr lang="en-US" sz="2400" dirty="0"/>
              <a:t>={</a:t>
            </a:r>
            <a:r>
              <a:rPr lang="en-US" sz="2400" dirty="0" err="1"/>
              <a:t>a,e,g,y,q,n</a:t>
            </a:r>
            <a:r>
              <a:rPr lang="en-US" sz="2400" dirty="0"/>
              <a:t>}  elements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ar-IQ" sz="2400" dirty="0"/>
              <a:t>الـ</a:t>
            </a:r>
            <a:r>
              <a:rPr lang="ar-SA" sz="2400" dirty="0"/>
              <a:t> (</a:t>
            </a:r>
            <a:r>
              <a:rPr lang="en-US" sz="2400" dirty="0"/>
              <a:t>Set</a:t>
            </a:r>
            <a:r>
              <a:rPr lang="ar-SA" sz="2400" dirty="0"/>
              <a:t>) هو تجمع الاشياء بدون تكرار.</a:t>
            </a:r>
            <a:endParaRPr lang="en-US" sz="2400" dirty="0"/>
          </a:p>
          <a:p>
            <a:pPr marL="0" lvl="0" indent="0">
              <a:lnSpc>
                <a:spcPct val="150000"/>
              </a:lnSpc>
              <a:buNone/>
            </a:pPr>
            <a:r>
              <a:rPr lang="ar-IQ" sz="2400" dirty="0"/>
              <a:t>كل مجموعة تعرف عن طريق كتابة العناصر</a:t>
            </a:r>
            <a:r>
              <a:rPr lang="en-US" sz="2400" b="1" dirty="0"/>
              <a:t>(Elements) </a:t>
            </a:r>
            <a:r>
              <a:rPr lang="ar-SA" sz="2400" dirty="0"/>
              <a:t>تفصل بينهما الفارزة</a:t>
            </a:r>
            <a:r>
              <a:rPr lang="ar-SA" sz="2400" b="1" dirty="0"/>
              <a:t> (</a:t>
            </a:r>
            <a:r>
              <a:rPr lang="en-US" sz="2400" b="1" dirty="0" err="1"/>
              <a:t>commes</a:t>
            </a:r>
            <a:r>
              <a:rPr lang="ar-SA" sz="2400" b="1" dirty="0"/>
              <a:t>) </a:t>
            </a:r>
            <a:r>
              <a:rPr lang="ar-SA" sz="2400" dirty="0"/>
              <a:t>بين قوسين.</a:t>
            </a:r>
            <a:endParaRPr lang="en-US" sz="2400" dirty="0"/>
          </a:p>
          <a:p>
            <a:pPr marL="0" lvl="0" indent="0">
              <a:lnSpc>
                <a:spcPct val="150000"/>
              </a:lnSpc>
              <a:buNone/>
            </a:pPr>
            <a:r>
              <a:rPr lang="ar-IQ" sz="2400" dirty="0"/>
              <a:t>يكتب اسم المجموعة بالحروف الكبيرة مثل ( </a:t>
            </a:r>
            <a:r>
              <a:rPr lang="en-US" sz="2400" dirty="0"/>
              <a:t>A,B,X</a:t>
            </a:r>
            <a:r>
              <a:rPr lang="ar-IQ" sz="2400" dirty="0"/>
              <a:t> ) أما الحروف الصغيرة نستخدمها لتعبير عن عناصر المجموعة </a:t>
            </a:r>
            <a:r>
              <a:rPr lang="ar-IQ" sz="2400" dirty="0" smtClean="0"/>
              <a:t>أحيانا</a:t>
            </a:r>
            <a:r>
              <a:rPr lang="ar-IQ" sz="2400" dirty="0"/>
              <a:t>.</a:t>
            </a:r>
            <a:endParaRPr lang="en-US" sz="2400" dirty="0"/>
          </a:p>
          <a:p>
            <a:pPr marL="0" lvl="0" indent="0" algn="l">
              <a:lnSpc>
                <a:spcPct val="150000"/>
              </a:lnSpc>
              <a:buNone/>
            </a:pPr>
            <a:r>
              <a:rPr lang="ar-IQ" sz="2400" dirty="0"/>
              <a:t>يمكن كتابة المجموعة عن طريق صفة مميزة لعناصر المجموعة وذلك في حالة كبر عدد العناصر أو تكون ما لأنهاية.</a:t>
            </a:r>
            <a:endParaRPr lang="en-US" sz="2400" dirty="0"/>
          </a:p>
          <a:p>
            <a:pPr marL="0" indent="0" algn="l">
              <a:lnSpc>
                <a:spcPct val="150000"/>
              </a:lnSpc>
              <a:buNone/>
            </a:pP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58366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8794" y="321972"/>
            <a:ext cx="9453093" cy="59980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b="1" dirty="0">
                <a:cs typeface="+mj-cs"/>
              </a:rPr>
              <a:t>	</a:t>
            </a:r>
            <a:r>
              <a:rPr lang="en-US" sz="2400" b="1" dirty="0"/>
              <a:t>Example:</a:t>
            </a:r>
            <a:endParaRPr lang="en-US" sz="2400" dirty="0"/>
          </a:p>
          <a:p>
            <a:pPr algn="l">
              <a:lnSpc>
                <a:spcPct val="150000"/>
              </a:lnSpc>
            </a:pPr>
            <a:r>
              <a:rPr lang="ar-IQ" sz="2400" b="1" dirty="0"/>
              <a:t>مجموعة احرف </a:t>
            </a:r>
            <a:r>
              <a:rPr lang="ar-IQ" sz="2400" b="1" dirty="0" smtClean="0"/>
              <a:t>العلة </a:t>
            </a:r>
            <a:r>
              <a:rPr lang="en-US" sz="2400" b="1" dirty="0"/>
              <a:t>Set A=</a:t>
            </a:r>
            <a:endParaRPr lang="en-US" sz="2400" dirty="0"/>
          </a:p>
          <a:p>
            <a:pPr algn="l">
              <a:lnSpc>
                <a:spcPct val="150000"/>
              </a:lnSpc>
            </a:pPr>
            <a:r>
              <a:rPr lang="en-US" sz="2400" b="1" dirty="0"/>
              <a:t>A= {</a:t>
            </a:r>
            <a:r>
              <a:rPr lang="en-US" sz="2400" b="1" dirty="0" err="1"/>
              <a:t>a,e,i,o,u</a:t>
            </a:r>
            <a:r>
              <a:rPr lang="en-US" sz="2400" b="1" dirty="0"/>
              <a:t>}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ar-IQ" sz="2400" b="1" dirty="0"/>
              <a:t>من الممكن تكوين المجموعات بثلاث طرق او ماتسمى اشكال:</a:t>
            </a:r>
            <a:endParaRPr lang="en-US" sz="2400" dirty="0"/>
          </a:p>
          <a:p>
            <a:pPr algn="l">
              <a:lnSpc>
                <a:spcPct val="150000"/>
              </a:lnSpc>
            </a:pPr>
            <a:r>
              <a:rPr lang="en-US" sz="2400" b="1" dirty="0"/>
              <a:t>A= {</a:t>
            </a:r>
            <a:r>
              <a:rPr lang="en-US" sz="2400" b="1" dirty="0" err="1"/>
              <a:t>x│x</a:t>
            </a:r>
            <a:r>
              <a:rPr lang="en-US" sz="2400" b="1" dirty="0"/>
              <a:t> is day of week}  or</a:t>
            </a:r>
            <a:endParaRPr lang="en-US" sz="2400" dirty="0"/>
          </a:p>
          <a:p>
            <a:pPr algn="l">
              <a:lnSpc>
                <a:spcPct val="150000"/>
              </a:lnSpc>
            </a:pPr>
            <a:r>
              <a:rPr lang="en-US" sz="2400" b="1" dirty="0"/>
              <a:t>A={ </a:t>
            </a:r>
            <a:r>
              <a:rPr lang="en-US" sz="2400" b="1" dirty="0" err="1"/>
              <a:t>x│x</a:t>
            </a:r>
            <a:r>
              <a:rPr lang="en-US" sz="2400" b="1" dirty="0"/>
              <a:t> is integer ,x&gt;0} or</a:t>
            </a:r>
            <a:endParaRPr lang="en-US" sz="2400" dirty="0"/>
          </a:p>
          <a:p>
            <a:pPr algn="l">
              <a:lnSpc>
                <a:spcPct val="150000"/>
              </a:lnSpc>
            </a:pPr>
            <a:r>
              <a:rPr lang="en-US" sz="2400" b="1" dirty="0"/>
              <a:t>A= {1,2,3,4……….}</a:t>
            </a:r>
            <a:endParaRPr lang="en-US" sz="2400" dirty="0"/>
          </a:p>
          <a:p>
            <a:pPr algn="l">
              <a:lnSpc>
                <a:spcPct val="150000"/>
              </a:lnSpc>
            </a:pPr>
            <a:r>
              <a:rPr lang="en-US" sz="2400" b="1" dirty="0"/>
              <a:t>Example:</a:t>
            </a:r>
            <a:endParaRPr lang="en-US" sz="2400" dirty="0"/>
          </a:p>
          <a:p>
            <a:pPr algn="l">
              <a:lnSpc>
                <a:spcPct val="150000"/>
              </a:lnSpc>
            </a:pPr>
            <a:r>
              <a:rPr lang="en-US" sz="2400" b="1" dirty="0"/>
              <a:t>Set A= {</a:t>
            </a:r>
            <a:r>
              <a:rPr lang="en-US" sz="2400" b="1" dirty="0" err="1"/>
              <a:t>x│x</a:t>
            </a:r>
            <a:r>
              <a:rPr lang="en-US" sz="2400" b="1" dirty="0"/>
              <a:t> is day of week}  </a:t>
            </a:r>
            <a:endParaRPr lang="en-US" sz="2400" dirty="0"/>
          </a:p>
          <a:p>
            <a:pPr algn="l">
              <a:lnSpc>
                <a:spcPct val="150000"/>
              </a:lnSpc>
            </a:pPr>
            <a:r>
              <a:rPr lang="en-US" sz="2400" b="1" dirty="0"/>
              <a:t>A={</a:t>
            </a:r>
            <a:r>
              <a:rPr lang="en-US" sz="2400" b="1" dirty="0" err="1"/>
              <a:t>Sun,Mond,Tues,Wedn,Tnur,Frid,Sat</a:t>
            </a:r>
            <a:r>
              <a:rPr lang="en-US" sz="2400" b="1" dirty="0"/>
              <a:t>}</a:t>
            </a:r>
            <a:endParaRPr lang="en-US" sz="2400" dirty="0"/>
          </a:p>
          <a:p>
            <a:pPr algn="l">
              <a:lnSpc>
                <a:spcPct val="150000"/>
              </a:lnSpc>
            </a:pPr>
            <a:endParaRPr lang="ar-IQ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70026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65915" y="476518"/>
            <a:ext cx="10959921" cy="452431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>
              <a:lnSpc>
                <a:spcPct val="150000"/>
              </a:lnSpc>
            </a:pPr>
            <a:r>
              <a:rPr lang="ar-IQ" sz="2400" dirty="0">
                <a:cs typeface="+mj-cs"/>
              </a:rPr>
              <a:t>المجموعة التي تضم جميع عناصر المجموعات تسمى شاملة(</a:t>
            </a:r>
            <a:r>
              <a:rPr lang="en-US" sz="2400" b="1" dirty="0">
                <a:cs typeface="+mj-cs"/>
              </a:rPr>
              <a:t>Universe</a:t>
            </a:r>
            <a:r>
              <a:rPr lang="ar-IQ" sz="2400" dirty="0">
                <a:cs typeface="+mj-cs"/>
              </a:rPr>
              <a:t>)   ويرمز لها </a:t>
            </a:r>
            <a:r>
              <a:rPr lang="en-US" sz="2400" dirty="0">
                <a:cs typeface="+mj-cs"/>
              </a:rPr>
              <a:t>.</a:t>
            </a:r>
            <a:r>
              <a:rPr lang="en-US" sz="2400" dirty="0" smtClean="0">
                <a:cs typeface="+mj-cs"/>
              </a:rPr>
              <a:t>U</a:t>
            </a:r>
            <a:endParaRPr lang="ar-IQ" sz="2400" dirty="0" smtClean="0">
              <a:cs typeface="+mj-cs"/>
            </a:endParaRPr>
          </a:p>
          <a:p>
            <a:pPr lvl="0">
              <a:lnSpc>
                <a:spcPct val="150000"/>
              </a:lnSpc>
            </a:pPr>
            <a:endParaRPr lang="en-US" sz="2400" dirty="0">
              <a:cs typeface="+mj-cs"/>
            </a:endParaRPr>
          </a:p>
          <a:p>
            <a:pPr algn="l">
              <a:lnSpc>
                <a:spcPct val="150000"/>
              </a:lnSpc>
            </a:pPr>
            <a:r>
              <a:rPr lang="en-US" sz="2400" b="1" dirty="0">
                <a:cs typeface="+mj-cs"/>
              </a:rPr>
              <a:t>Example:</a:t>
            </a:r>
            <a:endParaRPr lang="en-US" sz="2400" dirty="0">
              <a:cs typeface="+mj-cs"/>
            </a:endParaRPr>
          </a:p>
          <a:p>
            <a:pPr algn="l">
              <a:lnSpc>
                <a:spcPct val="150000"/>
              </a:lnSpc>
            </a:pPr>
            <a:r>
              <a:rPr lang="en-US" sz="2400" dirty="0">
                <a:cs typeface="+mj-cs"/>
              </a:rPr>
              <a:t>A={1,2,3}    , B={5,6,7}</a:t>
            </a:r>
          </a:p>
          <a:p>
            <a:pPr algn="l">
              <a:lnSpc>
                <a:spcPct val="150000"/>
              </a:lnSpc>
            </a:pPr>
            <a:r>
              <a:rPr lang="ar-IQ" sz="2400" dirty="0">
                <a:cs typeface="+mj-cs"/>
              </a:rPr>
              <a:t>U</a:t>
            </a:r>
            <a:r>
              <a:rPr lang="en-US" sz="2400" dirty="0">
                <a:cs typeface="+mj-cs"/>
              </a:rPr>
              <a:t>={1,2,3,5,6,7}</a:t>
            </a:r>
          </a:p>
          <a:p>
            <a:pPr algn="l">
              <a:lnSpc>
                <a:spcPct val="150000"/>
              </a:lnSpc>
            </a:pPr>
            <a:r>
              <a:rPr lang="en-US" sz="2400" b="1" dirty="0">
                <a:cs typeface="+mj-cs"/>
              </a:rPr>
              <a:t>Example</a:t>
            </a:r>
            <a:r>
              <a:rPr lang="en-US" sz="2400" b="1" dirty="0" smtClean="0">
                <a:cs typeface="+mj-cs"/>
              </a:rPr>
              <a:t>:</a:t>
            </a:r>
            <a:endParaRPr lang="ar-IQ" sz="2400" b="1" dirty="0" smtClean="0">
              <a:cs typeface="+mj-cs"/>
            </a:endParaRPr>
          </a:p>
          <a:p>
            <a:endParaRPr lang="ar-IQ" b="1" dirty="0">
              <a:cs typeface="+mj-cs"/>
            </a:endParaRPr>
          </a:p>
          <a:p>
            <a:endParaRPr lang="ar-IQ" b="1" dirty="0" smtClean="0">
              <a:cs typeface="+mj-cs"/>
            </a:endParaRPr>
          </a:p>
          <a:p>
            <a:endParaRPr lang="en-US" dirty="0">
              <a:cs typeface="+mj-cs"/>
            </a:endParaRPr>
          </a:p>
          <a:p>
            <a:endParaRPr lang="ar-IQ" dirty="0"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l="36406" t="30238" r="21921" b="48636"/>
          <a:stretch/>
        </p:blipFill>
        <p:spPr>
          <a:xfrm>
            <a:off x="2305318" y="3966693"/>
            <a:ext cx="7778839" cy="2292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35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40913" y="313831"/>
            <a:ext cx="10972800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أذا كانت المجموعة لا تحتوي على اي عنصر تسمى مجموعة خالية (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Empty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) ويرمز لها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∅</a:t>
            </a:r>
            <a:r>
              <a:rPr kumimoji="0" lang="ar-IQ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.</a:t>
            </a:r>
          </a:p>
          <a:p>
            <a:pPr marL="0" marR="0" lvl="0" indent="0" defTabSz="914400" rtl="1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Example: Empty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S={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x|x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 is positive integer, x</a:t>
            </a:r>
            <a:r>
              <a:rPr kumimoji="0" lang="en-US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=3}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S={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j-cs"/>
              </a:rPr>
              <a:t>∅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}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+mj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995" y="4140559"/>
            <a:ext cx="4855334" cy="218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56819" y="3494384"/>
            <a:ext cx="144943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+mj-cs"/>
              </a:rPr>
              <a:t>Example: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4408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0775" y="460462"/>
            <a:ext cx="10515600" cy="5644121"/>
          </a:xfrm>
        </p:spPr>
        <p:txBody>
          <a:bodyPr>
            <a:noAutofit/>
          </a:bodyPr>
          <a:lstStyle/>
          <a:p>
            <a:pPr algn="l" rtl="0">
              <a:lnSpc>
                <a:spcPct val="170000"/>
              </a:lnSpc>
            </a:pPr>
            <a:r>
              <a:rPr lang="en-US" sz="2400" b="1" u="sng" dirty="0">
                <a:cs typeface="+mj-cs"/>
              </a:rPr>
              <a:t>Subset</a:t>
            </a:r>
            <a:r>
              <a:rPr lang="en-US" sz="2400" dirty="0">
                <a:cs typeface="+mj-cs"/>
              </a:rPr>
              <a:t>:  </a:t>
            </a:r>
          </a:p>
          <a:p>
            <a:pPr algn="l" rtl="0">
              <a:lnSpc>
                <a:spcPct val="170000"/>
              </a:lnSpc>
            </a:pPr>
            <a:r>
              <a:rPr lang="en-US" sz="2400" dirty="0">
                <a:cs typeface="+mj-cs"/>
              </a:rPr>
              <a:t>A set A is a subset of a set B if every element of A is also an element of B. Such a relation between sets is denoted by A ⊆ B. If A ⊆ B and A ≠ B we call A </a:t>
            </a:r>
            <a:r>
              <a:rPr lang="en-US" sz="2400" dirty="0" err="1">
                <a:cs typeface="+mj-cs"/>
              </a:rPr>
              <a:t>a</a:t>
            </a:r>
            <a:r>
              <a:rPr lang="en-US" sz="2400" dirty="0">
                <a:cs typeface="+mj-cs"/>
              </a:rPr>
              <a:t> proper subset of B and write A ⊂ B. </a:t>
            </a:r>
          </a:p>
          <a:p>
            <a:pPr algn="l" rtl="0">
              <a:lnSpc>
                <a:spcPct val="170000"/>
              </a:lnSpc>
            </a:pPr>
            <a:r>
              <a:rPr lang="en-US" sz="2400" dirty="0">
                <a:cs typeface="+mj-cs"/>
              </a:rPr>
              <a:t> </a:t>
            </a:r>
            <a:r>
              <a:rPr lang="en-US" sz="2400" b="1" dirty="0" smtClean="0">
                <a:cs typeface="+mj-cs"/>
              </a:rPr>
              <a:t>Example</a:t>
            </a:r>
            <a:r>
              <a:rPr lang="en-US" sz="2400" b="1" dirty="0">
                <a:cs typeface="+mj-cs"/>
              </a:rPr>
              <a:t>:</a:t>
            </a:r>
            <a:endParaRPr lang="en-US" sz="2400" dirty="0">
              <a:cs typeface="+mj-cs"/>
            </a:endParaRPr>
          </a:p>
          <a:p>
            <a:pPr algn="l" rtl="0">
              <a:lnSpc>
                <a:spcPct val="170000"/>
              </a:lnSpc>
            </a:pPr>
            <a:r>
              <a:rPr lang="en-US" sz="2400" dirty="0">
                <a:cs typeface="+mj-cs"/>
              </a:rPr>
              <a:t>Let  A={1,3,4,5,8,9},    B={1,2,3,5,7},   C={1,5}</a:t>
            </a:r>
          </a:p>
          <a:p>
            <a:pPr algn="l" rtl="0">
              <a:lnSpc>
                <a:spcPct val="170000"/>
              </a:lnSpc>
            </a:pPr>
            <a:r>
              <a:rPr lang="en-US" sz="2400" dirty="0">
                <a:cs typeface="+mj-cs"/>
              </a:rPr>
              <a:t>A ⊄ B,     C⊂ B,   C ⊂ A</a:t>
            </a:r>
          </a:p>
          <a:p>
            <a:pPr marL="0" indent="0" algn="l" rtl="0">
              <a:lnSpc>
                <a:spcPct val="170000"/>
              </a:lnSpc>
              <a:buNone/>
            </a:pPr>
            <a:r>
              <a:rPr lang="en-US" sz="2400" dirty="0" smtClean="0">
                <a:cs typeface="+mj-cs"/>
              </a:rPr>
              <a:t>	: </a:t>
            </a:r>
            <a:r>
              <a:rPr lang="en-US" sz="2400" dirty="0">
                <a:cs typeface="+mj-cs"/>
              </a:rPr>
              <a:t>A,B,C </a:t>
            </a:r>
            <a:r>
              <a:rPr lang="en-US" sz="2400" dirty="0">
                <a:cs typeface="+mj-cs"/>
                <a:sym typeface="Symbol" panose="05050102010706020507" pitchFamily="18" charset="2"/>
              </a:rPr>
              <a:t></a:t>
            </a:r>
            <a:r>
              <a:rPr lang="en-US" sz="2400" dirty="0">
                <a:cs typeface="+mj-cs"/>
              </a:rPr>
              <a:t>U       </a:t>
            </a:r>
          </a:p>
          <a:p>
            <a:pPr marL="0" indent="0" algn="l" rtl="0">
              <a:lnSpc>
                <a:spcPct val="170000"/>
              </a:lnSpc>
              <a:buNone/>
            </a:pP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27453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86366"/>
            <a:ext cx="10515600" cy="5790597"/>
          </a:xfrm>
        </p:spPr>
        <p:txBody>
          <a:bodyPr>
            <a:noAutofit/>
          </a:bodyPr>
          <a:lstStyle/>
          <a:p>
            <a:pPr algn="l" rtl="0">
              <a:lnSpc>
                <a:spcPct val="150000"/>
              </a:lnSpc>
            </a:pPr>
            <a:r>
              <a:rPr lang="en-US" sz="2400" dirty="0">
                <a:cs typeface="+mj-cs"/>
              </a:rPr>
              <a:t>U={1,2,3,4,5,6,7,8,9…} </a:t>
            </a:r>
            <a:r>
              <a:rPr lang="ar-IQ" sz="2400" dirty="0">
                <a:cs typeface="+mj-cs"/>
              </a:rPr>
              <a:t>المجموعة الشاملة تحتوي على الاقل الاعداد التالية:     </a:t>
            </a:r>
            <a:endParaRPr lang="en-US" sz="2400" dirty="0">
              <a:cs typeface="+mj-cs"/>
            </a:endParaRP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 smtClean="0">
                <a:cs typeface="+mj-cs"/>
              </a:rPr>
              <a:t>     </a:t>
            </a:r>
            <a:r>
              <a:rPr lang="en-US" sz="2400" b="1" dirty="0" smtClean="0">
                <a:cs typeface="+mj-cs"/>
              </a:rPr>
              <a:t>Example</a:t>
            </a:r>
            <a:r>
              <a:rPr lang="en-US" sz="2400" b="1" dirty="0">
                <a:cs typeface="+mj-cs"/>
              </a:rPr>
              <a:t>:</a:t>
            </a:r>
            <a:endParaRPr lang="en-US" sz="2400" dirty="0">
              <a:cs typeface="+mj-cs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cs typeface="+mj-cs"/>
              </a:rPr>
              <a:t>N= {1,2,3,4,………} </a:t>
            </a:r>
            <a:r>
              <a:rPr lang="ar-IQ" sz="2400" dirty="0">
                <a:cs typeface="+mj-cs"/>
              </a:rPr>
              <a:t>الاعداد الصحيحة الموجبة              </a:t>
            </a:r>
            <a:endParaRPr lang="en-US" sz="2400" dirty="0">
              <a:cs typeface="+mj-cs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cs typeface="+mj-cs"/>
              </a:rPr>
              <a:t>Z= {…..,-2,-1,0,1,2…..}</a:t>
            </a:r>
            <a:r>
              <a:rPr lang="ar-IQ" sz="2400" dirty="0">
                <a:cs typeface="+mj-cs"/>
              </a:rPr>
              <a:t>الاعداد الصحيحة          </a:t>
            </a:r>
            <a:endParaRPr lang="en-US" sz="2400" dirty="0">
              <a:cs typeface="+mj-cs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cs typeface="+mj-cs"/>
              </a:rPr>
              <a:t>Q= {1.5,7.2,…….} </a:t>
            </a:r>
            <a:r>
              <a:rPr lang="ar-IQ" sz="2400" dirty="0">
                <a:cs typeface="+mj-cs"/>
              </a:rPr>
              <a:t>الاعداد القياسية                  </a:t>
            </a:r>
            <a:endParaRPr lang="en-US" sz="2400" dirty="0">
              <a:cs typeface="+mj-cs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cs typeface="+mj-cs"/>
              </a:rPr>
              <a:t>R= {3.5,1/2, √3 ,…….}</a:t>
            </a:r>
            <a:r>
              <a:rPr lang="ar-IQ" sz="2400" dirty="0">
                <a:cs typeface="+mj-cs"/>
              </a:rPr>
              <a:t>الاعداد الحقيقية           </a:t>
            </a:r>
            <a:endParaRPr lang="en-US" sz="2400" dirty="0">
              <a:cs typeface="+mj-cs"/>
            </a:endParaRPr>
          </a:p>
          <a:p>
            <a:pPr algn="l" rtl="0">
              <a:lnSpc>
                <a:spcPct val="150000"/>
              </a:lnSpc>
            </a:pPr>
            <a:r>
              <a:rPr lang="en-US" sz="2400" dirty="0">
                <a:cs typeface="+mj-cs"/>
              </a:rPr>
              <a:t>N ⊂ Z ⊂ Q ⊂ R  </a:t>
            </a:r>
            <a:r>
              <a:rPr lang="ar-IQ" sz="2400" dirty="0">
                <a:cs typeface="+mj-cs"/>
              </a:rPr>
              <a:t>     فأن العلاقة بين هذه المجموعات تكون                            </a:t>
            </a:r>
            <a:endParaRPr lang="en-US" sz="2400" dirty="0">
              <a:cs typeface="+mj-cs"/>
            </a:endParaRPr>
          </a:p>
          <a:p>
            <a:pPr marL="0" indent="0" algn="l" rtl="0">
              <a:lnSpc>
                <a:spcPct val="150000"/>
              </a:lnSpc>
              <a:buNone/>
            </a:pPr>
            <a:r>
              <a:rPr lang="en-US" sz="2400" dirty="0" smtClean="0">
                <a:cs typeface="+mj-cs"/>
              </a:rPr>
              <a:t> </a:t>
            </a:r>
            <a:endParaRPr lang="en-US" sz="2400" dirty="0">
              <a:cs typeface="+mj-cs"/>
            </a:endParaRPr>
          </a:p>
          <a:p>
            <a:pPr algn="l" rtl="0">
              <a:lnSpc>
                <a:spcPct val="150000"/>
              </a:lnSpc>
            </a:pPr>
            <a:endParaRPr lang="ar-IQ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3459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Lecture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2018-12-08T16:36:34Z</dcterms:created>
  <dcterms:modified xsi:type="dcterms:W3CDTF">2018-12-08T16:43:18Z</dcterms:modified>
</cp:coreProperties>
</file>