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660"/>
  </p:normalViewPr>
  <p:slideViewPr>
    <p:cSldViewPr snapToGrid="0">
      <p:cViewPr varScale="1">
        <p:scale>
          <a:sx n="87" d="100"/>
          <a:sy n="87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39EA49-7D2E-4D41-86D9-B5B3A7D8EE3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2B3C09-DE93-420A-B5CB-9B2BCA08B015}">
      <dgm:prSet phldrT="[Text]"/>
      <dgm:spPr/>
      <dgm:t>
        <a:bodyPr/>
        <a:lstStyle/>
        <a:p>
          <a:pPr rtl="1"/>
          <a:r>
            <a:rPr lang="ar-IQ" dirty="0" smtClean="0"/>
            <a:t>1.تقنين شدة حمل التدريب</a:t>
          </a:r>
          <a:endParaRPr lang="en-US" dirty="0"/>
        </a:p>
      </dgm:t>
    </dgm:pt>
    <dgm:pt modelId="{93D39F92-6F24-4899-9430-0ACD5281EFCB}" type="parTrans" cxnId="{7ECEEEBA-A0C2-4D8F-99E0-51625EC24815}">
      <dgm:prSet/>
      <dgm:spPr/>
      <dgm:t>
        <a:bodyPr/>
        <a:lstStyle/>
        <a:p>
          <a:endParaRPr lang="en-US"/>
        </a:p>
      </dgm:t>
    </dgm:pt>
    <dgm:pt modelId="{4EABA44B-BA13-4A67-A5C4-88DDF86A9405}" type="sibTrans" cxnId="{7ECEEEBA-A0C2-4D8F-99E0-51625EC24815}">
      <dgm:prSet/>
      <dgm:spPr/>
      <dgm:t>
        <a:bodyPr/>
        <a:lstStyle/>
        <a:p>
          <a:endParaRPr lang="en-US"/>
        </a:p>
      </dgm:t>
    </dgm:pt>
    <dgm:pt modelId="{A4878BC4-EF59-4623-B01B-5288ED36B29C}">
      <dgm:prSet phldrT="[Text]"/>
      <dgm:spPr/>
      <dgm:t>
        <a:bodyPr/>
        <a:lstStyle/>
        <a:p>
          <a:pPr rtl="1"/>
          <a:r>
            <a:rPr lang="ar-IQ" dirty="0" smtClean="0"/>
            <a:t>يعد معدل عدد ضربات القلب هو المحدد لشدة حمل التدريب. </a:t>
          </a:r>
          <a:r>
            <a:rPr lang="ar-IQ" dirty="0" err="1" smtClean="0"/>
            <a:t>لانه</a:t>
          </a:r>
          <a:r>
            <a:rPr lang="ar-IQ" dirty="0" smtClean="0"/>
            <a:t> الأكثر ارتباطا بالجانب التطبيقي لسهوله قياسه.</a:t>
          </a:r>
          <a:endParaRPr lang="en-US" dirty="0"/>
        </a:p>
      </dgm:t>
    </dgm:pt>
    <dgm:pt modelId="{E303B4DC-ADCC-4540-903B-7EDDE00344E9}" type="parTrans" cxnId="{0B901F55-2676-493E-805E-C1A834B6FC64}">
      <dgm:prSet/>
      <dgm:spPr/>
      <dgm:t>
        <a:bodyPr/>
        <a:lstStyle/>
        <a:p>
          <a:endParaRPr lang="en-US"/>
        </a:p>
      </dgm:t>
    </dgm:pt>
    <dgm:pt modelId="{2727A7C0-9A8A-4E6A-9D5D-78A2DD6922A7}" type="sibTrans" cxnId="{0B901F55-2676-493E-805E-C1A834B6FC64}">
      <dgm:prSet/>
      <dgm:spPr/>
      <dgm:t>
        <a:bodyPr/>
        <a:lstStyle/>
        <a:p>
          <a:endParaRPr lang="en-US"/>
        </a:p>
      </dgm:t>
    </dgm:pt>
    <dgm:pt modelId="{B151B1AF-00D7-4233-A398-FBDBAB0ED3EC}">
      <dgm:prSet phldrT="[Text]"/>
      <dgm:spPr/>
      <dgm:t>
        <a:bodyPr/>
        <a:lstStyle/>
        <a:p>
          <a:pPr rtl="1"/>
          <a:r>
            <a:rPr lang="ar-IQ" dirty="0" smtClean="0"/>
            <a:t>معدل استهلاك الاوكسجين وترتبط بمعدل عدد ضربات القلب</a:t>
          </a:r>
          <a:endParaRPr lang="en-US" dirty="0"/>
        </a:p>
      </dgm:t>
    </dgm:pt>
    <dgm:pt modelId="{FEA62FD0-3D08-4988-AF4A-A024117447E9}" type="parTrans" cxnId="{6DAC8BDE-EF87-40E4-BCE4-709ED9DA5DD5}">
      <dgm:prSet/>
      <dgm:spPr/>
      <dgm:t>
        <a:bodyPr/>
        <a:lstStyle/>
        <a:p>
          <a:endParaRPr lang="en-US"/>
        </a:p>
      </dgm:t>
    </dgm:pt>
    <dgm:pt modelId="{577E8119-9C86-4A5F-8F1E-5F83D7876956}" type="sibTrans" cxnId="{6DAC8BDE-EF87-40E4-BCE4-709ED9DA5DD5}">
      <dgm:prSet/>
      <dgm:spPr/>
      <dgm:t>
        <a:bodyPr/>
        <a:lstStyle/>
        <a:p>
          <a:endParaRPr lang="en-US"/>
        </a:p>
      </dgm:t>
    </dgm:pt>
    <dgm:pt modelId="{3F702306-AFCC-42F7-B764-763781A53E1A}">
      <dgm:prSet phldrT="[Text]"/>
      <dgm:spPr/>
      <dgm:t>
        <a:bodyPr/>
        <a:lstStyle/>
        <a:p>
          <a:pPr rtl="1"/>
          <a:r>
            <a:rPr lang="ar-IQ" dirty="0" smtClean="0"/>
            <a:t>نسبة تركيز حامض </a:t>
          </a:r>
          <a:r>
            <a:rPr lang="ar-IQ" dirty="0" err="1" smtClean="0"/>
            <a:t>اللاكتيك</a:t>
          </a:r>
          <a:r>
            <a:rPr lang="ar-IQ" dirty="0" smtClean="0"/>
            <a:t> في الدم وترتبط أيضا بمعدل عدد ضربات القلب</a:t>
          </a:r>
          <a:endParaRPr lang="en-US" dirty="0"/>
        </a:p>
      </dgm:t>
    </dgm:pt>
    <dgm:pt modelId="{E90F97B4-8E76-4729-AFEF-9DCFF7C21CF9}" type="parTrans" cxnId="{870A981E-5A77-4B14-8BE5-E626D7FEEC85}">
      <dgm:prSet/>
      <dgm:spPr/>
      <dgm:t>
        <a:bodyPr/>
        <a:lstStyle/>
        <a:p>
          <a:endParaRPr lang="en-US"/>
        </a:p>
      </dgm:t>
    </dgm:pt>
    <dgm:pt modelId="{7D36C544-F2C8-4C6F-9315-104AD660CFFC}" type="sibTrans" cxnId="{870A981E-5A77-4B14-8BE5-E626D7FEEC85}">
      <dgm:prSet/>
      <dgm:spPr/>
      <dgm:t>
        <a:bodyPr/>
        <a:lstStyle/>
        <a:p>
          <a:endParaRPr lang="en-US"/>
        </a:p>
      </dgm:t>
    </dgm:pt>
    <dgm:pt modelId="{BB425A87-BEF1-4813-8DC8-05D1D601CEB0}" type="pres">
      <dgm:prSet presAssocID="{6E39EA49-7D2E-4D41-86D9-B5B3A7D8EE36}" presName="vert0" presStyleCnt="0">
        <dgm:presLayoutVars>
          <dgm:dir val="rev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0810955-A88D-441F-BC60-21DD96688DBA}" type="pres">
      <dgm:prSet presAssocID="{212B3C09-DE93-420A-B5CB-9B2BCA08B015}" presName="thickLine" presStyleLbl="alignNode1" presStyleIdx="0" presStyleCnt="1"/>
      <dgm:spPr/>
    </dgm:pt>
    <dgm:pt modelId="{880F8A84-B206-44B9-80DD-3C615A7B7F42}" type="pres">
      <dgm:prSet presAssocID="{212B3C09-DE93-420A-B5CB-9B2BCA08B015}" presName="horz1" presStyleCnt="0"/>
      <dgm:spPr/>
    </dgm:pt>
    <dgm:pt modelId="{B813471F-E7F1-406A-83F6-9F8E5F0ED293}" type="pres">
      <dgm:prSet presAssocID="{212B3C09-DE93-420A-B5CB-9B2BCA08B015}" presName="tx1" presStyleLbl="revTx" presStyleIdx="0" presStyleCnt="4"/>
      <dgm:spPr/>
      <dgm:t>
        <a:bodyPr/>
        <a:lstStyle/>
        <a:p>
          <a:endParaRPr lang="en-US"/>
        </a:p>
      </dgm:t>
    </dgm:pt>
    <dgm:pt modelId="{2009E71A-AAF0-4293-A366-9C2918080A2F}" type="pres">
      <dgm:prSet presAssocID="{212B3C09-DE93-420A-B5CB-9B2BCA08B015}" presName="vert1" presStyleCnt="0"/>
      <dgm:spPr/>
    </dgm:pt>
    <dgm:pt modelId="{7CE532EC-EADB-4DC0-9412-05C2296C3FC1}" type="pres">
      <dgm:prSet presAssocID="{A4878BC4-EF59-4623-B01B-5288ED36B29C}" presName="vertSpace2a" presStyleCnt="0"/>
      <dgm:spPr/>
    </dgm:pt>
    <dgm:pt modelId="{96C9CB58-99A3-4452-B17B-A08E7C77F1F4}" type="pres">
      <dgm:prSet presAssocID="{A4878BC4-EF59-4623-B01B-5288ED36B29C}" presName="horz2" presStyleCnt="0"/>
      <dgm:spPr/>
    </dgm:pt>
    <dgm:pt modelId="{18130F70-1278-41D0-B63A-779BAAA6AEB1}" type="pres">
      <dgm:prSet presAssocID="{A4878BC4-EF59-4623-B01B-5288ED36B29C}" presName="horzSpace2" presStyleCnt="0"/>
      <dgm:spPr/>
    </dgm:pt>
    <dgm:pt modelId="{EE3F0CBE-0B36-46EF-9DA1-6093B116E231}" type="pres">
      <dgm:prSet presAssocID="{A4878BC4-EF59-4623-B01B-5288ED36B29C}" presName="tx2" presStyleLbl="revTx" presStyleIdx="1" presStyleCnt="4"/>
      <dgm:spPr/>
      <dgm:t>
        <a:bodyPr/>
        <a:lstStyle/>
        <a:p>
          <a:endParaRPr lang="en-US"/>
        </a:p>
      </dgm:t>
    </dgm:pt>
    <dgm:pt modelId="{EAAC8318-438D-412B-AC87-13B8AFFE2955}" type="pres">
      <dgm:prSet presAssocID="{A4878BC4-EF59-4623-B01B-5288ED36B29C}" presName="vert2" presStyleCnt="0"/>
      <dgm:spPr/>
    </dgm:pt>
    <dgm:pt modelId="{027C8CED-30F7-4504-8995-5958820B162E}" type="pres">
      <dgm:prSet presAssocID="{A4878BC4-EF59-4623-B01B-5288ED36B29C}" presName="thinLine2b" presStyleLbl="callout" presStyleIdx="0" presStyleCnt="3"/>
      <dgm:spPr/>
    </dgm:pt>
    <dgm:pt modelId="{D499FFA9-AC39-4869-B2B0-8B94E5C06F38}" type="pres">
      <dgm:prSet presAssocID="{A4878BC4-EF59-4623-B01B-5288ED36B29C}" presName="vertSpace2b" presStyleCnt="0"/>
      <dgm:spPr/>
    </dgm:pt>
    <dgm:pt modelId="{EA8B64DB-BE8A-4857-AA95-DFA8E917015A}" type="pres">
      <dgm:prSet presAssocID="{B151B1AF-00D7-4233-A398-FBDBAB0ED3EC}" presName="horz2" presStyleCnt="0"/>
      <dgm:spPr/>
    </dgm:pt>
    <dgm:pt modelId="{9677681B-E780-412F-8EB3-61F88C76BF53}" type="pres">
      <dgm:prSet presAssocID="{B151B1AF-00D7-4233-A398-FBDBAB0ED3EC}" presName="horzSpace2" presStyleCnt="0"/>
      <dgm:spPr/>
    </dgm:pt>
    <dgm:pt modelId="{8E2D925F-29BE-400F-B1D3-31039AF6F3B1}" type="pres">
      <dgm:prSet presAssocID="{B151B1AF-00D7-4233-A398-FBDBAB0ED3EC}" presName="tx2" presStyleLbl="revTx" presStyleIdx="2" presStyleCnt="4"/>
      <dgm:spPr/>
      <dgm:t>
        <a:bodyPr/>
        <a:lstStyle/>
        <a:p>
          <a:endParaRPr lang="en-US"/>
        </a:p>
      </dgm:t>
    </dgm:pt>
    <dgm:pt modelId="{F7C45000-BB4A-46E1-BF37-129D0D8E20EA}" type="pres">
      <dgm:prSet presAssocID="{B151B1AF-00D7-4233-A398-FBDBAB0ED3EC}" presName="vert2" presStyleCnt="0"/>
      <dgm:spPr/>
    </dgm:pt>
    <dgm:pt modelId="{6CF6C5C1-1E7B-42BD-8939-7AFC17D2E406}" type="pres">
      <dgm:prSet presAssocID="{B151B1AF-00D7-4233-A398-FBDBAB0ED3EC}" presName="thinLine2b" presStyleLbl="callout" presStyleIdx="1" presStyleCnt="3"/>
      <dgm:spPr/>
    </dgm:pt>
    <dgm:pt modelId="{3E4495F0-3D65-4F18-97C7-49D1EDA3DA6E}" type="pres">
      <dgm:prSet presAssocID="{B151B1AF-00D7-4233-A398-FBDBAB0ED3EC}" presName="vertSpace2b" presStyleCnt="0"/>
      <dgm:spPr/>
    </dgm:pt>
    <dgm:pt modelId="{BFEF9454-53DE-4F6E-ACCF-CBBECC82B517}" type="pres">
      <dgm:prSet presAssocID="{3F702306-AFCC-42F7-B764-763781A53E1A}" presName="horz2" presStyleCnt="0"/>
      <dgm:spPr/>
    </dgm:pt>
    <dgm:pt modelId="{5198FAF2-DDC9-41A5-B1CC-DB3DCFA2C682}" type="pres">
      <dgm:prSet presAssocID="{3F702306-AFCC-42F7-B764-763781A53E1A}" presName="horzSpace2" presStyleCnt="0"/>
      <dgm:spPr/>
    </dgm:pt>
    <dgm:pt modelId="{84D0094E-2900-4E9F-8BAF-3232F141EEC3}" type="pres">
      <dgm:prSet presAssocID="{3F702306-AFCC-42F7-B764-763781A53E1A}" presName="tx2" presStyleLbl="revTx" presStyleIdx="3" presStyleCnt="4"/>
      <dgm:spPr/>
      <dgm:t>
        <a:bodyPr/>
        <a:lstStyle/>
        <a:p>
          <a:endParaRPr lang="en-US"/>
        </a:p>
      </dgm:t>
    </dgm:pt>
    <dgm:pt modelId="{DD0C5FE2-E6EA-4AEE-9C6B-64B33FDB89F7}" type="pres">
      <dgm:prSet presAssocID="{3F702306-AFCC-42F7-B764-763781A53E1A}" presName="vert2" presStyleCnt="0"/>
      <dgm:spPr/>
    </dgm:pt>
    <dgm:pt modelId="{2E34DC8B-279F-4F46-AF27-7309B8C21125}" type="pres">
      <dgm:prSet presAssocID="{3F702306-AFCC-42F7-B764-763781A53E1A}" presName="thinLine2b" presStyleLbl="callout" presStyleIdx="2" presStyleCnt="3"/>
      <dgm:spPr/>
    </dgm:pt>
    <dgm:pt modelId="{2A770D1E-9793-4314-A614-9037E5BAE955}" type="pres">
      <dgm:prSet presAssocID="{3F702306-AFCC-42F7-B764-763781A53E1A}" presName="vertSpace2b" presStyleCnt="0"/>
      <dgm:spPr/>
    </dgm:pt>
  </dgm:ptLst>
  <dgm:cxnLst>
    <dgm:cxn modelId="{7EA04326-59C5-4556-AAC3-224877321927}" type="presOf" srcId="{A4878BC4-EF59-4623-B01B-5288ED36B29C}" destId="{EE3F0CBE-0B36-46EF-9DA1-6093B116E231}" srcOrd="0" destOrd="0" presId="urn:microsoft.com/office/officeart/2008/layout/LinedList"/>
    <dgm:cxn modelId="{64805AB3-C4F4-4675-9D0B-9A3168EEC62C}" type="presOf" srcId="{B151B1AF-00D7-4233-A398-FBDBAB0ED3EC}" destId="{8E2D925F-29BE-400F-B1D3-31039AF6F3B1}" srcOrd="0" destOrd="0" presId="urn:microsoft.com/office/officeart/2008/layout/LinedList"/>
    <dgm:cxn modelId="{484ADD2F-9A72-41A0-AFC8-57CCE445E630}" type="presOf" srcId="{6E39EA49-7D2E-4D41-86D9-B5B3A7D8EE36}" destId="{BB425A87-BEF1-4813-8DC8-05D1D601CEB0}" srcOrd="0" destOrd="0" presId="urn:microsoft.com/office/officeart/2008/layout/LinedList"/>
    <dgm:cxn modelId="{6DAC8BDE-EF87-40E4-BCE4-709ED9DA5DD5}" srcId="{212B3C09-DE93-420A-B5CB-9B2BCA08B015}" destId="{B151B1AF-00D7-4233-A398-FBDBAB0ED3EC}" srcOrd="1" destOrd="0" parTransId="{FEA62FD0-3D08-4988-AF4A-A024117447E9}" sibTransId="{577E8119-9C86-4A5F-8F1E-5F83D7876956}"/>
    <dgm:cxn modelId="{870A981E-5A77-4B14-8BE5-E626D7FEEC85}" srcId="{212B3C09-DE93-420A-B5CB-9B2BCA08B015}" destId="{3F702306-AFCC-42F7-B764-763781A53E1A}" srcOrd="2" destOrd="0" parTransId="{E90F97B4-8E76-4729-AFEF-9DCFF7C21CF9}" sibTransId="{7D36C544-F2C8-4C6F-9315-104AD660CFFC}"/>
    <dgm:cxn modelId="{A3FF9D3D-BFE2-4FE5-BDA8-4B88B8135BC8}" type="presOf" srcId="{212B3C09-DE93-420A-B5CB-9B2BCA08B015}" destId="{B813471F-E7F1-406A-83F6-9F8E5F0ED293}" srcOrd="0" destOrd="0" presId="urn:microsoft.com/office/officeart/2008/layout/LinedList"/>
    <dgm:cxn modelId="{91762B1E-9B58-49AA-A64E-A7E5362A04EC}" type="presOf" srcId="{3F702306-AFCC-42F7-B764-763781A53E1A}" destId="{84D0094E-2900-4E9F-8BAF-3232F141EEC3}" srcOrd="0" destOrd="0" presId="urn:microsoft.com/office/officeart/2008/layout/LinedList"/>
    <dgm:cxn modelId="{0B901F55-2676-493E-805E-C1A834B6FC64}" srcId="{212B3C09-DE93-420A-B5CB-9B2BCA08B015}" destId="{A4878BC4-EF59-4623-B01B-5288ED36B29C}" srcOrd="0" destOrd="0" parTransId="{E303B4DC-ADCC-4540-903B-7EDDE00344E9}" sibTransId="{2727A7C0-9A8A-4E6A-9D5D-78A2DD6922A7}"/>
    <dgm:cxn modelId="{7ECEEEBA-A0C2-4D8F-99E0-51625EC24815}" srcId="{6E39EA49-7D2E-4D41-86D9-B5B3A7D8EE36}" destId="{212B3C09-DE93-420A-B5CB-9B2BCA08B015}" srcOrd="0" destOrd="0" parTransId="{93D39F92-6F24-4899-9430-0ACD5281EFCB}" sibTransId="{4EABA44B-BA13-4A67-A5C4-88DDF86A9405}"/>
    <dgm:cxn modelId="{C55A0BCE-9EA8-44C0-848A-579ADFBCEE6C}" type="presParOf" srcId="{BB425A87-BEF1-4813-8DC8-05D1D601CEB0}" destId="{D0810955-A88D-441F-BC60-21DD96688DBA}" srcOrd="0" destOrd="0" presId="urn:microsoft.com/office/officeart/2008/layout/LinedList"/>
    <dgm:cxn modelId="{817B60CF-D95B-4F31-9F5C-FACAF28761BA}" type="presParOf" srcId="{BB425A87-BEF1-4813-8DC8-05D1D601CEB0}" destId="{880F8A84-B206-44B9-80DD-3C615A7B7F42}" srcOrd="1" destOrd="0" presId="urn:microsoft.com/office/officeart/2008/layout/LinedList"/>
    <dgm:cxn modelId="{EED99395-8672-46D5-A8D5-FB91A8990D25}" type="presParOf" srcId="{880F8A84-B206-44B9-80DD-3C615A7B7F42}" destId="{B813471F-E7F1-406A-83F6-9F8E5F0ED293}" srcOrd="0" destOrd="0" presId="urn:microsoft.com/office/officeart/2008/layout/LinedList"/>
    <dgm:cxn modelId="{155D54E6-28B3-443F-8B17-85AF93127D81}" type="presParOf" srcId="{880F8A84-B206-44B9-80DD-3C615A7B7F42}" destId="{2009E71A-AAF0-4293-A366-9C2918080A2F}" srcOrd="1" destOrd="0" presId="urn:microsoft.com/office/officeart/2008/layout/LinedList"/>
    <dgm:cxn modelId="{4F9C3D85-4937-42EC-8DC8-94F792FD09AC}" type="presParOf" srcId="{2009E71A-AAF0-4293-A366-9C2918080A2F}" destId="{7CE532EC-EADB-4DC0-9412-05C2296C3FC1}" srcOrd="0" destOrd="0" presId="urn:microsoft.com/office/officeart/2008/layout/LinedList"/>
    <dgm:cxn modelId="{EBDCDFB4-5635-4A66-BA4A-7AABFAD44EDA}" type="presParOf" srcId="{2009E71A-AAF0-4293-A366-9C2918080A2F}" destId="{96C9CB58-99A3-4452-B17B-A08E7C77F1F4}" srcOrd="1" destOrd="0" presId="urn:microsoft.com/office/officeart/2008/layout/LinedList"/>
    <dgm:cxn modelId="{CCEC1A52-9E73-43A0-91D5-42999A0DF2F0}" type="presParOf" srcId="{96C9CB58-99A3-4452-B17B-A08E7C77F1F4}" destId="{18130F70-1278-41D0-B63A-779BAAA6AEB1}" srcOrd="0" destOrd="0" presId="urn:microsoft.com/office/officeart/2008/layout/LinedList"/>
    <dgm:cxn modelId="{AEC8DBA8-5497-4881-AB71-B881631BEBA5}" type="presParOf" srcId="{96C9CB58-99A3-4452-B17B-A08E7C77F1F4}" destId="{EE3F0CBE-0B36-46EF-9DA1-6093B116E231}" srcOrd="1" destOrd="0" presId="urn:microsoft.com/office/officeart/2008/layout/LinedList"/>
    <dgm:cxn modelId="{C3982C47-15A0-452F-921E-812F1015F675}" type="presParOf" srcId="{96C9CB58-99A3-4452-B17B-A08E7C77F1F4}" destId="{EAAC8318-438D-412B-AC87-13B8AFFE2955}" srcOrd="2" destOrd="0" presId="urn:microsoft.com/office/officeart/2008/layout/LinedList"/>
    <dgm:cxn modelId="{141E3A5B-A229-4112-BC10-121DE8BDFD3C}" type="presParOf" srcId="{2009E71A-AAF0-4293-A366-9C2918080A2F}" destId="{027C8CED-30F7-4504-8995-5958820B162E}" srcOrd="2" destOrd="0" presId="urn:microsoft.com/office/officeart/2008/layout/LinedList"/>
    <dgm:cxn modelId="{D117E1D5-C083-46F2-9C34-90184D3247F1}" type="presParOf" srcId="{2009E71A-AAF0-4293-A366-9C2918080A2F}" destId="{D499FFA9-AC39-4869-B2B0-8B94E5C06F38}" srcOrd="3" destOrd="0" presId="urn:microsoft.com/office/officeart/2008/layout/LinedList"/>
    <dgm:cxn modelId="{23559A84-6F36-4144-8AB4-3CBAD3C36D82}" type="presParOf" srcId="{2009E71A-AAF0-4293-A366-9C2918080A2F}" destId="{EA8B64DB-BE8A-4857-AA95-DFA8E917015A}" srcOrd="4" destOrd="0" presId="urn:microsoft.com/office/officeart/2008/layout/LinedList"/>
    <dgm:cxn modelId="{D8BBCA89-E609-45B5-A2FC-ECDF059F1253}" type="presParOf" srcId="{EA8B64DB-BE8A-4857-AA95-DFA8E917015A}" destId="{9677681B-E780-412F-8EB3-61F88C76BF53}" srcOrd="0" destOrd="0" presId="urn:microsoft.com/office/officeart/2008/layout/LinedList"/>
    <dgm:cxn modelId="{60D0D193-60FA-4B2E-ABE0-11BC689A716B}" type="presParOf" srcId="{EA8B64DB-BE8A-4857-AA95-DFA8E917015A}" destId="{8E2D925F-29BE-400F-B1D3-31039AF6F3B1}" srcOrd="1" destOrd="0" presId="urn:microsoft.com/office/officeart/2008/layout/LinedList"/>
    <dgm:cxn modelId="{59CACC16-6B6B-4DE5-836A-4C8A360A05AE}" type="presParOf" srcId="{EA8B64DB-BE8A-4857-AA95-DFA8E917015A}" destId="{F7C45000-BB4A-46E1-BF37-129D0D8E20EA}" srcOrd="2" destOrd="0" presId="urn:microsoft.com/office/officeart/2008/layout/LinedList"/>
    <dgm:cxn modelId="{5A953194-23B9-4B17-A6F5-6642182ED6FA}" type="presParOf" srcId="{2009E71A-AAF0-4293-A366-9C2918080A2F}" destId="{6CF6C5C1-1E7B-42BD-8939-7AFC17D2E406}" srcOrd="5" destOrd="0" presId="urn:microsoft.com/office/officeart/2008/layout/LinedList"/>
    <dgm:cxn modelId="{4FA9F8C5-BF42-4168-BFD3-72468E402D21}" type="presParOf" srcId="{2009E71A-AAF0-4293-A366-9C2918080A2F}" destId="{3E4495F0-3D65-4F18-97C7-49D1EDA3DA6E}" srcOrd="6" destOrd="0" presId="urn:microsoft.com/office/officeart/2008/layout/LinedList"/>
    <dgm:cxn modelId="{602ACE07-50B5-4679-A89C-1F6A857DC009}" type="presParOf" srcId="{2009E71A-AAF0-4293-A366-9C2918080A2F}" destId="{BFEF9454-53DE-4F6E-ACCF-CBBECC82B517}" srcOrd="7" destOrd="0" presId="urn:microsoft.com/office/officeart/2008/layout/LinedList"/>
    <dgm:cxn modelId="{33AD6B75-3554-4697-959C-2CBF4ACE1630}" type="presParOf" srcId="{BFEF9454-53DE-4F6E-ACCF-CBBECC82B517}" destId="{5198FAF2-DDC9-41A5-B1CC-DB3DCFA2C682}" srcOrd="0" destOrd="0" presId="urn:microsoft.com/office/officeart/2008/layout/LinedList"/>
    <dgm:cxn modelId="{46DA150D-8ADA-4DED-8C12-19A491BB53A0}" type="presParOf" srcId="{BFEF9454-53DE-4F6E-ACCF-CBBECC82B517}" destId="{84D0094E-2900-4E9F-8BAF-3232F141EEC3}" srcOrd="1" destOrd="0" presId="urn:microsoft.com/office/officeart/2008/layout/LinedList"/>
    <dgm:cxn modelId="{CEE7F995-EFB4-41BA-A064-4F41F8A13D05}" type="presParOf" srcId="{BFEF9454-53DE-4F6E-ACCF-CBBECC82B517}" destId="{DD0C5FE2-E6EA-4AEE-9C6B-64B33FDB89F7}" srcOrd="2" destOrd="0" presId="urn:microsoft.com/office/officeart/2008/layout/LinedList"/>
    <dgm:cxn modelId="{9536DBB6-D5B1-43BB-A49B-39A67F87BD31}" type="presParOf" srcId="{2009E71A-AAF0-4293-A366-9C2918080A2F}" destId="{2E34DC8B-279F-4F46-AF27-7309B8C21125}" srcOrd="8" destOrd="0" presId="urn:microsoft.com/office/officeart/2008/layout/LinedList"/>
    <dgm:cxn modelId="{F197C649-4976-4578-AF02-AACAB4083E23}" type="presParOf" srcId="{2009E71A-AAF0-4293-A366-9C2918080A2F}" destId="{2A770D1E-9793-4314-A614-9037E5BAE955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9C9272-0CBA-4845-BFC4-B473F3942D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A65EA88C-F4E2-472A-AACB-9EA8C4BAE3CA}">
      <dgm:prSet phldrT="[Text]"/>
      <dgm:spPr/>
      <dgm:t>
        <a:bodyPr/>
        <a:lstStyle/>
        <a:p>
          <a:r>
            <a:rPr lang="ar-IQ" dirty="0" smtClean="0"/>
            <a:t>تأثير التدريب الهوائي</a:t>
          </a:r>
          <a:endParaRPr lang="en-US" dirty="0"/>
        </a:p>
      </dgm:t>
    </dgm:pt>
    <dgm:pt modelId="{1E56764E-0C25-4B00-A8F6-CBFFF66144AB}" type="parTrans" cxnId="{9D5DD091-9878-4E29-A6B6-328A3CCF9948}">
      <dgm:prSet/>
      <dgm:spPr/>
      <dgm:t>
        <a:bodyPr/>
        <a:lstStyle/>
        <a:p>
          <a:endParaRPr lang="en-US"/>
        </a:p>
      </dgm:t>
    </dgm:pt>
    <dgm:pt modelId="{A94EA42E-0F92-43D8-83CD-444E935E75DA}" type="sibTrans" cxnId="{9D5DD091-9878-4E29-A6B6-328A3CCF9948}">
      <dgm:prSet/>
      <dgm:spPr/>
      <dgm:t>
        <a:bodyPr/>
        <a:lstStyle/>
        <a:p>
          <a:endParaRPr lang="en-US"/>
        </a:p>
      </dgm:t>
    </dgm:pt>
    <dgm:pt modelId="{E18506B0-7C41-4162-93B7-AB31F7E7E6A5}">
      <dgm:prSet phldrT="[Text]"/>
      <dgm:spPr/>
      <dgm:t>
        <a:bodyPr/>
        <a:lstStyle/>
        <a:p>
          <a:r>
            <a:rPr lang="ar-IQ" dirty="0" smtClean="0"/>
            <a:t>زيادة نسبة الهيموكلوبين</a:t>
          </a:r>
          <a:endParaRPr lang="en-US" dirty="0"/>
        </a:p>
      </dgm:t>
    </dgm:pt>
    <dgm:pt modelId="{B714B5FC-0136-490B-B9DE-67EF4F4817EB}" type="parTrans" cxnId="{D76D65F8-7B81-4864-9964-D0CFF01A38E3}">
      <dgm:prSet/>
      <dgm:spPr/>
      <dgm:t>
        <a:bodyPr/>
        <a:lstStyle/>
        <a:p>
          <a:endParaRPr lang="en-US"/>
        </a:p>
      </dgm:t>
    </dgm:pt>
    <dgm:pt modelId="{D5262BC2-E139-4A6B-B631-1188C047C429}" type="sibTrans" cxnId="{D76D65F8-7B81-4864-9964-D0CFF01A38E3}">
      <dgm:prSet/>
      <dgm:spPr/>
      <dgm:t>
        <a:bodyPr/>
        <a:lstStyle/>
        <a:p>
          <a:endParaRPr lang="en-US"/>
        </a:p>
      </dgm:t>
    </dgm:pt>
    <dgm:pt modelId="{9A4D6BBC-F0BB-409F-8EA9-2DC65E796BD1}">
      <dgm:prSet phldrT="[Text]"/>
      <dgm:spPr/>
      <dgm:t>
        <a:bodyPr/>
        <a:lstStyle/>
        <a:p>
          <a:r>
            <a:rPr lang="ar-IQ" dirty="0" smtClean="0"/>
            <a:t>تحسين اكسدة الكربوهيدرات</a:t>
          </a:r>
          <a:endParaRPr lang="en-US" dirty="0"/>
        </a:p>
      </dgm:t>
    </dgm:pt>
    <dgm:pt modelId="{F43672CF-5477-4FD4-92FA-B5E0861B783B}" type="parTrans" cxnId="{6BCBBD65-6838-41C4-AC4B-97CF4789F7D6}">
      <dgm:prSet/>
      <dgm:spPr/>
      <dgm:t>
        <a:bodyPr/>
        <a:lstStyle/>
        <a:p>
          <a:endParaRPr lang="en-US"/>
        </a:p>
      </dgm:t>
    </dgm:pt>
    <dgm:pt modelId="{44FF7344-35CF-48C2-AF73-A0FFFA37D674}" type="sibTrans" cxnId="{6BCBBD65-6838-41C4-AC4B-97CF4789F7D6}">
      <dgm:prSet/>
      <dgm:spPr/>
      <dgm:t>
        <a:bodyPr/>
        <a:lstStyle/>
        <a:p>
          <a:endParaRPr lang="en-US"/>
        </a:p>
      </dgm:t>
    </dgm:pt>
    <dgm:pt modelId="{77DA76CD-9349-47A0-B2AB-0E12C59A956D}">
      <dgm:prSet phldrT="[Text]"/>
      <dgm:spPr/>
      <dgm:t>
        <a:bodyPr/>
        <a:lstStyle/>
        <a:p>
          <a:r>
            <a:rPr lang="ar-IQ" dirty="0" smtClean="0"/>
            <a:t>تحسين اكسدة الدهون</a:t>
          </a:r>
          <a:endParaRPr lang="en-US" dirty="0"/>
        </a:p>
      </dgm:t>
    </dgm:pt>
    <dgm:pt modelId="{AEDD6E71-EF25-483D-B148-F9932182EE9A}" type="parTrans" cxnId="{DEA601F3-DD0A-4624-BC0C-3C2E0CF3D5D5}">
      <dgm:prSet/>
      <dgm:spPr/>
      <dgm:t>
        <a:bodyPr/>
        <a:lstStyle/>
        <a:p>
          <a:endParaRPr lang="en-US"/>
        </a:p>
      </dgm:t>
    </dgm:pt>
    <dgm:pt modelId="{9A76F010-0AC7-4ABA-B874-1ECB686B6EB3}" type="sibTrans" cxnId="{DEA601F3-DD0A-4624-BC0C-3C2E0CF3D5D5}">
      <dgm:prSet/>
      <dgm:spPr/>
      <dgm:t>
        <a:bodyPr/>
        <a:lstStyle/>
        <a:p>
          <a:endParaRPr lang="en-US"/>
        </a:p>
      </dgm:t>
    </dgm:pt>
    <dgm:pt modelId="{F64C4731-28EF-4C14-B619-200334550707}" type="pres">
      <dgm:prSet presAssocID="{A89C9272-0CBA-4845-BFC4-B473F3942DF3}" presName="Name0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BAB857-C809-4487-B296-E14694221960}" type="pres">
      <dgm:prSet presAssocID="{A65EA88C-F4E2-472A-AACB-9EA8C4BAE3CA}" presName="root1" presStyleCnt="0"/>
      <dgm:spPr/>
    </dgm:pt>
    <dgm:pt modelId="{C3BC6B42-337A-43D4-BE3C-344FF4E04BD5}" type="pres">
      <dgm:prSet presAssocID="{A65EA88C-F4E2-472A-AACB-9EA8C4BAE3C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B51503-940F-4A8A-9A59-0B548A56052E}" type="pres">
      <dgm:prSet presAssocID="{A65EA88C-F4E2-472A-AACB-9EA8C4BAE3CA}" presName="level2hierChild" presStyleCnt="0"/>
      <dgm:spPr/>
    </dgm:pt>
    <dgm:pt modelId="{FE831CF4-907B-45FB-9A15-A5EA986C72B2}" type="pres">
      <dgm:prSet presAssocID="{B714B5FC-0136-490B-B9DE-67EF4F4817EB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67269284-340F-4FFB-AE32-EFBF2C989C74}" type="pres">
      <dgm:prSet presAssocID="{B714B5FC-0136-490B-B9DE-67EF4F4817EB}" presName="connTx" presStyleLbl="parChTrans1D2" presStyleIdx="0" presStyleCnt="3"/>
      <dgm:spPr/>
      <dgm:t>
        <a:bodyPr/>
        <a:lstStyle/>
        <a:p>
          <a:endParaRPr lang="en-US"/>
        </a:p>
      </dgm:t>
    </dgm:pt>
    <dgm:pt modelId="{324A710C-75D6-422E-821D-DAF56861116A}" type="pres">
      <dgm:prSet presAssocID="{E18506B0-7C41-4162-93B7-AB31F7E7E6A5}" presName="root2" presStyleCnt="0"/>
      <dgm:spPr/>
    </dgm:pt>
    <dgm:pt modelId="{A81F6C46-3106-4833-B153-4329B2144B63}" type="pres">
      <dgm:prSet presAssocID="{E18506B0-7C41-4162-93B7-AB31F7E7E6A5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8AE42D-CEB5-452C-A6A1-ECC80773AD72}" type="pres">
      <dgm:prSet presAssocID="{E18506B0-7C41-4162-93B7-AB31F7E7E6A5}" presName="level3hierChild" presStyleCnt="0"/>
      <dgm:spPr/>
    </dgm:pt>
    <dgm:pt modelId="{45E2C57D-830C-42F8-A2CB-C25BC4AEC356}" type="pres">
      <dgm:prSet presAssocID="{F43672CF-5477-4FD4-92FA-B5E0861B783B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526701FE-2E0A-4AD4-8A41-55B7DA834BDE}" type="pres">
      <dgm:prSet presAssocID="{F43672CF-5477-4FD4-92FA-B5E0861B783B}" presName="connTx" presStyleLbl="parChTrans1D2" presStyleIdx="1" presStyleCnt="3"/>
      <dgm:spPr/>
      <dgm:t>
        <a:bodyPr/>
        <a:lstStyle/>
        <a:p>
          <a:endParaRPr lang="en-US"/>
        </a:p>
      </dgm:t>
    </dgm:pt>
    <dgm:pt modelId="{8CE2AC5B-AC30-444E-B52D-E62F25F6BC01}" type="pres">
      <dgm:prSet presAssocID="{9A4D6BBC-F0BB-409F-8EA9-2DC65E796BD1}" presName="root2" presStyleCnt="0"/>
      <dgm:spPr/>
    </dgm:pt>
    <dgm:pt modelId="{1B75691D-4D8B-4B76-8681-60707EDC1FD1}" type="pres">
      <dgm:prSet presAssocID="{9A4D6BBC-F0BB-409F-8EA9-2DC65E796BD1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7EFB3A-C847-4FA1-897E-3F20AC231AD1}" type="pres">
      <dgm:prSet presAssocID="{9A4D6BBC-F0BB-409F-8EA9-2DC65E796BD1}" presName="level3hierChild" presStyleCnt="0"/>
      <dgm:spPr/>
    </dgm:pt>
    <dgm:pt modelId="{A1A47A37-783B-44C8-8F88-ADB10A2AAA0D}" type="pres">
      <dgm:prSet presAssocID="{AEDD6E71-EF25-483D-B148-F9932182EE9A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05D4D308-993B-451A-974A-898094456A40}" type="pres">
      <dgm:prSet presAssocID="{AEDD6E71-EF25-483D-B148-F9932182EE9A}" presName="connTx" presStyleLbl="parChTrans1D2" presStyleIdx="2" presStyleCnt="3"/>
      <dgm:spPr/>
      <dgm:t>
        <a:bodyPr/>
        <a:lstStyle/>
        <a:p>
          <a:endParaRPr lang="en-US"/>
        </a:p>
      </dgm:t>
    </dgm:pt>
    <dgm:pt modelId="{218DDFFC-9FFF-4BA7-BFA7-F97CE36F6B29}" type="pres">
      <dgm:prSet presAssocID="{77DA76CD-9349-47A0-B2AB-0E12C59A956D}" presName="root2" presStyleCnt="0"/>
      <dgm:spPr/>
    </dgm:pt>
    <dgm:pt modelId="{DA83F6D7-6251-4C62-9175-E6CF767FE202}" type="pres">
      <dgm:prSet presAssocID="{77DA76CD-9349-47A0-B2AB-0E12C59A956D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314DAD-5283-44F0-8217-C78426A14F80}" type="pres">
      <dgm:prSet presAssocID="{77DA76CD-9349-47A0-B2AB-0E12C59A956D}" presName="level3hierChild" presStyleCnt="0"/>
      <dgm:spPr/>
    </dgm:pt>
  </dgm:ptLst>
  <dgm:cxnLst>
    <dgm:cxn modelId="{73CE2907-17A1-4862-95D3-B145C47B9ADA}" type="presOf" srcId="{F43672CF-5477-4FD4-92FA-B5E0861B783B}" destId="{45E2C57D-830C-42F8-A2CB-C25BC4AEC356}" srcOrd="0" destOrd="0" presId="urn:microsoft.com/office/officeart/2008/layout/HorizontalMultiLevelHierarchy"/>
    <dgm:cxn modelId="{46BBA2B4-4A86-4176-94EB-D795A1CAFDF6}" type="presOf" srcId="{A65EA88C-F4E2-472A-AACB-9EA8C4BAE3CA}" destId="{C3BC6B42-337A-43D4-BE3C-344FF4E04BD5}" srcOrd="0" destOrd="0" presId="urn:microsoft.com/office/officeart/2008/layout/HorizontalMultiLevelHierarchy"/>
    <dgm:cxn modelId="{9D5DD091-9878-4E29-A6B6-328A3CCF9948}" srcId="{A89C9272-0CBA-4845-BFC4-B473F3942DF3}" destId="{A65EA88C-F4E2-472A-AACB-9EA8C4BAE3CA}" srcOrd="0" destOrd="0" parTransId="{1E56764E-0C25-4B00-A8F6-CBFFF66144AB}" sibTransId="{A94EA42E-0F92-43D8-83CD-444E935E75DA}"/>
    <dgm:cxn modelId="{58828B7D-1449-4CC2-8DF1-00F2B9EA2928}" type="presOf" srcId="{AEDD6E71-EF25-483D-B148-F9932182EE9A}" destId="{A1A47A37-783B-44C8-8F88-ADB10A2AAA0D}" srcOrd="0" destOrd="0" presId="urn:microsoft.com/office/officeart/2008/layout/HorizontalMultiLevelHierarchy"/>
    <dgm:cxn modelId="{D76D65F8-7B81-4864-9964-D0CFF01A38E3}" srcId="{A65EA88C-F4E2-472A-AACB-9EA8C4BAE3CA}" destId="{E18506B0-7C41-4162-93B7-AB31F7E7E6A5}" srcOrd="0" destOrd="0" parTransId="{B714B5FC-0136-490B-B9DE-67EF4F4817EB}" sibTransId="{D5262BC2-E139-4A6B-B631-1188C047C429}"/>
    <dgm:cxn modelId="{D45F1DDF-EA92-4A1E-A428-824566C88DA9}" type="presOf" srcId="{9A4D6BBC-F0BB-409F-8EA9-2DC65E796BD1}" destId="{1B75691D-4D8B-4B76-8681-60707EDC1FD1}" srcOrd="0" destOrd="0" presId="urn:microsoft.com/office/officeart/2008/layout/HorizontalMultiLevelHierarchy"/>
    <dgm:cxn modelId="{FD8A59F2-13E2-4207-9FBF-8C67D587834A}" type="presOf" srcId="{B714B5FC-0136-490B-B9DE-67EF4F4817EB}" destId="{FE831CF4-907B-45FB-9A15-A5EA986C72B2}" srcOrd="0" destOrd="0" presId="urn:microsoft.com/office/officeart/2008/layout/HorizontalMultiLevelHierarchy"/>
    <dgm:cxn modelId="{0165C206-D0CE-4CBE-AB09-D42CCAD4C1A0}" type="presOf" srcId="{F43672CF-5477-4FD4-92FA-B5E0861B783B}" destId="{526701FE-2E0A-4AD4-8A41-55B7DA834BDE}" srcOrd="1" destOrd="0" presId="urn:microsoft.com/office/officeart/2008/layout/HorizontalMultiLevelHierarchy"/>
    <dgm:cxn modelId="{D2662EDD-6545-469D-949A-AD9554C1F818}" type="presOf" srcId="{AEDD6E71-EF25-483D-B148-F9932182EE9A}" destId="{05D4D308-993B-451A-974A-898094456A40}" srcOrd="1" destOrd="0" presId="urn:microsoft.com/office/officeart/2008/layout/HorizontalMultiLevelHierarchy"/>
    <dgm:cxn modelId="{E6284C2C-C6C2-476F-8AF8-7508198682F9}" type="presOf" srcId="{77DA76CD-9349-47A0-B2AB-0E12C59A956D}" destId="{DA83F6D7-6251-4C62-9175-E6CF767FE202}" srcOrd="0" destOrd="0" presId="urn:microsoft.com/office/officeart/2008/layout/HorizontalMultiLevelHierarchy"/>
    <dgm:cxn modelId="{4BD6E12A-F93F-4AD9-A42F-F9BC599AE54C}" type="presOf" srcId="{E18506B0-7C41-4162-93B7-AB31F7E7E6A5}" destId="{A81F6C46-3106-4833-B153-4329B2144B63}" srcOrd="0" destOrd="0" presId="urn:microsoft.com/office/officeart/2008/layout/HorizontalMultiLevelHierarchy"/>
    <dgm:cxn modelId="{6BCBBD65-6838-41C4-AC4B-97CF4789F7D6}" srcId="{A65EA88C-F4E2-472A-AACB-9EA8C4BAE3CA}" destId="{9A4D6BBC-F0BB-409F-8EA9-2DC65E796BD1}" srcOrd="1" destOrd="0" parTransId="{F43672CF-5477-4FD4-92FA-B5E0861B783B}" sibTransId="{44FF7344-35CF-48C2-AF73-A0FFFA37D674}"/>
    <dgm:cxn modelId="{546BEE91-F550-496E-B82E-9A42414E82D3}" type="presOf" srcId="{A89C9272-0CBA-4845-BFC4-B473F3942DF3}" destId="{F64C4731-28EF-4C14-B619-200334550707}" srcOrd="0" destOrd="0" presId="urn:microsoft.com/office/officeart/2008/layout/HorizontalMultiLevelHierarchy"/>
    <dgm:cxn modelId="{DEA601F3-DD0A-4624-BC0C-3C2E0CF3D5D5}" srcId="{A65EA88C-F4E2-472A-AACB-9EA8C4BAE3CA}" destId="{77DA76CD-9349-47A0-B2AB-0E12C59A956D}" srcOrd="2" destOrd="0" parTransId="{AEDD6E71-EF25-483D-B148-F9932182EE9A}" sibTransId="{9A76F010-0AC7-4ABA-B874-1ECB686B6EB3}"/>
    <dgm:cxn modelId="{C41F1769-7561-4174-8AA7-D1B9C23C85DD}" type="presOf" srcId="{B714B5FC-0136-490B-B9DE-67EF4F4817EB}" destId="{67269284-340F-4FFB-AE32-EFBF2C989C74}" srcOrd="1" destOrd="0" presId="urn:microsoft.com/office/officeart/2008/layout/HorizontalMultiLevelHierarchy"/>
    <dgm:cxn modelId="{5BEC032A-EC2B-4CF9-B833-F29E34FB7426}" type="presParOf" srcId="{F64C4731-28EF-4C14-B619-200334550707}" destId="{15BAB857-C809-4487-B296-E14694221960}" srcOrd="0" destOrd="0" presId="urn:microsoft.com/office/officeart/2008/layout/HorizontalMultiLevelHierarchy"/>
    <dgm:cxn modelId="{C0FF17F7-8A47-4F27-9A30-7BCB77BEC135}" type="presParOf" srcId="{15BAB857-C809-4487-B296-E14694221960}" destId="{C3BC6B42-337A-43D4-BE3C-344FF4E04BD5}" srcOrd="0" destOrd="0" presId="urn:microsoft.com/office/officeart/2008/layout/HorizontalMultiLevelHierarchy"/>
    <dgm:cxn modelId="{76D7C705-F22F-4A99-B906-8338DF07EE18}" type="presParOf" srcId="{15BAB857-C809-4487-B296-E14694221960}" destId="{FDB51503-940F-4A8A-9A59-0B548A56052E}" srcOrd="1" destOrd="0" presId="urn:microsoft.com/office/officeart/2008/layout/HorizontalMultiLevelHierarchy"/>
    <dgm:cxn modelId="{CD770B88-15E4-4845-8B18-BD5D7411D2F9}" type="presParOf" srcId="{FDB51503-940F-4A8A-9A59-0B548A56052E}" destId="{FE831CF4-907B-45FB-9A15-A5EA986C72B2}" srcOrd="0" destOrd="0" presId="urn:microsoft.com/office/officeart/2008/layout/HorizontalMultiLevelHierarchy"/>
    <dgm:cxn modelId="{C7FC8742-85D9-46E6-882E-F8698F38060E}" type="presParOf" srcId="{FE831CF4-907B-45FB-9A15-A5EA986C72B2}" destId="{67269284-340F-4FFB-AE32-EFBF2C989C74}" srcOrd="0" destOrd="0" presId="urn:microsoft.com/office/officeart/2008/layout/HorizontalMultiLevelHierarchy"/>
    <dgm:cxn modelId="{A5EC5419-65E4-45D2-9944-E4DE818D8F5F}" type="presParOf" srcId="{FDB51503-940F-4A8A-9A59-0B548A56052E}" destId="{324A710C-75D6-422E-821D-DAF56861116A}" srcOrd="1" destOrd="0" presId="urn:microsoft.com/office/officeart/2008/layout/HorizontalMultiLevelHierarchy"/>
    <dgm:cxn modelId="{0E1EE52E-F840-4551-9455-08D56D8D6207}" type="presParOf" srcId="{324A710C-75D6-422E-821D-DAF56861116A}" destId="{A81F6C46-3106-4833-B153-4329B2144B63}" srcOrd="0" destOrd="0" presId="urn:microsoft.com/office/officeart/2008/layout/HorizontalMultiLevelHierarchy"/>
    <dgm:cxn modelId="{1B412AB1-5A8E-4F64-AFE3-65C67D73E381}" type="presParOf" srcId="{324A710C-75D6-422E-821D-DAF56861116A}" destId="{B38AE42D-CEB5-452C-A6A1-ECC80773AD72}" srcOrd="1" destOrd="0" presId="urn:microsoft.com/office/officeart/2008/layout/HorizontalMultiLevelHierarchy"/>
    <dgm:cxn modelId="{9D4D615B-1614-4178-96A1-7732493602BD}" type="presParOf" srcId="{FDB51503-940F-4A8A-9A59-0B548A56052E}" destId="{45E2C57D-830C-42F8-A2CB-C25BC4AEC356}" srcOrd="2" destOrd="0" presId="urn:microsoft.com/office/officeart/2008/layout/HorizontalMultiLevelHierarchy"/>
    <dgm:cxn modelId="{C6EABBFB-BA4D-48E2-866B-FB695B8E345F}" type="presParOf" srcId="{45E2C57D-830C-42F8-A2CB-C25BC4AEC356}" destId="{526701FE-2E0A-4AD4-8A41-55B7DA834BDE}" srcOrd="0" destOrd="0" presId="urn:microsoft.com/office/officeart/2008/layout/HorizontalMultiLevelHierarchy"/>
    <dgm:cxn modelId="{A3FB2557-C299-438B-A2B8-652A5CD964C4}" type="presParOf" srcId="{FDB51503-940F-4A8A-9A59-0B548A56052E}" destId="{8CE2AC5B-AC30-444E-B52D-E62F25F6BC01}" srcOrd="3" destOrd="0" presId="urn:microsoft.com/office/officeart/2008/layout/HorizontalMultiLevelHierarchy"/>
    <dgm:cxn modelId="{F7D5FE95-4F91-4C4B-A5E8-D861EE52E65C}" type="presParOf" srcId="{8CE2AC5B-AC30-444E-B52D-E62F25F6BC01}" destId="{1B75691D-4D8B-4B76-8681-60707EDC1FD1}" srcOrd="0" destOrd="0" presId="urn:microsoft.com/office/officeart/2008/layout/HorizontalMultiLevelHierarchy"/>
    <dgm:cxn modelId="{EA327541-54A4-4E92-ADA1-BB436A5937B1}" type="presParOf" srcId="{8CE2AC5B-AC30-444E-B52D-E62F25F6BC01}" destId="{BC7EFB3A-C847-4FA1-897E-3F20AC231AD1}" srcOrd="1" destOrd="0" presId="urn:microsoft.com/office/officeart/2008/layout/HorizontalMultiLevelHierarchy"/>
    <dgm:cxn modelId="{D7A573F6-85E1-4145-B1FC-029C6B71EBDA}" type="presParOf" srcId="{FDB51503-940F-4A8A-9A59-0B548A56052E}" destId="{A1A47A37-783B-44C8-8F88-ADB10A2AAA0D}" srcOrd="4" destOrd="0" presId="urn:microsoft.com/office/officeart/2008/layout/HorizontalMultiLevelHierarchy"/>
    <dgm:cxn modelId="{AF7DA6AE-06B5-4A4F-BA9B-D21254F4CC17}" type="presParOf" srcId="{A1A47A37-783B-44C8-8F88-ADB10A2AAA0D}" destId="{05D4D308-993B-451A-974A-898094456A40}" srcOrd="0" destOrd="0" presId="urn:microsoft.com/office/officeart/2008/layout/HorizontalMultiLevelHierarchy"/>
    <dgm:cxn modelId="{7C15BCCF-0528-4895-B3BC-39E0342D8A74}" type="presParOf" srcId="{FDB51503-940F-4A8A-9A59-0B548A56052E}" destId="{218DDFFC-9FFF-4BA7-BFA7-F97CE36F6B29}" srcOrd="5" destOrd="0" presId="urn:microsoft.com/office/officeart/2008/layout/HorizontalMultiLevelHierarchy"/>
    <dgm:cxn modelId="{A60D2335-D4EE-4DEF-86F4-8BC2A196A097}" type="presParOf" srcId="{218DDFFC-9FFF-4BA7-BFA7-F97CE36F6B29}" destId="{DA83F6D7-6251-4C62-9175-E6CF767FE202}" srcOrd="0" destOrd="0" presId="urn:microsoft.com/office/officeart/2008/layout/HorizontalMultiLevelHierarchy"/>
    <dgm:cxn modelId="{FB9675EA-6EA1-4FF0-9300-5977DB815CBF}" type="presParOf" srcId="{218DDFFC-9FFF-4BA7-BFA7-F97CE36F6B29}" destId="{A4314DAD-5283-44F0-8217-C78426A14F8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10955-A88D-441F-BC60-21DD96688DBA}">
      <dsp:nvSpPr>
        <dsp:cNvPr id="0" name=""/>
        <dsp:cNvSpPr/>
      </dsp:nvSpPr>
      <dsp:spPr>
        <a:xfrm>
          <a:off x="0" y="0"/>
          <a:ext cx="10820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13471F-E7F1-406A-83F6-9F8E5F0ED293}">
      <dsp:nvSpPr>
        <dsp:cNvPr id="0" name=""/>
        <dsp:cNvSpPr/>
      </dsp:nvSpPr>
      <dsp:spPr>
        <a:xfrm>
          <a:off x="8656320" y="0"/>
          <a:ext cx="2164080" cy="4024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lvl="0" algn="r" defTabSz="2489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5600" kern="1200" dirty="0" smtClean="0"/>
            <a:t>1.تقنين شدة حمل التدريب</a:t>
          </a:r>
          <a:endParaRPr lang="en-US" sz="5600" kern="1200" dirty="0"/>
        </a:p>
      </dsp:txBody>
      <dsp:txXfrm>
        <a:off x="8656320" y="0"/>
        <a:ext cx="2164080" cy="4024313"/>
      </dsp:txXfrm>
    </dsp:sp>
    <dsp:sp modelId="{EE3F0CBE-0B36-46EF-9DA1-6093B116E231}">
      <dsp:nvSpPr>
        <dsp:cNvPr id="0" name=""/>
        <dsp:cNvSpPr/>
      </dsp:nvSpPr>
      <dsp:spPr>
        <a:xfrm>
          <a:off x="0" y="62879"/>
          <a:ext cx="8494014" cy="1257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400" kern="1200" dirty="0" smtClean="0"/>
            <a:t>يعد معدل عدد ضربات القلب هو المحدد لشدة حمل التدريب. </a:t>
          </a:r>
          <a:r>
            <a:rPr lang="ar-IQ" sz="3400" kern="1200" dirty="0" err="1" smtClean="0"/>
            <a:t>لانه</a:t>
          </a:r>
          <a:r>
            <a:rPr lang="ar-IQ" sz="3400" kern="1200" dirty="0" smtClean="0"/>
            <a:t> الأكثر ارتباطا بالجانب التطبيقي لسهوله قياسه.</a:t>
          </a:r>
          <a:endParaRPr lang="en-US" sz="3400" kern="1200" dirty="0"/>
        </a:p>
      </dsp:txBody>
      <dsp:txXfrm>
        <a:off x="0" y="62879"/>
        <a:ext cx="8494014" cy="1257597"/>
      </dsp:txXfrm>
    </dsp:sp>
    <dsp:sp modelId="{027C8CED-30F7-4504-8995-5958820B162E}">
      <dsp:nvSpPr>
        <dsp:cNvPr id="0" name=""/>
        <dsp:cNvSpPr/>
      </dsp:nvSpPr>
      <dsp:spPr>
        <a:xfrm>
          <a:off x="0" y="1320477"/>
          <a:ext cx="86563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2D925F-29BE-400F-B1D3-31039AF6F3B1}">
      <dsp:nvSpPr>
        <dsp:cNvPr id="0" name=""/>
        <dsp:cNvSpPr/>
      </dsp:nvSpPr>
      <dsp:spPr>
        <a:xfrm>
          <a:off x="0" y="1383357"/>
          <a:ext cx="8494014" cy="1257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400" kern="1200" dirty="0" smtClean="0"/>
            <a:t>معدل استهلاك الاوكسجين وترتبط بمعدل عدد ضربات القلب</a:t>
          </a:r>
          <a:endParaRPr lang="en-US" sz="3400" kern="1200" dirty="0"/>
        </a:p>
      </dsp:txBody>
      <dsp:txXfrm>
        <a:off x="0" y="1383357"/>
        <a:ext cx="8494014" cy="1257597"/>
      </dsp:txXfrm>
    </dsp:sp>
    <dsp:sp modelId="{6CF6C5C1-1E7B-42BD-8939-7AFC17D2E406}">
      <dsp:nvSpPr>
        <dsp:cNvPr id="0" name=""/>
        <dsp:cNvSpPr/>
      </dsp:nvSpPr>
      <dsp:spPr>
        <a:xfrm>
          <a:off x="0" y="2640955"/>
          <a:ext cx="86563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D0094E-2900-4E9F-8BAF-3232F141EEC3}">
      <dsp:nvSpPr>
        <dsp:cNvPr id="0" name=""/>
        <dsp:cNvSpPr/>
      </dsp:nvSpPr>
      <dsp:spPr>
        <a:xfrm>
          <a:off x="0" y="2703835"/>
          <a:ext cx="8494014" cy="1257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400" kern="1200" dirty="0" smtClean="0"/>
            <a:t>نسبة تركيز حامض </a:t>
          </a:r>
          <a:r>
            <a:rPr lang="ar-IQ" sz="3400" kern="1200" dirty="0" err="1" smtClean="0"/>
            <a:t>اللاكتيك</a:t>
          </a:r>
          <a:r>
            <a:rPr lang="ar-IQ" sz="3400" kern="1200" dirty="0" smtClean="0"/>
            <a:t> في الدم وترتبط أيضا بمعدل عدد ضربات القلب</a:t>
          </a:r>
          <a:endParaRPr lang="en-US" sz="3400" kern="1200" dirty="0"/>
        </a:p>
      </dsp:txBody>
      <dsp:txXfrm>
        <a:off x="0" y="2703835"/>
        <a:ext cx="8494014" cy="1257597"/>
      </dsp:txXfrm>
    </dsp:sp>
    <dsp:sp modelId="{2E34DC8B-279F-4F46-AF27-7309B8C21125}">
      <dsp:nvSpPr>
        <dsp:cNvPr id="0" name=""/>
        <dsp:cNvSpPr/>
      </dsp:nvSpPr>
      <dsp:spPr>
        <a:xfrm>
          <a:off x="0" y="3961433"/>
          <a:ext cx="86563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A47A37-783B-44C8-8F88-ADB10A2AAA0D}">
      <dsp:nvSpPr>
        <dsp:cNvPr id="0" name=""/>
        <dsp:cNvSpPr/>
      </dsp:nvSpPr>
      <dsp:spPr>
        <a:xfrm>
          <a:off x="6031071" y="2012156"/>
          <a:ext cx="501590" cy="955774"/>
        </a:xfrm>
        <a:custGeom>
          <a:avLst/>
          <a:gdLst/>
          <a:ahLst/>
          <a:cxnLst/>
          <a:rect l="0" t="0" r="0" b="0"/>
          <a:pathLst>
            <a:path>
              <a:moveTo>
                <a:pt x="501590" y="0"/>
              </a:moveTo>
              <a:lnTo>
                <a:pt x="250795" y="0"/>
              </a:lnTo>
              <a:lnTo>
                <a:pt x="250795" y="955774"/>
              </a:lnTo>
              <a:lnTo>
                <a:pt x="0" y="95577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254881" y="2463058"/>
        <a:ext cx="53969" cy="53969"/>
      </dsp:txXfrm>
    </dsp:sp>
    <dsp:sp modelId="{45E2C57D-830C-42F8-A2CB-C25BC4AEC356}">
      <dsp:nvSpPr>
        <dsp:cNvPr id="0" name=""/>
        <dsp:cNvSpPr/>
      </dsp:nvSpPr>
      <dsp:spPr>
        <a:xfrm>
          <a:off x="6031071" y="1966436"/>
          <a:ext cx="501590" cy="91440"/>
        </a:xfrm>
        <a:custGeom>
          <a:avLst/>
          <a:gdLst/>
          <a:ahLst/>
          <a:cxnLst/>
          <a:rect l="0" t="0" r="0" b="0"/>
          <a:pathLst>
            <a:path>
              <a:moveTo>
                <a:pt x="501590" y="45720"/>
              </a:moveTo>
              <a:lnTo>
                <a:pt x="0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269326" y="1999616"/>
        <a:ext cx="25079" cy="25079"/>
      </dsp:txXfrm>
    </dsp:sp>
    <dsp:sp modelId="{FE831CF4-907B-45FB-9A15-A5EA986C72B2}">
      <dsp:nvSpPr>
        <dsp:cNvPr id="0" name=""/>
        <dsp:cNvSpPr/>
      </dsp:nvSpPr>
      <dsp:spPr>
        <a:xfrm>
          <a:off x="6031071" y="1056382"/>
          <a:ext cx="501590" cy="955774"/>
        </a:xfrm>
        <a:custGeom>
          <a:avLst/>
          <a:gdLst/>
          <a:ahLst/>
          <a:cxnLst/>
          <a:rect l="0" t="0" r="0" b="0"/>
          <a:pathLst>
            <a:path>
              <a:moveTo>
                <a:pt x="501590" y="955774"/>
              </a:moveTo>
              <a:lnTo>
                <a:pt x="250795" y="955774"/>
              </a:lnTo>
              <a:lnTo>
                <a:pt x="250795" y="0"/>
              </a:ln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254881" y="1507284"/>
        <a:ext cx="53969" cy="53969"/>
      </dsp:txXfrm>
    </dsp:sp>
    <dsp:sp modelId="{C3BC6B42-337A-43D4-BE3C-344FF4E04BD5}">
      <dsp:nvSpPr>
        <dsp:cNvPr id="0" name=""/>
        <dsp:cNvSpPr/>
      </dsp:nvSpPr>
      <dsp:spPr>
        <a:xfrm rot="5400000">
          <a:off x="4902814" y="1629846"/>
          <a:ext cx="4024313" cy="7646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600" kern="1200" dirty="0" smtClean="0"/>
            <a:t>تأثير التدريب الهوائي</a:t>
          </a:r>
          <a:endParaRPr lang="en-US" sz="4600" kern="1200" dirty="0"/>
        </a:p>
      </dsp:txBody>
      <dsp:txXfrm>
        <a:off x="4902814" y="1629846"/>
        <a:ext cx="4024313" cy="764619"/>
      </dsp:txXfrm>
    </dsp:sp>
    <dsp:sp modelId="{A81F6C46-3106-4833-B153-4329B2144B63}">
      <dsp:nvSpPr>
        <dsp:cNvPr id="0" name=""/>
        <dsp:cNvSpPr/>
      </dsp:nvSpPr>
      <dsp:spPr>
        <a:xfrm>
          <a:off x="3523119" y="674072"/>
          <a:ext cx="2507951" cy="7646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600" kern="1200" dirty="0" smtClean="0"/>
            <a:t>زيادة نسبة الهيموكلوبين</a:t>
          </a:r>
          <a:endParaRPr lang="en-US" sz="2600" kern="1200" dirty="0"/>
        </a:p>
      </dsp:txBody>
      <dsp:txXfrm>
        <a:off x="3523119" y="674072"/>
        <a:ext cx="2507951" cy="764619"/>
      </dsp:txXfrm>
    </dsp:sp>
    <dsp:sp modelId="{1B75691D-4D8B-4B76-8681-60707EDC1FD1}">
      <dsp:nvSpPr>
        <dsp:cNvPr id="0" name=""/>
        <dsp:cNvSpPr/>
      </dsp:nvSpPr>
      <dsp:spPr>
        <a:xfrm>
          <a:off x="3523119" y="1629846"/>
          <a:ext cx="2507951" cy="7646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600" kern="1200" dirty="0" smtClean="0"/>
            <a:t>تحسين اكسدة الكربوهيدرات</a:t>
          </a:r>
          <a:endParaRPr lang="en-US" sz="2600" kern="1200" dirty="0"/>
        </a:p>
      </dsp:txBody>
      <dsp:txXfrm>
        <a:off x="3523119" y="1629846"/>
        <a:ext cx="2507951" cy="764619"/>
      </dsp:txXfrm>
    </dsp:sp>
    <dsp:sp modelId="{DA83F6D7-6251-4C62-9175-E6CF767FE202}">
      <dsp:nvSpPr>
        <dsp:cNvPr id="0" name=""/>
        <dsp:cNvSpPr/>
      </dsp:nvSpPr>
      <dsp:spPr>
        <a:xfrm>
          <a:off x="3523119" y="2585621"/>
          <a:ext cx="2507951" cy="7646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600" kern="1200" dirty="0" smtClean="0"/>
            <a:t>تحسين اكسدة الدهون</a:t>
          </a:r>
          <a:endParaRPr lang="en-US" sz="2600" kern="1200" dirty="0"/>
        </a:p>
      </dsp:txBody>
      <dsp:txXfrm>
        <a:off x="3523119" y="2585621"/>
        <a:ext cx="2507951" cy="764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AF819DF3-27E5-402D-9C5C-E18134D395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9D1469DE-DB1E-4BA0-A9ED-D1DCFE18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7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9DF3-27E5-402D-9C5C-E18134D395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69DE-DB1E-4BA0-A9ED-D1DCFE18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2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F819DF3-27E5-402D-9C5C-E18134D395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D1469DE-DB1E-4BA0-A9ED-D1DCFE18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59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F819DF3-27E5-402D-9C5C-E18134D395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D1469DE-DB1E-4BA0-A9ED-D1DCFE18B8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8469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F819DF3-27E5-402D-9C5C-E18134D395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D1469DE-DB1E-4BA0-A9ED-D1DCFE18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31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9DF3-27E5-402D-9C5C-E18134D395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69DE-DB1E-4BA0-A9ED-D1DCFE18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272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9DF3-27E5-402D-9C5C-E18134D395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69DE-DB1E-4BA0-A9ED-D1DCFE18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21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9DF3-27E5-402D-9C5C-E18134D395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69DE-DB1E-4BA0-A9ED-D1DCFE18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57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F819DF3-27E5-402D-9C5C-E18134D395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D1469DE-DB1E-4BA0-A9ED-D1DCFE18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6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9DF3-27E5-402D-9C5C-E18134D395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69DE-DB1E-4BA0-A9ED-D1DCFE18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1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F819DF3-27E5-402D-9C5C-E18134D395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D1469DE-DB1E-4BA0-A9ED-D1DCFE18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7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9DF3-27E5-402D-9C5C-E18134D395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69DE-DB1E-4BA0-A9ED-D1DCFE18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09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9DF3-27E5-402D-9C5C-E18134D395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69DE-DB1E-4BA0-A9ED-D1DCFE18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75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9DF3-27E5-402D-9C5C-E18134D395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69DE-DB1E-4BA0-A9ED-D1DCFE18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9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9DF3-27E5-402D-9C5C-E18134D395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69DE-DB1E-4BA0-A9ED-D1DCFE18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7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9DF3-27E5-402D-9C5C-E18134D395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69DE-DB1E-4BA0-A9ED-D1DCFE18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8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9DF3-27E5-402D-9C5C-E18134D395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69DE-DB1E-4BA0-A9ED-D1DCFE18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8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19DF3-27E5-402D-9C5C-E18134D395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469DE-DB1E-4BA0-A9ED-D1DCFE18B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832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0246" y="822904"/>
            <a:ext cx="9448800" cy="1825096"/>
          </a:xfrm>
        </p:spPr>
        <p:txBody>
          <a:bodyPr/>
          <a:lstStyle/>
          <a:p>
            <a:pPr algn="r" rtl="1"/>
            <a:r>
              <a:rPr lang="ar-IQ" dirty="0" smtClean="0"/>
              <a:t>تدريب أنظمة الطاقة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 rtl="1"/>
            <a:r>
              <a:rPr lang="ar-IQ" dirty="0" smtClean="0"/>
              <a:t>ا. د مصطفى حسن عبد الكريم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8657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مبادئ تدريب أنظمة الطاقة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444986"/>
              </p:ext>
            </p:extLst>
          </p:nvPr>
        </p:nvGraphicFramePr>
        <p:xfrm>
          <a:off x="685800" y="2193925"/>
          <a:ext cx="108204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14464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>
            <a:noAutofit/>
          </a:bodyPr>
          <a:lstStyle/>
          <a:p>
            <a:pPr rtl="1"/>
            <a:r>
              <a:rPr lang="ar-IQ" sz="2800" dirty="0" smtClean="0"/>
              <a:t>2. تحديد نوعية أنظمة الطاقة للنشاط الرياضي: تختلف مساهمة أنظمة الطاقة في الأداء الرياضي تبعا لشدة وفترة استمراره.</a:t>
            </a:r>
            <a:br>
              <a:rPr lang="ar-IQ" sz="2800" dirty="0" smtClean="0"/>
            </a:br>
            <a:r>
              <a:rPr lang="ar-IQ" sz="2800" dirty="0" smtClean="0"/>
              <a:t>جدول يوضح نسبة مساهمة أنظمة الطاقة في بعض الأنشطة الرياضية عن شاركي 1993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717280"/>
              </p:ext>
            </p:extLst>
          </p:nvPr>
        </p:nvGraphicFramePr>
        <p:xfrm>
          <a:off x="685800" y="2193925"/>
          <a:ext cx="10820400" cy="37084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385371"/>
                <a:gridCol w="1597446"/>
                <a:gridCol w="7837583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% هوائي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% لاهوائي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الأنشطة</a:t>
                      </a:r>
                      <a:r>
                        <a:rPr lang="ar-IQ" baseline="0" dirty="0" smtClean="0"/>
                        <a:t> الرياضية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90%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السباحة</a:t>
                      </a:r>
                      <a:r>
                        <a:rPr lang="ar-IQ" baseline="0" dirty="0" smtClean="0"/>
                        <a:t> 50 و100 م المضمار 100 و 200 م والرمي </a:t>
                      </a:r>
                      <a:r>
                        <a:rPr lang="ar-IQ" baseline="0" dirty="0" err="1" smtClean="0"/>
                        <a:t>بانواعه</a:t>
                      </a:r>
                      <a:r>
                        <a:rPr lang="ar-IQ" baseline="0" dirty="0" smtClean="0"/>
                        <a:t> والوثب </a:t>
                      </a:r>
                      <a:r>
                        <a:rPr lang="ar-IQ" baseline="0" dirty="0" err="1" smtClean="0"/>
                        <a:t>بانواعه</a:t>
                      </a:r>
                      <a:r>
                        <a:rPr lang="ar-IQ" baseline="0" dirty="0" smtClean="0"/>
                        <a:t> ورفع الاثقال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80%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مبارزة</a:t>
                      </a:r>
                      <a:r>
                        <a:rPr lang="ar-IQ" baseline="0" dirty="0" smtClean="0"/>
                        <a:t> – جمباز – حارس المرمى – كرة القدم – مضمار 400 و800م سباحة 200 م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ملاكمة – جودو – كاراتيه – سباحة 400م – سباحة ايقاعية – جري</a:t>
                      </a:r>
                      <a:r>
                        <a:rPr lang="ar-IQ" baseline="0" dirty="0" smtClean="0"/>
                        <a:t> 1500م – الكرة لطائرة - المصارعة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40%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60%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بادمنتون – ركبي – شراع – تنس الطاولة – كرة يد – تنس – كرة</a:t>
                      </a:r>
                      <a:r>
                        <a:rPr lang="ar-IQ" baseline="0" dirty="0" smtClean="0"/>
                        <a:t> الماء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كرة السلة – هوكي – سكواش – سباحة</a:t>
                      </a:r>
                      <a:r>
                        <a:rPr lang="ar-IQ" baseline="0" dirty="0" smtClean="0"/>
                        <a:t> 800م – مضمار 3000م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60%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40%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تجديف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سباحة 1500م – مضمار 5000م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80%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مضمار 10000 م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90%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دراجات - ماراثون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644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827" y="764373"/>
            <a:ext cx="10966373" cy="1293028"/>
          </a:xfrm>
        </p:spPr>
        <p:txBody>
          <a:bodyPr>
            <a:noAutofit/>
          </a:bodyPr>
          <a:lstStyle/>
          <a:p>
            <a:r>
              <a:rPr lang="ar-IQ" sz="2800" dirty="0" smtClean="0"/>
              <a:t>3. تحديد طريقة التدريب المناسبة لنظم الطاقة: تختلف طرق التدريب في تأثيراتها المختلفة في تنمية تدريب أنظمة الطاقة ولذلك يجب على المدرب تحديد طريقة التدريب بالمناسبة لنشاطه الرياضي التخصصي حيث تختلف التأثيرات الفسيولوجية تبعا لاختلاف طرق التدريب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3513078"/>
              </p:ext>
            </p:extLst>
          </p:nvPr>
        </p:nvGraphicFramePr>
        <p:xfrm>
          <a:off x="612813" y="2778715"/>
          <a:ext cx="10820400" cy="28651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64080"/>
                <a:gridCol w="2164080"/>
                <a:gridCol w="2164080"/>
                <a:gridCol w="2164080"/>
                <a:gridCol w="2164080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جدول</a:t>
                      </a:r>
                      <a:r>
                        <a:rPr lang="ar-IQ" baseline="0" dirty="0" smtClean="0"/>
                        <a:t> يوضح طريقة التدريب الفتري لتنمية السعة اللاهوائية والتحمل العضلي المتحرك عن </a:t>
                      </a:r>
                      <a:r>
                        <a:rPr lang="ar-IQ" baseline="0" dirty="0" err="1" smtClean="0"/>
                        <a:t>لامب</a:t>
                      </a:r>
                      <a:r>
                        <a:rPr lang="ar-IQ" baseline="0" dirty="0" smtClean="0"/>
                        <a:t> 1984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زمن أداء التمرين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الشدة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فترة الراحة البنية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عدد التكرارات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عدد جرعات التدريب الأسبوعية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10 ث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100%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10 ث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20 – 30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3 - 4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20</a:t>
                      </a:r>
                      <a:r>
                        <a:rPr lang="ar-IQ" baseline="0" dirty="0" smtClean="0"/>
                        <a:t> ث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100%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15</a:t>
                      </a:r>
                      <a:r>
                        <a:rPr lang="ar-IQ" baseline="0" dirty="0" smtClean="0"/>
                        <a:t> ث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10 – 20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mtClean="0"/>
                        <a:t>3 - 4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30 ث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100%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 – 2 دقيقة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8 – 18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mtClean="0"/>
                        <a:t>3 - 4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دقيقة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95 – 100%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3 – 5 دقيقة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5 – 15 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3 - 4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دقيقتان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90 – 100%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5 – 15 دقيقة</a:t>
                      </a:r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9791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IQ" dirty="0" err="1" smtClean="0"/>
              <a:t>تاثيرات</a:t>
            </a:r>
            <a:r>
              <a:rPr lang="ar-IQ" dirty="0" smtClean="0"/>
              <a:t> التدريب اللاهوائي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45627"/>
            <a:ext cx="10820400" cy="4024125"/>
          </a:xfrm>
        </p:spPr>
        <p:txBody>
          <a:bodyPr/>
          <a:lstStyle/>
          <a:p>
            <a:pPr algn="r" rtl="1"/>
            <a:r>
              <a:rPr lang="ar-IQ" dirty="0" smtClean="0"/>
              <a:t>1- زيادة مخزون </a:t>
            </a:r>
            <a:r>
              <a:rPr lang="en-US" dirty="0" smtClean="0"/>
              <a:t>ATP </a:t>
            </a:r>
            <a:r>
              <a:rPr lang="ar-IQ" dirty="0"/>
              <a:t> </a:t>
            </a:r>
            <a:r>
              <a:rPr lang="ar-IQ" dirty="0" smtClean="0"/>
              <a:t>و </a:t>
            </a:r>
            <a:r>
              <a:rPr lang="en-US" dirty="0" smtClean="0"/>
              <a:t>PC</a:t>
            </a:r>
            <a:r>
              <a:rPr lang="ar-IQ" dirty="0" smtClean="0"/>
              <a:t> : </a:t>
            </a:r>
          </a:p>
          <a:p>
            <a:pPr algn="r" rtl="1"/>
            <a:r>
              <a:rPr lang="ar-IQ" dirty="0" smtClean="0"/>
              <a:t>يزداد تحت </a:t>
            </a:r>
            <a:r>
              <a:rPr lang="ar-IQ" dirty="0" err="1" smtClean="0"/>
              <a:t>تاثير</a:t>
            </a:r>
            <a:r>
              <a:rPr lang="ar-IQ" dirty="0" smtClean="0"/>
              <a:t> التدريب ويرتبط مستوى القدرة اللاهوائية القصوى بكمية المركبات الفوسفاتية بالعضلات وسرعة استهلاكها وتزداد هذه المؤشرات تحث </a:t>
            </a:r>
            <a:r>
              <a:rPr lang="ar-IQ" dirty="0" err="1" smtClean="0"/>
              <a:t>تاثير</a:t>
            </a:r>
            <a:r>
              <a:rPr lang="ar-IQ" dirty="0" smtClean="0"/>
              <a:t> التدريب ويظهر ذلك بوضوح لدى متسابقي العدو والرمي والوثب.</a:t>
            </a:r>
          </a:p>
          <a:p>
            <a:pPr algn="r" rtl="1"/>
            <a:r>
              <a:rPr lang="ar-IQ" dirty="0" smtClean="0"/>
              <a:t>2 - زيادة سعة </a:t>
            </a:r>
            <a:r>
              <a:rPr lang="ar-IQ" dirty="0" err="1" smtClean="0"/>
              <a:t>الجلكزة</a:t>
            </a:r>
            <a:r>
              <a:rPr lang="ar-IQ" dirty="0" smtClean="0"/>
              <a:t> اللاهوائية (نظام حامض </a:t>
            </a:r>
            <a:r>
              <a:rPr lang="ar-IQ" dirty="0" err="1" smtClean="0"/>
              <a:t>اللاكتيك</a:t>
            </a:r>
            <a:r>
              <a:rPr lang="ar-IQ" dirty="0" smtClean="0"/>
              <a:t>):</a:t>
            </a:r>
          </a:p>
          <a:p>
            <a:pPr algn="r" rtl="1"/>
            <a:r>
              <a:rPr lang="ar-IQ" dirty="0" smtClean="0"/>
              <a:t>تزيد سعة </a:t>
            </a:r>
            <a:r>
              <a:rPr lang="ar-IQ" dirty="0" err="1" smtClean="0"/>
              <a:t>الجلكزة</a:t>
            </a:r>
            <a:r>
              <a:rPr lang="ar-IQ" dirty="0" smtClean="0"/>
              <a:t> اللاهوائية وسرعة تحويل </a:t>
            </a:r>
            <a:r>
              <a:rPr lang="ar-IQ" dirty="0" err="1" smtClean="0"/>
              <a:t>الكلايكوجين</a:t>
            </a:r>
            <a:r>
              <a:rPr lang="ar-IQ" dirty="0" smtClean="0"/>
              <a:t> الى حامض </a:t>
            </a:r>
            <a:r>
              <a:rPr lang="ar-IQ" dirty="0" err="1" smtClean="0"/>
              <a:t>اللاكتيك</a:t>
            </a:r>
            <a:r>
              <a:rPr lang="ar-IQ" dirty="0" smtClean="0"/>
              <a:t> بدون الاوكسجين نتيجة زيادة نشاط الانزيمات المرتبطة بذلك. ويظهر التكيف في زيادة قدرة الالياف العضلية السريعة على تكسير </a:t>
            </a:r>
            <a:r>
              <a:rPr lang="ar-IQ" dirty="0" err="1" smtClean="0"/>
              <a:t>الكلايكوجين</a:t>
            </a:r>
            <a:r>
              <a:rPr lang="ar-IQ" dirty="0" smtClean="0"/>
              <a:t> </a:t>
            </a:r>
            <a:r>
              <a:rPr lang="ar-IQ" dirty="0" err="1" smtClean="0"/>
              <a:t>لانتاج</a:t>
            </a:r>
            <a:r>
              <a:rPr lang="ar-IQ" dirty="0" smtClean="0"/>
              <a:t> الطاقة في عدم وجود الاوكسجين ومع استمرار التدريب لفترة طويلة تزداد سعة العمل اللاهوائي </a:t>
            </a:r>
            <a:r>
              <a:rPr lang="ar-IQ" dirty="0" err="1" smtClean="0"/>
              <a:t>اللاكتيكي</a:t>
            </a:r>
            <a:r>
              <a:rPr lang="ar-IQ" dirty="0" smtClean="0"/>
              <a:t>، ولذلك يزداد تركيز حامض </a:t>
            </a:r>
            <a:r>
              <a:rPr lang="ar-IQ" dirty="0" err="1" smtClean="0"/>
              <a:t>اللاكتيك</a:t>
            </a:r>
            <a:r>
              <a:rPr lang="ar-IQ" dirty="0" smtClean="0"/>
              <a:t> في الدم لدى الرياضين المدربين نظرا لحجم الطاقة المستهلكة عن طريقة تكسير الكلوكوز بدون وجود الاوكسجين.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2615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IQ" dirty="0" err="1" smtClean="0"/>
              <a:t>تاثير</a:t>
            </a:r>
            <a:r>
              <a:rPr lang="ar-IQ" dirty="0" smtClean="0"/>
              <a:t> التدريب الهوائي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233167"/>
              </p:ext>
            </p:extLst>
          </p:nvPr>
        </p:nvGraphicFramePr>
        <p:xfrm>
          <a:off x="685800" y="2193925"/>
          <a:ext cx="108204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281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928" y="764373"/>
            <a:ext cx="10900272" cy="1293028"/>
          </a:xfrm>
        </p:spPr>
        <p:txBody>
          <a:bodyPr>
            <a:noAutofit/>
          </a:bodyPr>
          <a:lstStyle/>
          <a:p>
            <a:r>
              <a:rPr lang="ar-IQ" sz="2800" dirty="0" smtClean="0"/>
              <a:t>تدريب أنظمة الطاقة:</a:t>
            </a:r>
            <a:br>
              <a:rPr lang="ar-IQ" sz="2800" dirty="0" smtClean="0"/>
            </a:br>
            <a:r>
              <a:rPr lang="ar-IQ" sz="2800" dirty="0" smtClean="0"/>
              <a:t>توزيع الاحمال التدريبية لتنمية التحمل العام تبعا للفترة الزمنية </a:t>
            </a:r>
            <a:r>
              <a:rPr lang="ar-IQ" sz="2800" dirty="0" err="1" smtClean="0"/>
              <a:t>للاداء</a:t>
            </a:r>
            <a:r>
              <a:rPr lang="ar-IQ" sz="2800" dirty="0" smtClean="0"/>
              <a:t> التنافسي عن </a:t>
            </a:r>
            <a:r>
              <a:rPr lang="ar-IQ" sz="2800" dirty="0" err="1" smtClean="0"/>
              <a:t>بلاتونف</a:t>
            </a:r>
            <a:r>
              <a:rPr lang="ar-IQ" sz="2800" dirty="0" smtClean="0"/>
              <a:t> 1986 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6711655"/>
              </p:ext>
            </p:extLst>
          </p:nvPr>
        </p:nvGraphicFramePr>
        <p:xfrm>
          <a:off x="685800" y="2193925"/>
          <a:ext cx="10820400" cy="3606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64080"/>
                <a:gridCol w="2164080"/>
                <a:gridCol w="2164080"/>
                <a:gridCol w="2164080"/>
                <a:gridCol w="21640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زمن المنافسة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(تحمل هوائي)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لاهوائي</a:t>
                      </a:r>
                      <a:r>
                        <a:rPr lang="ar-IQ" baseline="0" dirty="0" smtClean="0"/>
                        <a:t> لاكتيك</a:t>
                      </a:r>
                    </a:p>
                    <a:p>
                      <a:pPr algn="ctr"/>
                      <a:r>
                        <a:rPr lang="ar-IQ" dirty="0" smtClean="0"/>
                        <a:t>(تحمل سرعة)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لاهوائي </a:t>
                      </a:r>
                      <a:r>
                        <a:rPr lang="ar-IQ" dirty="0" err="1" smtClean="0"/>
                        <a:t>فوسفاتي</a:t>
                      </a:r>
                      <a:endParaRPr lang="ar-IQ" dirty="0" smtClean="0"/>
                    </a:p>
                    <a:p>
                      <a:pPr algn="ctr"/>
                      <a:r>
                        <a:rPr lang="ar-IQ" dirty="0" smtClean="0"/>
                        <a:t>(سرعة)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مرونة وتوافق-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15 – 20 ثانية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20%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 20%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45%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15%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20 – 45 ثانية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25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15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45 –</a:t>
                      </a:r>
                      <a:r>
                        <a:rPr lang="ar-IQ" baseline="0" dirty="0" smtClean="0"/>
                        <a:t> 120 ثانية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25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15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3 – 10 دقيقة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25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10</a:t>
                      </a:r>
                      <a:r>
                        <a:rPr lang="ar-IQ" baseline="0" dirty="0" smtClean="0"/>
                        <a:t> – 30 دقيقة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30 – 80 دقيقة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70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80</a:t>
                      </a:r>
                      <a:r>
                        <a:rPr lang="ar-IQ" baseline="0" dirty="0" smtClean="0"/>
                        <a:t> – 120 دقيقة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اكثر من 120 دقيقة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455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32171"/>
            <a:ext cx="8610600" cy="12930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IQ" sz="3200" dirty="0"/>
              <a:t>تحديد شدة حمل التدريب عن طريق معدل القلب والنسب المئوية للحد الاقصى لاستهلاك الاوكسجين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868906"/>
              </p:ext>
            </p:extLst>
          </p:nvPr>
        </p:nvGraphicFramePr>
        <p:xfrm>
          <a:off x="1600200" y="2497157"/>
          <a:ext cx="8610600" cy="307737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305300"/>
                <a:gridCol w="4305300"/>
              </a:tblGrid>
              <a:tr h="439625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النسبة</a:t>
                      </a:r>
                      <a:r>
                        <a:rPr lang="ar-IQ" baseline="0" dirty="0" smtClean="0"/>
                        <a:t> المئوية للحد الاقصى لاستهلاك الاوكسجين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معدل</a:t>
                      </a:r>
                      <a:r>
                        <a:rPr lang="ar-IQ" baseline="0" dirty="0" smtClean="0"/>
                        <a:t> القلب</a:t>
                      </a:r>
                      <a:endParaRPr lang="en-US" dirty="0"/>
                    </a:p>
                  </a:txBody>
                  <a:tcPr/>
                </a:tc>
              </a:tr>
              <a:tr h="439625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40 – 45%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110 – 130 </a:t>
                      </a:r>
                      <a:endParaRPr lang="en-US" dirty="0"/>
                    </a:p>
                  </a:txBody>
                  <a:tcPr/>
                </a:tc>
              </a:tr>
              <a:tr h="439625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50 – 55%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130 – 150 </a:t>
                      </a:r>
                      <a:endParaRPr lang="en-US" dirty="0"/>
                    </a:p>
                  </a:txBody>
                  <a:tcPr/>
                </a:tc>
              </a:tr>
              <a:tr h="439625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60 – 65</a:t>
                      </a:r>
                      <a:r>
                        <a:rPr lang="ar-IQ" baseline="0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150 – 170 </a:t>
                      </a:r>
                      <a:endParaRPr lang="en-US" dirty="0"/>
                    </a:p>
                  </a:txBody>
                  <a:tcPr/>
                </a:tc>
              </a:tr>
              <a:tr h="439625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75 – 80%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170 – 180 </a:t>
                      </a:r>
                      <a:endParaRPr lang="en-US" dirty="0"/>
                    </a:p>
                  </a:txBody>
                  <a:tcPr/>
                </a:tc>
              </a:tr>
              <a:tr h="439625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85 – 90%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180 – 190 </a:t>
                      </a:r>
                      <a:endParaRPr lang="en-US" dirty="0"/>
                    </a:p>
                  </a:txBody>
                  <a:tcPr/>
                </a:tc>
              </a:tr>
              <a:tr h="439625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90 – 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190 – 210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9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104</TotalTime>
  <Words>629</Words>
  <Application>Microsoft Office PowerPoint</Application>
  <PresentationFormat>Widescreen</PresentationFormat>
  <Paragraphs>141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Vapor Trail</vt:lpstr>
      <vt:lpstr>تدريب أنظمة الطاقة</vt:lpstr>
      <vt:lpstr>مبادئ تدريب أنظمة الطاقة</vt:lpstr>
      <vt:lpstr>2. تحديد نوعية أنظمة الطاقة للنشاط الرياضي: تختلف مساهمة أنظمة الطاقة في الأداء الرياضي تبعا لشدة وفترة استمراره. جدول يوضح نسبة مساهمة أنظمة الطاقة في بعض الأنشطة الرياضية عن شاركي 1993</vt:lpstr>
      <vt:lpstr>3. تحديد طريقة التدريب المناسبة لنظم الطاقة: تختلف طرق التدريب في تأثيراتها المختلفة في تنمية تدريب أنظمة الطاقة ولذلك يجب على المدرب تحديد طريقة التدريب بالمناسبة لنشاطه الرياضي التخصصي حيث تختلف التأثيرات الفسيولوجية تبعا لاختلاف طرق التدريب</vt:lpstr>
      <vt:lpstr>تاثيرات التدريب اللاهوائي</vt:lpstr>
      <vt:lpstr>تاثير التدريب الهوائي</vt:lpstr>
      <vt:lpstr>تدريب أنظمة الطاقة: توزيع الاحمال التدريبية لتنمية التحمل العام تبعا للفترة الزمنية للاداء التنافسي عن بلاتونف 1986 </vt:lpstr>
      <vt:lpstr>تحديد شدة حمل التدريب عن طريق معدل القلب والنسب المئوية للحد الاقصى لاستهلاك الاوكسجين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تدريب أنظمة الطاقة</dc:title>
  <dc:creator>mustafa hasan</dc:creator>
  <cp:lastModifiedBy>mustafa hasan</cp:lastModifiedBy>
  <cp:revision>16</cp:revision>
  <dcterms:created xsi:type="dcterms:W3CDTF">2018-11-17T19:24:18Z</dcterms:created>
  <dcterms:modified xsi:type="dcterms:W3CDTF">2018-11-26T20:32:23Z</dcterms:modified>
</cp:coreProperties>
</file>