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25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BAC2B69-BB5B-4944-871F-1ECF39F8AA48}"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6713AE9E-10DA-4960-830C-DFBAB8D97E1A}" type="slidenum">
              <a:rPr lang="en-US" smtClean="0"/>
              <a:t>‹#›</a:t>
            </a:fld>
            <a:endParaRPr lang="en-US"/>
          </a:p>
        </p:txBody>
      </p:sp>
    </p:spTree>
    <p:extLst>
      <p:ext uri="{BB962C8B-B14F-4D97-AF65-F5344CB8AC3E}">
        <p14:creationId xmlns:p14="http://schemas.microsoft.com/office/powerpoint/2010/main" val="807304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AC2B69-BB5B-4944-871F-1ECF39F8AA48}"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6713AE9E-10DA-4960-830C-DFBAB8D97E1A}" type="slidenum">
              <a:rPr lang="en-US" smtClean="0"/>
              <a:t>‹#›</a:t>
            </a:fld>
            <a:endParaRPr lang="en-US"/>
          </a:p>
        </p:txBody>
      </p:sp>
    </p:spTree>
    <p:extLst>
      <p:ext uri="{BB962C8B-B14F-4D97-AF65-F5344CB8AC3E}">
        <p14:creationId xmlns:p14="http://schemas.microsoft.com/office/powerpoint/2010/main" val="702498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AC2B69-BB5B-4944-871F-1ECF39F8AA48}"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6713AE9E-10DA-4960-830C-DFBAB8D97E1A}" type="slidenum">
              <a:rPr lang="en-US" smtClean="0"/>
              <a:t>‹#›</a:t>
            </a:fld>
            <a:endParaRPr lang="en-US"/>
          </a:p>
        </p:txBody>
      </p:sp>
    </p:spTree>
    <p:extLst>
      <p:ext uri="{BB962C8B-B14F-4D97-AF65-F5344CB8AC3E}">
        <p14:creationId xmlns:p14="http://schemas.microsoft.com/office/powerpoint/2010/main" val="232928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AC2B69-BB5B-4944-871F-1ECF39F8AA48}"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713AE9E-10DA-4960-830C-DFBAB8D97E1A}"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14797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AC2B69-BB5B-4944-871F-1ECF39F8AA48}"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713AE9E-10DA-4960-830C-DFBAB8D97E1A}" type="slidenum">
              <a:rPr lang="en-US" smtClean="0"/>
              <a:t>‹#›</a:t>
            </a:fld>
            <a:endParaRPr lang="en-US"/>
          </a:p>
        </p:txBody>
      </p:sp>
    </p:spTree>
    <p:extLst>
      <p:ext uri="{BB962C8B-B14F-4D97-AF65-F5344CB8AC3E}">
        <p14:creationId xmlns:p14="http://schemas.microsoft.com/office/powerpoint/2010/main" val="1709109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BAC2B69-BB5B-4944-871F-1ECF39F8AA48}"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13AE9E-10DA-4960-830C-DFBAB8D97E1A}" type="slidenum">
              <a:rPr lang="en-US" smtClean="0"/>
              <a:t>‹#›</a:t>
            </a:fld>
            <a:endParaRPr lang="en-US"/>
          </a:p>
        </p:txBody>
      </p:sp>
    </p:spTree>
    <p:extLst>
      <p:ext uri="{BB962C8B-B14F-4D97-AF65-F5344CB8AC3E}">
        <p14:creationId xmlns:p14="http://schemas.microsoft.com/office/powerpoint/2010/main" val="26325134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BAC2B69-BB5B-4944-871F-1ECF39F8AA48}"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13AE9E-10DA-4960-830C-DFBAB8D97E1A}" type="slidenum">
              <a:rPr lang="en-US" smtClean="0"/>
              <a:t>‹#›</a:t>
            </a:fld>
            <a:endParaRPr lang="en-US"/>
          </a:p>
        </p:txBody>
      </p:sp>
    </p:spTree>
    <p:extLst>
      <p:ext uri="{BB962C8B-B14F-4D97-AF65-F5344CB8AC3E}">
        <p14:creationId xmlns:p14="http://schemas.microsoft.com/office/powerpoint/2010/main" val="5945026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AC2B69-BB5B-4944-871F-1ECF39F8AA48}"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3AE9E-10DA-4960-830C-DFBAB8D97E1A}" type="slidenum">
              <a:rPr lang="en-US" smtClean="0"/>
              <a:t>‹#›</a:t>
            </a:fld>
            <a:endParaRPr lang="en-US"/>
          </a:p>
        </p:txBody>
      </p:sp>
    </p:spTree>
    <p:extLst>
      <p:ext uri="{BB962C8B-B14F-4D97-AF65-F5344CB8AC3E}">
        <p14:creationId xmlns:p14="http://schemas.microsoft.com/office/powerpoint/2010/main" val="4642884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3BAC2B69-BB5B-4944-871F-1ECF39F8AA48}" type="datetimeFigureOut">
              <a:rPr lang="en-US" smtClean="0"/>
              <a:t>11/21/2018</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713AE9E-10DA-4960-830C-DFBAB8D97E1A}" type="slidenum">
              <a:rPr lang="en-US" smtClean="0"/>
              <a:t>‹#›</a:t>
            </a:fld>
            <a:endParaRPr lang="en-US"/>
          </a:p>
        </p:txBody>
      </p:sp>
    </p:spTree>
    <p:extLst>
      <p:ext uri="{BB962C8B-B14F-4D97-AF65-F5344CB8AC3E}">
        <p14:creationId xmlns:p14="http://schemas.microsoft.com/office/powerpoint/2010/main" val="1094854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AC2B69-BB5B-4944-871F-1ECF39F8AA48}"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3AE9E-10DA-4960-830C-DFBAB8D97E1A}" type="slidenum">
              <a:rPr lang="en-US" smtClean="0"/>
              <a:t>‹#›</a:t>
            </a:fld>
            <a:endParaRPr lang="en-US"/>
          </a:p>
        </p:txBody>
      </p:sp>
    </p:spTree>
    <p:extLst>
      <p:ext uri="{BB962C8B-B14F-4D97-AF65-F5344CB8AC3E}">
        <p14:creationId xmlns:p14="http://schemas.microsoft.com/office/powerpoint/2010/main" val="869524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AC2B69-BB5B-4944-871F-1ECF39F8AA48}"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6713AE9E-10DA-4960-830C-DFBAB8D97E1A}" type="slidenum">
              <a:rPr lang="en-US" smtClean="0"/>
              <a:t>‹#›</a:t>
            </a:fld>
            <a:endParaRPr lang="en-US"/>
          </a:p>
        </p:txBody>
      </p:sp>
    </p:spTree>
    <p:extLst>
      <p:ext uri="{BB962C8B-B14F-4D97-AF65-F5344CB8AC3E}">
        <p14:creationId xmlns:p14="http://schemas.microsoft.com/office/powerpoint/2010/main" val="2742118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AC2B69-BB5B-4944-871F-1ECF39F8AA48}"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3AE9E-10DA-4960-830C-DFBAB8D97E1A}" type="slidenum">
              <a:rPr lang="en-US" smtClean="0"/>
              <a:t>‹#›</a:t>
            </a:fld>
            <a:endParaRPr lang="en-US"/>
          </a:p>
        </p:txBody>
      </p:sp>
    </p:spTree>
    <p:extLst>
      <p:ext uri="{BB962C8B-B14F-4D97-AF65-F5344CB8AC3E}">
        <p14:creationId xmlns:p14="http://schemas.microsoft.com/office/powerpoint/2010/main" val="1893150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AC2B69-BB5B-4944-871F-1ECF39F8AA48}"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13AE9E-10DA-4960-830C-DFBAB8D97E1A}" type="slidenum">
              <a:rPr lang="en-US" smtClean="0"/>
              <a:t>‹#›</a:t>
            </a:fld>
            <a:endParaRPr lang="en-US"/>
          </a:p>
        </p:txBody>
      </p:sp>
    </p:spTree>
    <p:extLst>
      <p:ext uri="{BB962C8B-B14F-4D97-AF65-F5344CB8AC3E}">
        <p14:creationId xmlns:p14="http://schemas.microsoft.com/office/powerpoint/2010/main" val="202044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BAC2B69-BB5B-4944-871F-1ECF39F8AA48}"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13AE9E-10DA-4960-830C-DFBAB8D97E1A}" type="slidenum">
              <a:rPr lang="en-US" smtClean="0"/>
              <a:t>‹#›</a:t>
            </a:fld>
            <a:endParaRPr lang="en-US"/>
          </a:p>
        </p:txBody>
      </p:sp>
    </p:spTree>
    <p:extLst>
      <p:ext uri="{BB962C8B-B14F-4D97-AF65-F5344CB8AC3E}">
        <p14:creationId xmlns:p14="http://schemas.microsoft.com/office/powerpoint/2010/main" val="532891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BAC2B69-BB5B-4944-871F-1ECF39F8AA48}"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13AE9E-10DA-4960-830C-DFBAB8D97E1A}" type="slidenum">
              <a:rPr lang="en-US" smtClean="0"/>
              <a:t>‹#›</a:t>
            </a:fld>
            <a:endParaRPr lang="en-US"/>
          </a:p>
        </p:txBody>
      </p:sp>
    </p:spTree>
    <p:extLst>
      <p:ext uri="{BB962C8B-B14F-4D97-AF65-F5344CB8AC3E}">
        <p14:creationId xmlns:p14="http://schemas.microsoft.com/office/powerpoint/2010/main" val="1763857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AC2B69-BB5B-4944-871F-1ECF39F8AA48}"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3AE9E-10DA-4960-830C-DFBAB8D97E1A}" type="slidenum">
              <a:rPr lang="en-US" smtClean="0"/>
              <a:t>‹#›</a:t>
            </a:fld>
            <a:endParaRPr lang="en-US"/>
          </a:p>
        </p:txBody>
      </p:sp>
    </p:spTree>
    <p:extLst>
      <p:ext uri="{BB962C8B-B14F-4D97-AF65-F5344CB8AC3E}">
        <p14:creationId xmlns:p14="http://schemas.microsoft.com/office/powerpoint/2010/main" val="3950868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AC2B69-BB5B-4944-871F-1ECF39F8AA48}"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3AE9E-10DA-4960-830C-DFBAB8D97E1A}" type="slidenum">
              <a:rPr lang="en-US" smtClean="0"/>
              <a:t>‹#›</a:t>
            </a:fld>
            <a:endParaRPr lang="en-US"/>
          </a:p>
        </p:txBody>
      </p:sp>
    </p:spTree>
    <p:extLst>
      <p:ext uri="{BB962C8B-B14F-4D97-AF65-F5344CB8AC3E}">
        <p14:creationId xmlns:p14="http://schemas.microsoft.com/office/powerpoint/2010/main" val="1203050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BAC2B69-BB5B-4944-871F-1ECF39F8AA48}" type="datetimeFigureOut">
              <a:rPr lang="en-US" smtClean="0"/>
              <a:t>11/21/2018</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713AE9E-10DA-4960-830C-DFBAB8D97E1A}" type="slidenum">
              <a:rPr lang="en-US" smtClean="0"/>
              <a:t>‹#›</a:t>
            </a:fld>
            <a:endParaRPr lang="en-US"/>
          </a:p>
        </p:txBody>
      </p:sp>
    </p:spTree>
    <p:extLst>
      <p:ext uri="{BB962C8B-B14F-4D97-AF65-F5344CB8AC3E}">
        <p14:creationId xmlns:p14="http://schemas.microsoft.com/office/powerpoint/2010/main" val="685581672"/>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الجهاز العصبي المركزي</a:t>
            </a:r>
            <a:endParaRPr lang="en-US" dirty="0"/>
          </a:p>
        </p:txBody>
      </p:sp>
      <p:sp>
        <p:nvSpPr>
          <p:cNvPr id="3" name="Subtitle 2"/>
          <p:cNvSpPr>
            <a:spLocks noGrp="1"/>
          </p:cNvSpPr>
          <p:nvPr>
            <p:ph type="subTitle" idx="1"/>
          </p:nvPr>
        </p:nvSpPr>
        <p:spPr>
          <a:xfrm>
            <a:off x="2960915" y="4960097"/>
            <a:ext cx="4027714" cy="439218"/>
          </a:xfrm>
        </p:spPr>
        <p:txBody>
          <a:bodyPr>
            <a:noAutofit/>
          </a:bodyPr>
          <a:lstStyle/>
          <a:p>
            <a:r>
              <a:rPr lang="ar-IQ" sz="3200" dirty="0" smtClean="0"/>
              <a:t>ا.د مصطفى حسن عبد الكريم</a:t>
            </a:r>
            <a:endParaRPr lang="en-US" sz="3200" dirty="0"/>
          </a:p>
        </p:txBody>
      </p:sp>
    </p:spTree>
    <p:extLst>
      <p:ext uri="{BB962C8B-B14F-4D97-AF65-F5344CB8AC3E}">
        <p14:creationId xmlns:p14="http://schemas.microsoft.com/office/powerpoint/2010/main" val="26515952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الصفيحة العصبية النهائية (الارتباط العصبي العضلي)</a:t>
            </a:r>
            <a:endParaRPr lang="en-US" dirty="0"/>
          </a:p>
        </p:txBody>
      </p:sp>
      <p:pic>
        <p:nvPicPr>
          <p:cNvPr id="16" name="Content Placeholder 1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1515" y="2111828"/>
            <a:ext cx="5088541" cy="4634063"/>
          </a:xfrm>
        </p:spPr>
      </p:pic>
      <p:sp>
        <p:nvSpPr>
          <p:cNvPr id="17" name="TextBox 16"/>
          <p:cNvSpPr txBox="1"/>
          <p:nvPr/>
        </p:nvSpPr>
        <p:spPr>
          <a:xfrm>
            <a:off x="5910943" y="2394857"/>
            <a:ext cx="3864428" cy="2031325"/>
          </a:xfrm>
          <a:prstGeom prst="rect">
            <a:avLst/>
          </a:prstGeom>
          <a:noFill/>
        </p:spPr>
        <p:txBody>
          <a:bodyPr wrap="square" rtlCol="0">
            <a:spAutoFit/>
          </a:bodyPr>
          <a:lstStyle/>
          <a:p>
            <a:pPr algn="r" rtl="1"/>
            <a:r>
              <a:rPr lang="ar-IQ" dirty="0" smtClean="0"/>
              <a:t>1- الصفيحة العصبية النهائية او نقطة الاربتاط العصبي – العضلي وتسمى بالمحور ايضا.</a:t>
            </a:r>
          </a:p>
          <a:p>
            <a:pPr algn="r" rtl="1"/>
            <a:r>
              <a:rPr lang="ar-IQ" dirty="0" smtClean="0"/>
              <a:t>2- الساركوليما.</a:t>
            </a:r>
          </a:p>
          <a:p>
            <a:pPr algn="r" rtl="1"/>
            <a:r>
              <a:rPr lang="ar-IQ" dirty="0" smtClean="0"/>
              <a:t>3- الحويصلات العصبية.</a:t>
            </a:r>
          </a:p>
          <a:p>
            <a:pPr algn="r" rtl="1"/>
            <a:r>
              <a:rPr lang="ar-IQ" dirty="0" smtClean="0"/>
              <a:t>4- مستقبلات الاسيتيل كولن.</a:t>
            </a:r>
          </a:p>
          <a:p>
            <a:pPr algn="r" rtl="1"/>
            <a:r>
              <a:rPr lang="ar-IQ" dirty="0" smtClean="0"/>
              <a:t>5- بيوت الطاقة.</a:t>
            </a:r>
          </a:p>
          <a:p>
            <a:pPr algn="r" rtl="1"/>
            <a:r>
              <a:rPr lang="ar-IQ" dirty="0" smtClean="0"/>
              <a:t>6- الفجوة التشابكية.</a:t>
            </a:r>
            <a:endParaRPr lang="en-US" dirty="0"/>
          </a:p>
        </p:txBody>
      </p:sp>
      <p:sp>
        <p:nvSpPr>
          <p:cNvPr id="18" name="Oval 17"/>
          <p:cNvSpPr/>
          <p:nvPr/>
        </p:nvSpPr>
        <p:spPr>
          <a:xfrm>
            <a:off x="1066798" y="3657597"/>
            <a:ext cx="348343" cy="359228"/>
          </a:xfrm>
          <a:prstGeom prst="ellipse">
            <a:avLst/>
          </a:prstGeom>
          <a:solidFill>
            <a:schemeClr val="tx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ar-IQ" dirty="0" smtClean="0"/>
              <a:t>6</a:t>
            </a:r>
            <a:endParaRPr lang="en-US" dirty="0"/>
          </a:p>
        </p:txBody>
      </p:sp>
      <p:cxnSp>
        <p:nvCxnSpPr>
          <p:cNvPr id="20" name="Straight Arrow Connector 19"/>
          <p:cNvCxnSpPr/>
          <p:nvPr/>
        </p:nvCxnSpPr>
        <p:spPr>
          <a:xfrm>
            <a:off x="1360714" y="4071257"/>
            <a:ext cx="304800" cy="522514"/>
          </a:xfrm>
          <a:prstGeom prst="straightConnector1">
            <a:avLst/>
          </a:prstGeom>
          <a:ln>
            <a:solidFill>
              <a:schemeClr val="bg1">
                <a:lumMod val="95000"/>
                <a:lumOff val="5000"/>
              </a:schemeClr>
            </a:solidFill>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51600123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edge">
                                      <p:cBhvr>
                                        <p:cTn id="17" dur="20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5"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500" decel="50000" fill="hold">
                                          <p:stCondLst>
                                            <p:cond delay="0"/>
                                          </p:stCondLst>
                                        </p:cTn>
                                        <p:tgtEl>
                                          <p:spTgt spid="17"/>
                                        </p:tgtEl>
                                        <p:attrNameLst>
                                          <p:attrName>style.rotation</p:attrName>
                                        </p:attrNameLst>
                                      </p:cBhvr>
                                      <p:tavLst>
                                        <p:tav tm="0">
                                          <p:val>
                                            <p:fltVal val="-90"/>
                                          </p:val>
                                        </p:tav>
                                        <p:tav tm="100000">
                                          <p:val>
                                            <p:fltVal val="0"/>
                                          </p:val>
                                        </p:tav>
                                      </p:tavLst>
                                    </p:anim>
                                    <p:anim calcmode="lin" valueType="num">
                                      <p:cBhvr>
                                        <p:cTn id="23" dur="500" decel="50000" fill="hold">
                                          <p:stCondLst>
                                            <p:cond delay="0"/>
                                          </p:stCondLst>
                                        </p:cTn>
                                        <p:tgtEl>
                                          <p:spTgt spid="17"/>
                                        </p:tgtEl>
                                        <p:attrNameLst>
                                          <p:attrName>ppt_w</p:attrName>
                                        </p:attrNameLst>
                                      </p:cBhvr>
                                      <p:tavLst>
                                        <p:tav tm="0">
                                          <p:val>
                                            <p:strVal val="#ppt_w"/>
                                          </p:val>
                                        </p:tav>
                                        <p:tav tm="100000">
                                          <p:val>
                                            <p:strVal val="#ppt_w*.05"/>
                                          </p:val>
                                        </p:tav>
                                      </p:tavLst>
                                    </p:anim>
                                    <p:anim calcmode="lin" valueType="num">
                                      <p:cBhvr>
                                        <p:cTn id="24" dur="500" accel="50000" fill="hold">
                                          <p:stCondLst>
                                            <p:cond delay="500"/>
                                          </p:stCondLst>
                                        </p:cTn>
                                        <p:tgtEl>
                                          <p:spTgt spid="17"/>
                                        </p:tgtEl>
                                        <p:attrNameLst>
                                          <p:attrName>ppt_w</p:attrName>
                                        </p:attrNameLst>
                                      </p:cBhvr>
                                      <p:tavLst>
                                        <p:tav tm="0">
                                          <p:val>
                                            <p:strVal val="#ppt_w*.05"/>
                                          </p:val>
                                        </p:tav>
                                        <p:tav tm="100000">
                                          <p:val>
                                            <p:strVal val="#ppt_w"/>
                                          </p:val>
                                        </p:tav>
                                      </p:tavLst>
                                    </p:anim>
                                    <p:anim calcmode="lin" valueType="num">
                                      <p:cBhvr>
                                        <p:cTn id="25" dur="1000" fill="hold"/>
                                        <p:tgtEl>
                                          <p:spTgt spid="17"/>
                                        </p:tgtEl>
                                        <p:attrNameLst>
                                          <p:attrName>ppt_h</p:attrName>
                                        </p:attrNameLst>
                                      </p:cBhvr>
                                      <p:tavLst>
                                        <p:tav tm="0">
                                          <p:val>
                                            <p:strVal val="#ppt_h"/>
                                          </p:val>
                                        </p:tav>
                                        <p:tav tm="100000">
                                          <p:val>
                                            <p:strVal val="#ppt_h"/>
                                          </p:val>
                                        </p:tav>
                                      </p:tavLst>
                                    </p:anim>
                                    <p:anim calcmode="lin" valueType="num">
                                      <p:cBhvr>
                                        <p:cTn id="26" dur="500" decel="50000" fill="hold">
                                          <p:stCondLst>
                                            <p:cond delay="0"/>
                                          </p:stCondLst>
                                        </p:cTn>
                                        <p:tgtEl>
                                          <p:spTgt spid="17"/>
                                        </p:tgtEl>
                                        <p:attrNameLst>
                                          <p:attrName>ppt_x</p:attrName>
                                        </p:attrNameLst>
                                      </p:cBhvr>
                                      <p:tavLst>
                                        <p:tav tm="0">
                                          <p:val>
                                            <p:strVal val="#ppt_x+.4"/>
                                          </p:val>
                                        </p:tav>
                                        <p:tav tm="100000">
                                          <p:val>
                                            <p:strVal val="#ppt_x"/>
                                          </p:val>
                                        </p:tav>
                                      </p:tavLst>
                                    </p:anim>
                                    <p:anim calcmode="lin" valueType="num">
                                      <p:cBhvr>
                                        <p:cTn id="27" dur="500" decel="50000" fill="hold">
                                          <p:stCondLst>
                                            <p:cond delay="0"/>
                                          </p:stCondLst>
                                        </p:cTn>
                                        <p:tgtEl>
                                          <p:spTgt spid="17"/>
                                        </p:tgtEl>
                                        <p:attrNameLst>
                                          <p:attrName>ppt_y</p:attrName>
                                        </p:attrNameLst>
                                      </p:cBhvr>
                                      <p:tavLst>
                                        <p:tav tm="0">
                                          <p:val>
                                            <p:strVal val="#ppt_y-.2"/>
                                          </p:val>
                                        </p:tav>
                                        <p:tav tm="100000">
                                          <p:val>
                                            <p:strVal val="#ppt_y+.1"/>
                                          </p:val>
                                        </p:tav>
                                      </p:tavLst>
                                    </p:anim>
                                    <p:anim calcmode="lin" valueType="num">
                                      <p:cBhvr>
                                        <p:cTn id="28" dur="500" accel="50000" fill="hold">
                                          <p:stCondLst>
                                            <p:cond delay="500"/>
                                          </p:stCondLst>
                                        </p:cTn>
                                        <p:tgtEl>
                                          <p:spTgt spid="17"/>
                                        </p:tgtEl>
                                        <p:attrNameLst>
                                          <p:attrName>ppt_y</p:attrName>
                                        </p:attrNameLst>
                                      </p:cBhvr>
                                      <p:tavLst>
                                        <p:tav tm="0">
                                          <p:val>
                                            <p:strVal val="#ppt_y+.1"/>
                                          </p:val>
                                        </p:tav>
                                        <p:tav tm="100000">
                                          <p:val>
                                            <p:strVal val="#ppt_y"/>
                                          </p:val>
                                        </p:tav>
                                      </p:tavLst>
                                    </p:anim>
                                    <p:animEffect transition="in" filter="fade">
                                      <p:cBhvr>
                                        <p:cTn id="29" dur="1000" decel="50000">
                                          <p:stCondLst>
                                            <p:cond delay="0"/>
                                          </p:stCondLst>
                                        </p:cTn>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ما هو فرق الجهد الكهربائي:</a:t>
            </a:r>
            <a:endParaRPr lang="en-US" dirty="0"/>
          </a:p>
        </p:txBody>
      </p:sp>
      <p:sp>
        <p:nvSpPr>
          <p:cNvPr id="3" name="Content Placeholder 2"/>
          <p:cNvSpPr>
            <a:spLocks noGrp="1"/>
          </p:cNvSpPr>
          <p:nvPr>
            <p:ph idx="1"/>
          </p:nvPr>
        </p:nvSpPr>
        <p:spPr>
          <a:xfrm>
            <a:off x="680321" y="2314295"/>
            <a:ext cx="9613861" cy="3599316"/>
          </a:xfrm>
        </p:spPr>
        <p:txBody>
          <a:bodyPr/>
          <a:lstStyle/>
          <a:p>
            <a:pPr algn="r" rtl="1"/>
            <a:r>
              <a:rPr lang="ar-IQ" dirty="0" smtClean="0"/>
              <a:t>من الناحية الكهربائية: ان الساركوليما مستقطبه كهربائيا وان فرق الجهد هذا هو – 90 ملي فولت في الداخل مقارنتا بالخارج والسبب يعود الى تباين في الايونات السالبة والموجبة.</a:t>
            </a:r>
          </a:p>
          <a:p>
            <a:pPr algn="r" rtl="1"/>
            <a:r>
              <a:rPr lang="ar-IQ" dirty="0" smtClean="0"/>
              <a:t>من الناحية الكيميائية: يلعب الصوديوم والبوتاسيوم دورا مهما في استجابة الساركوليما الى السيال العصبي حيث يتركز الصوديوم بصوره عالية خارج الخلية ويكون موجبا والبوتاسيوم داخل الخلية ويكون سالبا.</a:t>
            </a:r>
            <a:endParaRPr lang="en-US" dirty="0"/>
          </a:p>
        </p:txBody>
      </p:sp>
    </p:spTree>
    <p:extLst>
      <p:ext uri="{BB962C8B-B14F-4D97-AF65-F5344CB8AC3E}">
        <p14:creationId xmlns:p14="http://schemas.microsoft.com/office/powerpoint/2010/main" val="142145075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6"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3"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4"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مراحل استجابة الساركوليما الى السيال العصبي</a:t>
            </a:r>
            <a:endParaRPr lang="en-US" dirty="0"/>
          </a:p>
        </p:txBody>
      </p:sp>
      <p:sp>
        <p:nvSpPr>
          <p:cNvPr id="3" name="Content Placeholder 2"/>
          <p:cNvSpPr>
            <a:spLocks noGrp="1"/>
          </p:cNvSpPr>
          <p:nvPr>
            <p:ph idx="1"/>
          </p:nvPr>
        </p:nvSpPr>
        <p:spPr/>
        <p:txBody>
          <a:bodyPr/>
          <a:lstStyle/>
          <a:p>
            <a:pPr algn="r" rtl="1"/>
            <a:r>
              <a:rPr lang="ar-IQ" dirty="0" smtClean="0"/>
              <a:t>يتركز الصوديوم بصوره عاليه خارج الخلية والبوتاسيوم في داخلها.</a:t>
            </a:r>
          </a:p>
          <a:p>
            <a:pPr algn="r" rtl="1"/>
            <a:r>
              <a:rPr lang="ar-IQ" dirty="0" smtClean="0"/>
              <a:t>مع توافد السيال العصبي وانتقاله عبر الصفيحة العصبية النهائية الى الليف العضلي يؤدي الى تدفق كثيف وسريع لشوارد الصوديوم الى داخل الخلية وخروج شوارد البوتاسيوم.</a:t>
            </a:r>
          </a:p>
          <a:p>
            <a:pPr algn="r" rtl="1"/>
            <a:r>
              <a:rPr lang="ar-IQ" dirty="0" smtClean="0"/>
              <a:t>هذا يؤدي الى تغير في فرق الجهد الكهربائي وفقدانه للجهد السالب باتجاه الصفر وتخطي ذلك لغاية + 20 الى + 30 ملي فولت.(ويسمى هذا التغير بزوال الاستقطاب ونشؤ مايسمى بالجهد الحركي العضلي او السيال العضلي).</a:t>
            </a:r>
          </a:p>
          <a:p>
            <a:pPr algn="r" rtl="1"/>
            <a:r>
              <a:rPr lang="ar-IQ" dirty="0" smtClean="0"/>
              <a:t>السيال العضلي: والذي ينتقل الى عمق الليف العضلي عبر النظام العرضي، حيث يجب ان يسبق هذا الجهد الحركي اي الفعل الميكانيكي للعضلة.</a:t>
            </a:r>
          </a:p>
          <a:p>
            <a:pPr algn="r" rtl="1"/>
            <a:r>
              <a:rPr lang="ar-IQ" dirty="0" smtClean="0"/>
              <a:t>هذا الفعل يستغرق 5 ملي ثانية.</a:t>
            </a:r>
          </a:p>
          <a:p>
            <a:pPr marL="0" indent="0" algn="r" rtl="1">
              <a:buNone/>
            </a:pPr>
            <a:endParaRPr lang="ar-IQ" dirty="0" smtClean="0"/>
          </a:p>
          <a:p>
            <a:pPr algn="r" rtl="1"/>
            <a:endParaRPr lang="en-US" dirty="0"/>
          </a:p>
        </p:txBody>
      </p:sp>
    </p:spTree>
    <p:extLst>
      <p:ext uri="{BB962C8B-B14F-4D97-AF65-F5344CB8AC3E}">
        <p14:creationId xmlns:p14="http://schemas.microsoft.com/office/powerpoint/2010/main" val="31741506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7"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17" presetClass="entr" presetSubtype="1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7" presetClass="entr" presetSubtype="1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17" presetClass="entr" presetSubtype="1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17" presetClass="entr" presetSubtype="1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9714" y="979715"/>
            <a:ext cx="8697686" cy="3539430"/>
          </a:xfrm>
          <a:prstGeom prst="rect">
            <a:avLst/>
          </a:prstGeom>
          <a:effectLst>
            <a:innerShdw blurRad="63500" dist="50800" dir="8100000">
              <a:prstClr val="black">
                <a:alpha val="50000"/>
              </a:prstClr>
            </a:innerShdw>
          </a:effectLst>
        </p:spPr>
        <p:style>
          <a:lnRef idx="0">
            <a:scrgbClr r="0" g="0" b="0"/>
          </a:lnRef>
          <a:fillRef idx="1003">
            <a:schemeClr val="dk2"/>
          </a:fillRef>
          <a:effectRef idx="0">
            <a:scrgbClr r="0" g="0" b="0"/>
          </a:effectRef>
          <a:fontRef idx="major"/>
        </p:style>
        <p:txBody>
          <a:bodyPr wrap="square" rtlCol="0">
            <a:spAutoFit/>
          </a:bodyPr>
          <a:lstStyle/>
          <a:p>
            <a:pPr algn="r" rtl="1"/>
            <a:r>
              <a:rPr lang="ar-IQ" sz="3200" dirty="0" smtClean="0"/>
              <a:t>تعريف السيال: اضطراب كهربائي عند نقطة التحفيز للخلية القادره على نشرهذا الاضطراب ذاتيا الى جميع انحاء الخلية ومثلما كانت الشبكة الساركوبلازمية محرره ومستعيده للكالسيوم فان الساركوليما تفقد استقطابها ولكن الخلية او الليف العضلي يعمل على طرد الصوديوم الى خارج الخلية  واستعادة البوتاسيوم الى الداخل عائدا باتجاه فرق الجهد الكهربائي المار الى – 90 ملي فولت وليصبح الغشاء الساركوليما مستعد لاستقبال السيال العصبي الجديد.</a:t>
            </a:r>
            <a:endParaRPr lang="en-US" sz="3200" dirty="0"/>
          </a:p>
        </p:txBody>
      </p:sp>
    </p:spTree>
    <p:extLst>
      <p:ext uri="{BB962C8B-B14F-4D97-AF65-F5344CB8AC3E}">
        <p14:creationId xmlns:p14="http://schemas.microsoft.com/office/powerpoint/2010/main" val="11042168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كيفية عمل الصفيحة العصبية النهائية</a:t>
            </a:r>
            <a:endParaRPr lang="en-US" dirty="0"/>
          </a:p>
        </p:txBody>
      </p:sp>
      <p:sp>
        <p:nvSpPr>
          <p:cNvPr id="3" name="Content Placeholder 2"/>
          <p:cNvSpPr>
            <a:spLocks noGrp="1"/>
          </p:cNvSpPr>
          <p:nvPr>
            <p:ph idx="1"/>
          </p:nvPr>
        </p:nvSpPr>
        <p:spPr>
          <a:xfrm>
            <a:off x="-1" y="1977644"/>
            <a:ext cx="11778343" cy="4880355"/>
          </a:xfrm>
        </p:spPr>
        <p:txBody>
          <a:bodyPr>
            <a:noAutofit/>
          </a:bodyPr>
          <a:lstStyle/>
          <a:p>
            <a:pPr algn="r" rtl="1"/>
            <a:r>
              <a:rPr lang="ar-IQ" dirty="0" smtClean="0"/>
              <a:t>المسافة بين النهاية العصبية التي تسمى بالمحور وغشاء الساركوليما                             والتي تحتضن المحور هي0.05 مايكروميتر.</a:t>
            </a:r>
          </a:p>
          <a:p>
            <a:pPr algn="r" rtl="1"/>
            <a:r>
              <a:rPr lang="ar-IQ" dirty="0" smtClean="0"/>
              <a:t>عند وصول السيال العصبي الى المحور يحدث تغير ما بحيث تحرر هذه الحويصلات مركب الاستيل كولن في الفجوة التشابكية والذي ينتقل سريعا باتجاه الساركوليما.</a:t>
            </a:r>
          </a:p>
          <a:p>
            <a:pPr algn="r" rtl="1"/>
            <a:r>
              <a:rPr lang="ar-IQ" dirty="0" smtClean="0"/>
              <a:t>يحصل اتحاد مع مستقبلات خاصة بهذا المركب مكونا تركيبا مع غشاء الساركوليما وفي الصفيحة العصبية النهائية فقط.</a:t>
            </a:r>
          </a:p>
          <a:p>
            <a:pPr algn="r" rtl="1"/>
            <a:r>
              <a:rPr lang="ar-IQ" dirty="0" smtClean="0"/>
              <a:t>هذا الاتحاد يؤدي الى فتح منافذ للصوديوم للدخول الى داخل الليف العضلي وازالة الاستقطاب كما سبق شرحه وتوليد ما يسمى بالسيال العضلي.</a:t>
            </a:r>
          </a:p>
          <a:p>
            <a:pPr algn="r" rtl="1"/>
            <a:r>
              <a:rPr lang="ar-IQ" dirty="0" smtClean="0"/>
              <a:t>يتواجد انزيم المحلل للمركب استيل كولن (كولن استرأيس) في غشاء الساركوليما عند الصفيحة العصبية النهائية يعمل هذا الانزيم على تحليل هذا المركب (لازالة تاثيره بفتح نوافذ الصوديوم ولاستعادة الليف حالته الاستقطابية) وتحرير جزيئة الاستيل كولن في الفجوة التشابكية حيث تعمل نهاية المحور على استعادتها وبناء المركب من جديد لديمومة خزنه والاستعداد لارسال سيال جديد.</a:t>
            </a:r>
          </a:p>
          <a:p>
            <a:pPr algn="r" rtl="1"/>
            <a:r>
              <a:rPr lang="ar-IQ" dirty="0" smtClean="0"/>
              <a:t> تقدر سرعة انتقال السيال العصبي عبر الصفيحة العصبية النهائية بـ 1 م/ثا</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922" y="359378"/>
            <a:ext cx="2999050" cy="2339435"/>
          </a:xfrm>
          <a:prstGeom prst="rect">
            <a:avLst/>
          </a:prstGeom>
        </p:spPr>
      </p:pic>
    </p:spTree>
    <p:extLst>
      <p:ext uri="{BB962C8B-B14F-4D97-AF65-F5344CB8AC3E}">
        <p14:creationId xmlns:p14="http://schemas.microsoft.com/office/powerpoint/2010/main" val="887521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1000"/>
                                        <p:tgtEl>
                                          <p:spTgt spid="4"/>
                                        </p:tgtEl>
                                      </p:cBhvr>
                                    </p:animEffect>
                                    <p:anim calcmode="lin" valueType="num">
                                      <p:cBhvr>
                                        <p:cTn id="17" dur="1000" fill="hold"/>
                                        <p:tgtEl>
                                          <p:spTgt spid="4"/>
                                        </p:tgtEl>
                                        <p:attrNameLst>
                                          <p:attrName>ppt_x</p:attrName>
                                        </p:attrNameLst>
                                      </p:cBhvr>
                                      <p:tavLst>
                                        <p:tav tm="0">
                                          <p:val>
                                            <p:strVal val="#ppt_x"/>
                                          </p:val>
                                        </p:tav>
                                        <p:tav tm="100000">
                                          <p:val>
                                            <p:strVal val="#ppt_x"/>
                                          </p:val>
                                        </p:tav>
                                      </p:tavLst>
                                    </p:anim>
                                    <p:anim calcmode="lin" valueType="num">
                                      <p:cBhvr>
                                        <p:cTn id="1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wipe(down)">
                                      <p:cBhvr>
                                        <p:cTn id="23" dur="580">
                                          <p:stCondLst>
                                            <p:cond delay="0"/>
                                          </p:stCondLst>
                                        </p:cTn>
                                        <p:tgtEl>
                                          <p:spTgt spid="3">
                                            <p:txEl>
                                              <p:pRg st="0" end="0"/>
                                            </p:txEl>
                                          </p:spTgt>
                                        </p:tgtEl>
                                      </p:cBhvr>
                                    </p:animEffect>
                                    <p:anim calcmode="lin" valueType="num">
                                      <p:cBhvr>
                                        <p:cTn id="2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0" end="0"/>
                                            </p:txEl>
                                          </p:spTgt>
                                        </p:tgtEl>
                                      </p:cBhvr>
                                      <p:to x="100000" y="60000"/>
                                    </p:animScale>
                                    <p:animScale>
                                      <p:cBhvr>
                                        <p:cTn id="30" dur="166" decel="50000">
                                          <p:stCondLst>
                                            <p:cond delay="676"/>
                                          </p:stCondLst>
                                        </p:cTn>
                                        <p:tgtEl>
                                          <p:spTgt spid="3">
                                            <p:txEl>
                                              <p:pRg st="0" end="0"/>
                                            </p:txEl>
                                          </p:spTgt>
                                        </p:tgtEl>
                                      </p:cBhvr>
                                      <p:to x="100000" y="100000"/>
                                    </p:animScale>
                                    <p:animScale>
                                      <p:cBhvr>
                                        <p:cTn id="31" dur="26">
                                          <p:stCondLst>
                                            <p:cond delay="1312"/>
                                          </p:stCondLst>
                                        </p:cTn>
                                        <p:tgtEl>
                                          <p:spTgt spid="3">
                                            <p:txEl>
                                              <p:pRg st="0" end="0"/>
                                            </p:txEl>
                                          </p:spTgt>
                                        </p:tgtEl>
                                      </p:cBhvr>
                                      <p:to x="100000" y="80000"/>
                                    </p:animScale>
                                    <p:animScale>
                                      <p:cBhvr>
                                        <p:cTn id="32" dur="166" decel="50000">
                                          <p:stCondLst>
                                            <p:cond delay="1338"/>
                                          </p:stCondLst>
                                        </p:cTn>
                                        <p:tgtEl>
                                          <p:spTgt spid="3">
                                            <p:txEl>
                                              <p:pRg st="0" end="0"/>
                                            </p:txEl>
                                          </p:spTgt>
                                        </p:tgtEl>
                                      </p:cBhvr>
                                      <p:to x="100000" y="100000"/>
                                    </p:animScale>
                                    <p:animScale>
                                      <p:cBhvr>
                                        <p:cTn id="33" dur="26">
                                          <p:stCondLst>
                                            <p:cond delay="1642"/>
                                          </p:stCondLst>
                                        </p:cTn>
                                        <p:tgtEl>
                                          <p:spTgt spid="3">
                                            <p:txEl>
                                              <p:pRg st="0" end="0"/>
                                            </p:txEl>
                                          </p:spTgt>
                                        </p:tgtEl>
                                      </p:cBhvr>
                                      <p:to x="100000" y="90000"/>
                                    </p:animScale>
                                    <p:animScale>
                                      <p:cBhvr>
                                        <p:cTn id="34" dur="166" decel="50000">
                                          <p:stCondLst>
                                            <p:cond delay="1668"/>
                                          </p:stCondLst>
                                        </p:cTn>
                                        <p:tgtEl>
                                          <p:spTgt spid="3">
                                            <p:txEl>
                                              <p:pRg st="0" end="0"/>
                                            </p:txEl>
                                          </p:spTgt>
                                        </p:tgtEl>
                                      </p:cBhvr>
                                      <p:to x="100000" y="100000"/>
                                    </p:animScale>
                                    <p:animScale>
                                      <p:cBhvr>
                                        <p:cTn id="35" dur="26">
                                          <p:stCondLst>
                                            <p:cond delay="1808"/>
                                          </p:stCondLst>
                                        </p:cTn>
                                        <p:tgtEl>
                                          <p:spTgt spid="3">
                                            <p:txEl>
                                              <p:pRg st="0" end="0"/>
                                            </p:txEl>
                                          </p:spTgt>
                                        </p:tgtEl>
                                      </p:cBhvr>
                                      <p:to x="100000" y="95000"/>
                                    </p:animScale>
                                    <p:animScale>
                                      <p:cBhvr>
                                        <p:cTn id="36" dur="166" decel="50000">
                                          <p:stCondLst>
                                            <p:cond delay="1834"/>
                                          </p:stCondLst>
                                        </p:cTn>
                                        <p:tgtEl>
                                          <p:spTgt spid="3">
                                            <p:txEl>
                                              <p:pRg st="0" end="0"/>
                                            </p:txEl>
                                          </p:spTgt>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animEffect transition="in" filter="wipe(down)">
                                      <p:cBhvr>
                                        <p:cTn id="41" dur="580">
                                          <p:stCondLst>
                                            <p:cond delay="0"/>
                                          </p:stCondLst>
                                        </p:cTn>
                                        <p:tgtEl>
                                          <p:spTgt spid="3">
                                            <p:txEl>
                                              <p:pRg st="1" end="1"/>
                                            </p:txEl>
                                          </p:spTgt>
                                        </p:tgtEl>
                                      </p:cBhvr>
                                    </p:animEffect>
                                    <p:anim calcmode="lin" valueType="num">
                                      <p:cBhvr>
                                        <p:cTn id="4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1" end="1"/>
                                            </p:txEl>
                                          </p:spTgt>
                                        </p:tgtEl>
                                      </p:cBhvr>
                                      <p:to x="100000" y="60000"/>
                                    </p:animScale>
                                    <p:animScale>
                                      <p:cBhvr>
                                        <p:cTn id="48" dur="166" decel="50000">
                                          <p:stCondLst>
                                            <p:cond delay="676"/>
                                          </p:stCondLst>
                                        </p:cTn>
                                        <p:tgtEl>
                                          <p:spTgt spid="3">
                                            <p:txEl>
                                              <p:pRg st="1" end="1"/>
                                            </p:txEl>
                                          </p:spTgt>
                                        </p:tgtEl>
                                      </p:cBhvr>
                                      <p:to x="100000" y="100000"/>
                                    </p:animScale>
                                    <p:animScale>
                                      <p:cBhvr>
                                        <p:cTn id="49" dur="26">
                                          <p:stCondLst>
                                            <p:cond delay="1312"/>
                                          </p:stCondLst>
                                        </p:cTn>
                                        <p:tgtEl>
                                          <p:spTgt spid="3">
                                            <p:txEl>
                                              <p:pRg st="1" end="1"/>
                                            </p:txEl>
                                          </p:spTgt>
                                        </p:tgtEl>
                                      </p:cBhvr>
                                      <p:to x="100000" y="80000"/>
                                    </p:animScale>
                                    <p:animScale>
                                      <p:cBhvr>
                                        <p:cTn id="50" dur="166" decel="50000">
                                          <p:stCondLst>
                                            <p:cond delay="1338"/>
                                          </p:stCondLst>
                                        </p:cTn>
                                        <p:tgtEl>
                                          <p:spTgt spid="3">
                                            <p:txEl>
                                              <p:pRg st="1" end="1"/>
                                            </p:txEl>
                                          </p:spTgt>
                                        </p:tgtEl>
                                      </p:cBhvr>
                                      <p:to x="100000" y="100000"/>
                                    </p:animScale>
                                    <p:animScale>
                                      <p:cBhvr>
                                        <p:cTn id="51" dur="26">
                                          <p:stCondLst>
                                            <p:cond delay="1642"/>
                                          </p:stCondLst>
                                        </p:cTn>
                                        <p:tgtEl>
                                          <p:spTgt spid="3">
                                            <p:txEl>
                                              <p:pRg st="1" end="1"/>
                                            </p:txEl>
                                          </p:spTgt>
                                        </p:tgtEl>
                                      </p:cBhvr>
                                      <p:to x="100000" y="90000"/>
                                    </p:animScale>
                                    <p:animScale>
                                      <p:cBhvr>
                                        <p:cTn id="52" dur="166" decel="50000">
                                          <p:stCondLst>
                                            <p:cond delay="1668"/>
                                          </p:stCondLst>
                                        </p:cTn>
                                        <p:tgtEl>
                                          <p:spTgt spid="3">
                                            <p:txEl>
                                              <p:pRg st="1" end="1"/>
                                            </p:txEl>
                                          </p:spTgt>
                                        </p:tgtEl>
                                      </p:cBhvr>
                                      <p:to x="100000" y="100000"/>
                                    </p:animScale>
                                    <p:animScale>
                                      <p:cBhvr>
                                        <p:cTn id="53" dur="26">
                                          <p:stCondLst>
                                            <p:cond delay="1808"/>
                                          </p:stCondLst>
                                        </p:cTn>
                                        <p:tgtEl>
                                          <p:spTgt spid="3">
                                            <p:txEl>
                                              <p:pRg st="1" end="1"/>
                                            </p:txEl>
                                          </p:spTgt>
                                        </p:tgtEl>
                                      </p:cBhvr>
                                      <p:to x="100000" y="95000"/>
                                    </p:animScale>
                                    <p:animScale>
                                      <p:cBhvr>
                                        <p:cTn id="54" dur="166" decel="50000">
                                          <p:stCondLst>
                                            <p:cond delay="1834"/>
                                          </p:stCondLst>
                                        </p:cTn>
                                        <p:tgtEl>
                                          <p:spTgt spid="3">
                                            <p:txEl>
                                              <p:pRg st="1" end="1"/>
                                            </p:txEl>
                                          </p:spTgt>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26" presetClass="entr" presetSubtype="0" fill="hold" grpId="0" nodeType="clickEffect">
                                  <p:stCondLst>
                                    <p:cond delay="0"/>
                                  </p:stCondLst>
                                  <p:childTnLst>
                                    <p:set>
                                      <p:cBhvr>
                                        <p:cTn id="58" dur="1" fill="hold">
                                          <p:stCondLst>
                                            <p:cond delay="0"/>
                                          </p:stCondLst>
                                        </p:cTn>
                                        <p:tgtEl>
                                          <p:spTgt spid="3">
                                            <p:txEl>
                                              <p:pRg st="2" end="2"/>
                                            </p:txEl>
                                          </p:spTgt>
                                        </p:tgtEl>
                                        <p:attrNameLst>
                                          <p:attrName>style.visibility</p:attrName>
                                        </p:attrNameLst>
                                      </p:cBhvr>
                                      <p:to>
                                        <p:strVal val="visible"/>
                                      </p:to>
                                    </p:set>
                                    <p:animEffect transition="in" filter="wipe(down)">
                                      <p:cBhvr>
                                        <p:cTn id="59" dur="580">
                                          <p:stCondLst>
                                            <p:cond delay="0"/>
                                          </p:stCondLst>
                                        </p:cTn>
                                        <p:tgtEl>
                                          <p:spTgt spid="3">
                                            <p:txEl>
                                              <p:pRg st="2" end="2"/>
                                            </p:txEl>
                                          </p:spTgt>
                                        </p:tgtEl>
                                      </p:cBhvr>
                                    </p:animEffect>
                                    <p:anim calcmode="lin" valueType="num">
                                      <p:cBhvr>
                                        <p:cTn id="6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3">
                                            <p:txEl>
                                              <p:pRg st="2" end="2"/>
                                            </p:txEl>
                                          </p:spTgt>
                                        </p:tgtEl>
                                      </p:cBhvr>
                                      <p:to x="100000" y="60000"/>
                                    </p:animScale>
                                    <p:animScale>
                                      <p:cBhvr>
                                        <p:cTn id="66" dur="166" decel="50000">
                                          <p:stCondLst>
                                            <p:cond delay="676"/>
                                          </p:stCondLst>
                                        </p:cTn>
                                        <p:tgtEl>
                                          <p:spTgt spid="3">
                                            <p:txEl>
                                              <p:pRg st="2" end="2"/>
                                            </p:txEl>
                                          </p:spTgt>
                                        </p:tgtEl>
                                      </p:cBhvr>
                                      <p:to x="100000" y="100000"/>
                                    </p:animScale>
                                    <p:animScale>
                                      <p:cBhvr>
                                        <p:cTn id="67" dur="26">
                                          <p:stCondLst>
                                            <p:cond delay="1312"/>
                                          </p:stCondLst>
                                        </p:cTn>
                                        <p:tgtEl>
                                          <p:spTgt spid="3">
                                            <p:txEl>
                                              <p:pRg st="2" end="2"/>
                                            </p:txEl>
                                          </p:spTgt>
                                        </p:tgtEl>
                                      </p:cBhvr>
                                      <p:to x="100000" y="80000"/>
                                    </p:animScale>
                                    <p:animScale>
                                      <p:cBhvr>
                                        <p:cTn id="68" dur="166" decel="50000">
                                          <p:stCondLst>
                                            <p:cond delay="1338"/>
                                          </p:stCondLst>
                                        </p:cTn>
                                        <p:tgtEl>
                                          <p:spTgt spid="3">
                                            <p:txEl>
                                              <p:pRg st="2" end="2"/>
                                            </p:txEl>
                                          </p:spTgt>
                                        </p:tgtEl>
                                      </p:cBhvr>
                                      <p:to x="100000" y="100000"/>
                                    </p:animScale>
                                    <p:animScale>
                                      <p:cBhvr>
                                        <p:cTn id="69" dur="26">
                                          <p:stCondLst>
                                            <p:cond delay="1642"/>
                                          </p:stCondLst>
                                        </p:cTn>
                                        <p:tgtEl>
                                          <p:spTgt spid="3">
                                            <p:txEl>
                                              <p:pRg st="2" end="2"/>
                                            </p:txEl>
                                          </p:spTgt>
                                        </p:tgtEl>
                                      </p:cBhvr>
                                      <p:to x="100000" y="90000"/>
                                    </p:animScale>
                                    <p:animScale>
                                      <p:cBhvr>
                                        <p:cTn id="70" dur="166" decel="50000">
                                          <p:stCondLst>
                                            <p:cond delay="1668"/>
                                          </p:stCondLst>
                                        </p:cTn>
                                        <p:tgtEl>
                                          <p:spTgt spid="3">
                                            <p:txEl>
                                              <p:pRg st="2" end="2"/>
                                            </p:txEl>
                                          </p:spTgt>
                                        </p:tgtEl>
                                      </p:cBhvr>
                                      <p:to x="100000" y="100000"/>
                                    </p:animScale>
                                    <p:animScale>
                                      <p:cBhvr>
                                        <p:cTn id="71" dur="26">
                                          <p:stCondLst>
                                            <p:cond delay="1808"/>
                                          </p:stCondLst>
                                        </p:cTn>
                                        <p:tgtEl>
                                          <p:spTgt spid="3">
                                            <p:txEl>
                                              <p:pRg st="2" end="2"/>
                                            </p:txEl>
                                          </p:spTgt>
                                        </p:tgtEl>
                                      </p:cBhvr>
                                      <p:to x="100000" y="95000"/>
                                    </p:animScale>
                                    <p:animScale>
                                      <p:cBhvr>
                                        <p:cTn id="72" dur="166" decel="50000">
                                          <p:stCondLst>
                                            <p:cond delay="1834"/>
                                          </p:stCondLst>
                                        </p:cTn>
                                        <p:tgtEl>
                                          <p:spTgt spid="3">
                                            <p:txEl>
                                              <p:pRg st="2" end="2"/>
                                            </p:txEl>
                                          </p:spTgt>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6" presetClass="entr" presetSubtype="0" fill="hold" grpId="0" nodeType="clickEffect">
                                  <p:stCondLst>
                                    <p:cond delay="0"/>
                                  </p:stCondLst>
                                  <p:childTnLst>
                                    <p:set>
                                      <p:cBhvr>
                                        <p:cTn id="76" dur="1" fill="hold">
                                          <p:stCondLst>
                                            <p:cond delay="0"/>
                                          </p:stCondLst>
                                        </p:cTn>
                                        <p:tgtEl>
                                          <p:spTgt spid="3">
                                            <p:txEl>
                                              <p:pRg st="3" end="3"/>
                                            </p:txEl>
                                          </p:spTgt>
                                        </p:tgtEl>
                                        <p:attrNameLst>
                                          <p:attrName>style.visibility</p:attrName>
                                        </p:attrNameLst>
                                      </p:cBhvr>
                                      <p:to>
                                        <p:strVal val="visible"/>
                                      </p:to>
                                    </p:set>
                                    <p:animEffect transition="in" filter="wipe(down)">
                                      <p:cBhvr>
                                        <p:cTn id="77" dur="580">
                                          <p:stCondLst>
                                            <p:cond delay="0"/>
                                          </p:stCondLst>
                                        </p:cTn>
                                        <p:tgtEl>
                                          <p:spTgt spid="3">
                                            <p:txEl>
                                              <p:pRg st="3" end="3"/>
                                            </p:txEl>
                                          </p:spTgt>
                                        </p:tgtEl>
                                      </p:cBhvr>
                                    </p:animEffect>
                                    <p:anim calcmode="lin" valueType="num">
                                      <p:cBhvr>
                                        <p:cTn id="7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3">
                                            <p:txEl>
                                              <p:pRg st="3" end="3"/>
                                            </p:txEl>
                                          </p:spTgt>
                                        </p:tgtEl>
                                      </p:cBhvr>
                                      <p:to x="100000" y="60000"/>
                                    </p:animScale>
                                    <p:animScale>
                                      <p:cBhvr>
                                        <p:cTn id="84" dur="166" decel="50000">
                                          <p:stCondLst>
                                            <p:cond delay="676"/>
                                          </p:stCondLst>
                                        </p:cTn>
                                        <p:tgtEl>
                                          <p:spTgt spid="3">
                                            <p:txEl>
                                              <p:pRg st="3" end="3"/>
                                            </p:txEl>
                                          </p:spTgt>
                                        </p:tgtEl>
                                      </p:cBhvr>
                                      <p:to x="100000" y="100000"/>
                                    </p:animScale>
                                    <p:animScale>
                                      <p:cBhvr>
                                        <p:cTn id="85" dur="26">
                                          <p:stCondLst>
                                            <p:cond delay="1312"/>
                                          </p:stCondLst>
                                        </p:cTn>
                                        <p:tgtEl>
                                          <p:spTgt spid="3">
                                            <p:txEl>
                                              <p:pRg st="3" end="3"/>
                                            </p:txEl>
                                          </p:spTgt>
                                        </p:tgtEl>
                                      </p:cBhvr>
                                      <p:to x="100000" y="80000"/>
                                    </p:animScale>
                                    <p:animScale>
                                      <p:cBhvr>
                                        <p:cTn id="86" dur="166" decel="50000">
                                          <p:stCondLst>
                                            <p:cond delay="1338"/>
                                          </p:stCondLst>
                                        </p:cTn>
                                        <p:tgtEl>
                                          <p:spTgt spid="3">
                                            <p:txEl>
                                              <p:pRg st="3" end="3"/>
                                            </p:txEl>
                                          </p:spTgt>
                                        </p:tgtEl>
                                      </p:cBhvr>
                                      <p:to x="100000" y="100000"/>
                                    </p:animScale>
                                    <p:animScale>
                                      <p:cBhvr>
                                        <p:cTn id="87" dur="26">
                                          <p:stCondLst>
                                            <p:cond delay="1642"/>
                                          </p:stCondLst>
                                        </p:cTn>
                                        <p:tgtEl>
                                          <p:spTgt spid="3">
                                            <p:txEl>
                                              <p:pRg st="3" end="3"/>
                                            </p:txEl>
                                          </p:spTgt>
                                        </p:tgtEl>
                                      </p:cBhvr>
                                      <p:to x="100000" y="90000"/>
                                    </p:animScale>
                                    <p:animScale>
                                      <p:cBhvr>
                                        <p:cTn id="88" dur="166" decel="50000">
                                          <p:stCondLst>
                                            <p:cond delay="1668"/>
                                          </p:stCondLst>
                                        </p:cTn>
                                        <p:tgtEl>
                                          <p:spTgt spid="3">
                                            <p:txEl>
                                              <p:pRg st="3" end="3"/>
                                            </p:txEl>
                                          </p:spTgt>
                                        </p:tgtEl>
                                      </p:cBhvr>
                                      <p:to x="100000" y="100000"/>
                                    </p:animScale>
                                    <p:animScale>
                                      <p:cBhvr>
                                        <p:cTn id="89" dur="26">
                                          <p:stCondLst>
                                            <p:cond delay="1808"/>
                                          </p:stCondLst>
                                        </p:cTn>
                                        <p:tgtEl>
                                          <p:spTgt spid="3">
                                            <p:txEl>
                                              <p:pRg st="3" end="3"/>
                                            </p:txEl>
                                          </p:spTgt>
                                        </p:tgtEl>
                                      </p:cBhvr>
                                      <p:to x="100000" y="95000"/>
                                    </p:animScale>
                                    <p:animScale>
                                      <p:cBhvr>
                                        <p:cTn id="90" dur="166" decel="50000">
                                          <p:stCondLst>
                                            <p:cond delay="1834"/>
                                          </p:stCondLst>
                                        </p:cTn>
                                        <p:tgtEl>
                                          <p:spTgt spid="3">
                                            <p:txEl>
                                              <p:pRg st="3" end="3"/>
                                            </p:txEl>
                                          </p:spTgt>
                                        </p:tgtEl>
                                      </p:cBhvr>
                                      <p:to x="100000" y="100000"/>
                                    </p:animScale>
                                  </p:childTnLst>
                                </p:cTn>
                              </p:par>
                            </p:childTnLst>
                          </p:cTn>
                        </p:par>
                      </p:childTnLst>
                    </p:cTn>
                  </p:par>
                  <p:par>
                    <p:cTn id="91" fill="hold">
                      <p:stCondLst>
                        <p:cond delay="indefinite"/>
                      </p:stCondLst>
                      <p:childTnLst>
                        <p:par>
                          <p:cTn id="92" fill="hold">
                            <p:stCondLst>
                              <p:cond delay="0"/>
                            </p:stCondLst>
                            <p:childTnLst>
                              <p:par>
                                <p:cTn id="93" presetID="26" presetClass="entr" presetSubtype="0" fill="hold" grpId="0" nodeType="clickEffect">
                                  <p:stCondLst>
                                    <p:cond delay="0"/>
                                  </p:stCondLst>
                                  <p:childTnLst>
                                    <p:set>
                                      <p:cBhvr>
                                        <p:cTn id="94" dur="1" fill="hold">
                                          <p:stCondLst>
                                            <p:cond delay="0"/>
                                          </p:stCondLst>
                                        </p:cTn>
                                        <p:tgtEl>
                                          <p:spTgt spid="3">
                                            <p:txEl>
                                              <p:pRg st="4" end="4"/>
                                            </p:txEl>
                                          </p:spTgt>
                                        </p:tgtEl>
                                        <p:attrNameLst>
                                          <p:attrName>style.visibility</p:attrName>
                                        </p:attrNameLst>
                                      </p:cBhvr>
                                      <p:to>
                                        <p:strVal val="visible"/>
                                      </p:to>
                                    </p:set>
                                    <p:animEffect transition="in" filter="wipe(down)">
                                      <p:cBhvr>
                                        <p:cTn id="95" dur="580">
                                          <p:stCondLst>
                                            <p:cond delay="0"/>
                                          </p:stCondLst>
                                        </p:cTn>
                                        <p:tgtEl>
                                          <p:spTgt spid="3">
                                            <p:txEl>
                                              <p:pRg st="4" end="4"/>
                                            </p:txEl>
                                          </p:spTgt>
                                        </p:tgtEl>
                                      </p:cBhvr>
                                    </p:animEffect>
                                    <p:anim calcmode="lin" valueType="num">
                                      <p:cBhvr>
                                        <p:cTn id="9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9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9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0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01" dur="26">
                                          <p:stCondLst>
                                            <p:cond delay="650"/>
                                          </p:stCondLst>
                                        </p:cTn>
                                        <p:tgtEl>
                                          <p:spTgt spid="3">
                                            <p:txEl>
                                              <p:pRg st="4" end="4"/>
                                            </p:txEl>
                                          </p:spTgt>
                                        </p:tgtEl>
                                      </p:cBhvr>
                                      <p:to x="100000" y="60000"/>
                                    </p:animScale>
                                    <p:animScale>
                                      <p:cBhvr>
                                        <p:cTn id="102" dur="166" decel="50000">
                                          <p:stCondLst>
                                            <p:cond delay="676"/>
                                          </p:stCondLst>
                                        </p:cTn>
                                        <p:tgtEl>
                                          <p:spTgt spid="3">
                                            <p:txEl>
                                              <p:pRg st="4" end="4"/>
                                            </p:txEl>
                                          </p:spTgt>
                                        </p:tgtEl>
                                      </p:cBhvr>
                                      <p:to x="100000" y="100000"/>
                                    </p:animScale>
                                    <p:animScale>
                                      <p:cBhvr>
                                        <p:cTn id="103" dur="26">
                                          <p:stCondLst>
                                            <p:cond delay="1312"/>
                                          </p:stCondLst>
                                        </p:cTn>
                                        <p:tgtEl>
                                          <p:spTgt spid="3">
                                            <p:txEl>
                                              <p:pRg st="4" end="4"/>
                                            </p:txEl>
                                          </p:spTgt>
                                        </p:tgtEl>
                                      </p:cBhvr>
                                      <p:to x="100000" y="80000"/>
                                    </p:animScale>
                                    <p:animScale>
                                      <p:cBhvr>
                                        <p:cTn id="104" dur="166" decel="50000">
                                          <p:stCondLst>
                                            <p:cond delay="1338"/>
                                          </p:stCondLst>
                                        </p:cTn>
                                        <p:tgtEl>
                                          <p:spTgt spid="3">
                                            <p:txEl>
                                              <p:pRg st="4" end="4"/>
                                            </p:txEl>
                                          </p:spTgt>
                                        </p:tgtEl>
                                      </p:cBhvr>
                                      <p:to x="100000" y="100000"/>
                                    </p:animScale>
                                    <p:animScale>
                                      <p:cBhvr>
                                        <p:cTn id="105" dur="26">
                                          <p:stCondLst>
                                            <p:cond delay="1642"/>
                                          </p:stCondLst>
                                        </p:cTn>
                                        <p:tgtEl>
                                          <p:spTgt spid="3">
                                            <p:txEl>
                                              <p:pRg st="4" end="4"/>
                                            </p:txEl>
                                          </p:spTgt>
                                        </p:tgtEl>
                                      </p:cBhvr>
                                      <p:to x="100000" y="90000"/>
                                    </p:animScale>
                                    <p:animScale>
                                      <p:cBhvr>
                                        <p:cTn id="106" dur="166" decel="50000">
                                          <p:stCondLst>
                                            <p:cond delay="1668"/>
                                          </p:stCondLst>
                                        </p:cTn>
                                        <p:tgtEl>
                                          <p:spTgt spid="3">
                                            <p:txEl>
                                              <p:pRg st="4" end="4"/>
                                            </p:txEl>
                                          </p:spTgt>
                                        </p:tgtEl>
                                      </p:cBhvr>
                                      <p:to x="100000" y="100000"/>
                                    </p:animScale>
                                    <p:animScale>
                                      <p:cBhvr>
                                        <p:cTn id="107" dur="26">
                                          <p:stCondLst>
                                            <p:cond delay="1808"/>
                                          </p:stCondLst>
                                        </p:cTn>
                                        <p:tgtEl>
                                          <p:spTgt spid="3">
                                            <p:txEl>
                                              <p:pRg st="4" end="4"/>
                                            </p:txEl>
                                          </p:spTgt>
                                        </p:tgtEl>
                                      </p:cBhvr>
                                      <p:to x="100000" y="95000"/>
                                    </p:animScale>
                                    <p:animScale>
                                      <p:cBhvr>
                                        <p:cTn id="108" dur="166" decel="50000">
                                          <p:stCondLst>
                                            <p:cond delay="1834"/>
                                          </p:stCondLst>
                                        </p:cTn>
                                        <p:tgtEl>
                                          <p:spTgt spid="3">
                                            <p:txEl>
                                              <p:pRg st="4" end="4"/>
                                            </p:txEl>
                                          </p:spTgt>
                                        </p:tgtEl>
                                      </p:cBhvr>
                                      <p:to x="100000" y="100000"/>
                                    </p:animScale>
                                  </p:childTnLst>
                                </p:cTn>
                              </p:par>
                            </p:childTnLst>
                          </p:cTn>
                        </p:par>
                      </p:childTnLst>
                    </p:cTn>
                  </p:par>
                  <p:par>
                    <p:cTn id="109" fill="hold">
                      <p:stCondLst>
                        <p:cond delay="indefinite"/>
                      </p:stCondLst>
                      <p:childTnLst>
                        <p:par>
                          <p:cTn id="110" fill="hold">
                            <p:stCondLst>
                              <p:cond delay="0"/>
                            </p:stCondLst>
                            <p:childTnLst>
                              <p:par>
                                <p:cTn id="111" presetID="26" presetClass="entr" presetSubtype="0" fill="hold" grpId="0" nodeType="clickEffect">
                                  <p:stCondLst>
                                    <p:cond delay="0"/>
                                  </p:stCondLst>
                                  <p:childTnLst>
                                    <p:set>
                                      <p:cBhvr>
                                        <p:cTn id="112" dur="1" fill="hold">
                                          <p:stCondLst>
                                            <p:cond delay="0"/>
                                          </p:stCondLst>
                                        </p:cTn>
                                        <p:tgtEl>
                                          <p:spTgt spid="3">
                                            <p:txEl>
                                              <p:pRg st="5" end="5"/>
                                            </p:txEl>
                                          </p:spTgt>
                                        </p:tgtEl>
                                        <p:attrNameLst>
                                          <p:attrName>style.visibility</p:attrName>
                                        </p:attrNameLst>
                                      </p:cBhvr>
                                      <p:to>
                                        <p:strVal val="visible"/>
                                      </p:to>
                                    </p:set>
                                    <p:animEffect transition="in" filter="wipe(down)">
                                      <p:cBhvr>
                                        <p:cTn id="113" dur="580">
                                          <p:stCondLst>
                                            <p:cond delay="0"/>
                                          </p:stCondLst>
                                        </p:cTn>
                                        <p:tgtEl>
                                          <p:spTgt spid="3">
                                            <p:txEl>
                                              <p:pRg st="5" end="5"/>
                                            </p:txEl>
                                          </p:spTgt>
                                        </p:tgtEl>
                                      </p:cBhvr>
                                    </p:animEffect>
                                    <p:anim calcmode="lin" valueType="num">
                                      <p:cBhvr>
                                        <p:cTn id="114"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15"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16"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17"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18"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19" dur="26">
                                          <p:stCondLst>
                                            <p:cond delay="650"/>
                                          </p:stCondLst>
                                        </p:cTn>
                                        <p:tgtEl>
                                          <p:spTgt spid="3">
                                            <p:txEl>
                                              <p:pRg st="5" end="5"/>
                                            </p:txEl>
                                          </p:spTgt>
                                        </p:tgtEl>
                                      </p:cBhvr>
                                      <p:to x="100000" y="60000"/>
                                    </p:animScale>
                                    <p:animScale>
                                      <p:cBhvr>
                                        <p:cTn id="120" dur="166" decel="50000">
                                          <p:stCondLst>
                                            <p:cond delay="676"/>
                                          </p:stCondLst>
                                        </p:cTn>
                                        <p:tgtEl>
                                          <p:spTgt spid="3">
                                            <p:txEl>
                                              <p:pRg st="5" end="5"/>
                                            </p:txEl>
                                          </p:spTgt>
                                        </p:tgtEl>
                                      </p:cBhvr>
                                      <p:to x="100000" y="100000"/>
                                    </p:animScale>
                                    <p:animScale>
                                      <p:cBhvr>
                                        <p:cTn id="121" dur="26">
                                          <p:stCondLst>
                                            <p:cond delay="1312"/>
                                          </p:stCondLst>
                                        </p:cTn>
                                        <p:tgtEl>
                                          <p:spTgt spid="3">
                                            <p:txEl>
                                              <p:pRg st="5" end="5"/>
                                            </p:txEl>
                                          </p:spTgt>
                                        </p:tgtEl>
                                      </p:cBhvr>
                                      <p:to x="100000" y="80000"/>
                                    </p:animScale>
                                    <p:animScale>
                                      <p:cBhvr>
                                        <p:cTn id="122" dur="166" decel="50000">
                                          <p:stCondLst>
                                            <p:cond delay="1338"/>
                                          </p:stCondLst>
                                        </p:cTn>
                                        <p:tgtEl>
                                          <p:spTgt spid="3">
                                            <p:txEl>
                                              <p:pRg st="5" end="5"/>
                                            </p:txEl>
                                          </p:spTgt>
                                        </p:tgtEl>
                                      </p:cBhvr>
                                      <p:to x="100000" y="100000"/>
                                    </p:animScale>
                                    <p:animScale>
                                      <p:cBhvr>
                                        <p:cTn id="123" dur="26">
                                          <p:stCondLst>
                                            <p:cond delay="1642"/>
                                          </p:stCondLst>
                                        </p:cTn>
                                        <p:tgtEl>
                                          <p:spTgt spid="3">
                                            <p:txEl>
                                              <p:pRg st="5" end="5"/>
                                            </p:txEl>
                                          </p:spTgt>
                                        </p:tgtEl>
                                      </p:cBhvr>
                                      <p:to x="100000" y="90000"/>
                                    </p:animScale>
                                    <p:animScale>
                                      <p:cBhvr>
                                        <p:cTn id="124" dur="166" decel="50000">
                                          <p:stCondLst>
                                            <p:cond delay="1668"/>
                                          </p:stCondLst>
                                        </p:cTn>
                                        <p:tgtEl>
                                          <p:spTgt spid="3">
                                            <p:txEl>
                                              <p:pRg st="5" end="5"/>
                                            </p:txEl>
                                          </p:spTgt>
                                        </p:tgtEl>
                                      </p:cBhvr>
                                      <p:to x="100000" y="100000"/>
                                    </p:animScale>
                                    <p:animScale>
                                      <p:cBhvr>
                                        <p:cTn id="125" dur="26">
                                          <p:stCondLst>
                                            <p:cond delay="1808"/>
                                          </p:stCondLst>
                                        </p:cTn>
                                        <p:tgtEl>
                                          <p:spTgt spid="3">
                                            <p:txEl>
                                              <p:pRg st="5" end="5"/>
                                            </p:txEl>
                                          </p:spTgt>
                                        </p:tgtEl>
                                      </p:cBhvr>
                                      <p:to x="100000" y="95000"/>
                                    </p:animScale>
                                    <p:animScale>
                                      <p:cBhvr>
                                        <p:cTn id="126"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6264</TotalTime>
  <Words>452</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 New Roman</vt:lpstr>
      <vt:lpstr>Trebuchet MS</vt:lpstr>
      <vt:lpstr>Berlin</vt:lpstr>
      <vt:lpstr>الجهاز العصبي المركزي</vt:lpstr>
      <vt:lpstr>الصفيحة العصبية النهائية (الارتباط العصبي العضلي)</vt:lpstr>
      <vt:lpstr>ما هو فرق الجهد الكهربائي:</vt:lpstr>
      <vt:lpstr>مراحل استجابة الساركوليما الى السيال العصبي</vt:lpstr>
      <vt:lpstr>PowerPoint Presentation</vt:lpstr>
      <vt:lpstr>كيفية عمل الصفيحة العصبية النهائية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الجهاز العصبي المركزي</dc:title>
  <dc:creator>mustafa</dc:creator>
  <cp:lastModifiedBy>mustafa hasan</cp:lastModifiedBy>
  <cp:revision>31</cp:revision>
  <dcterms:created xsi:type="dcterms:W3CDTF">2017-11-21T15:15:17Z</dcterms:created>
  <dcterms:modified xsi:type="dcterms:W3CDTF">2018-11-21T19:56:00Z</dcterms:modified>
</cp:coreProperties>
</file>