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289B72E-4C25-4026-A0C4-499960D156B7}" type="datetimeFigureOut">
              <a:rPr lang="ar-IQ" smtClean="0"/>
              <a:t>30/01/1440</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280F47D-02B4-4581-A31C-2DE193AF3100}" type="slidenum">
              <a:rPr lang="ar-IQ" smtClean="0"/>
              <a:t>‹#›</a:t>
            </a:fld>
            <a:endParaRPr lang="ar-IQ"/>
          </a:p>
        </p:txBody>
      </p:sp>
    </p:spTree>
  </p:cSld>
  <p:clrMapOvr>
    <a:masterClrMapping/>
  </p:clrMapOvr>
  <p:transition spd="med">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280F47D-02B4-4581-A31C-2DE193AF3100}" type="slidenum">
              <a:rPr lang="ar-IQ" smtClean="0"/>
              <a:t>‹#›</a:t>
            </a:fld>
            <a:endParaRPr lang="ar-IQ"/>
          </a:p>
        </p:txBody>
      </p:sp>
    </p:spTree>
  </p:cSld>
  <p:clrMapOvr>
    <a:masterClrMapping/>
  </p:clrMapOvr>
  <p:transition spd="med">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280F47D-02B4-4581-A31C-2DE193AF3100}" type="slidenum">
              <a:rPr lang="ar-IQ" smtClean="0"/>
              <a:t>‹#›</a:t>
            </a:fld>
            <a:endParaRPr lang="ar-IQ"/>
          </a:p>
        </p:txBody>
      </p:sp>
    </p:spTree>
  </p:cSld>
  <p:clrMapOvr>
    <a:masterClrMapping/>
  </p:clrMapOvr>
  <p:transition spd="med">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280F47D-02B4-4581-A31C-2DE193AF3100}" type="slidenum">
              <a:rPr lang="ar-IQ" smtClean="0"/>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3280F47D-02B4-4581-A31C-2DE193AF3100}" type="slidenum">
              <a:rPr lang="ar-IQ" smtClean="0"/>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280F47D-02B4-4581-A31C-2DE193AF3100}" type="slidenum">
              <a:rPr lang="ar-IQ" smtClean="0"/>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3280F47D-02B4-4581-A31C-2DE193AF310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transition spd="med">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3280F47D-02B4-4581-A31C-2DE193AF3100}" type="slidenum">
              <a:rPr lang="ar-IQ" smtClean="0"/>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289B72E-4C25-4026-A0C4-499960D156B7}" type="datetimeFigureOut">
              <a:rPr lang="ar-IQ" smtClean="0"/>
              <a:t>30/01/1440</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3280F47D-02B4-4581-A31C-2DE193AF3100}" type="slidenum">
              <a:rPr lang="ar-IQ" smtClean="0"/>
              <a:t>‹#›</a:t>
            </a:fld>
            <a:endParaRPr lang="ar-IQ"/>
          </a:p>
        </p:txBody>
      </p:sp>
    </p:spTree>
  </p:cSld>
  <p:clrMapOvr>
    <a:masterClrMapping/>
  </p:clrMapOvr>
  <p:transition spd="med">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289B72E-4C25-4026-A0C4-499960D156B7}" type="datetimeFigureOut">
              <a:rPr lang="ar-IQ" smtClean="0"/>
              <a:t>30/01/1440</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3280F47D-02B4-4581-A31C-2DE193AF3100}"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transition spd="med">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289B72E-4C25-4026-A0C4-499960D156B7}" type="datetimeFigureOut">
              <a:rPr lang="ar-IQ" smtClean="0"/>
              <a:t>30/01/1440</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280F47D-02B4-4581-A31C-2DE193AF3100}" type="slidenum">
              <a:rPr lang="ar-IQ" smtClean="0"/>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289B72E-4C25-4026-A0C4-499960D156B7}" type="datetimeFigureOut">
              <a:rPr lang="ar-IQ" smtClean="0"/>
              <a:t>30/01/1440</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280F47D-02B4-4581-A31C-2DE193AF310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heel spokes="8"/>
  </p:transition>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minshawi.com/vb/newreply.php?s=a9f5a5fd1d62160e0b88c32ea9593229&amp;do=newreply&amp;p=18901"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785817"/>
          </a:xfrm>
        </p:spPr>
        <p:txBody>
          <a:bodyPr>
            <a:normAutofit fontScale="90000"/>
          </a:bodyPr>
          <a:lstStyle/>
          <a:p>
            <a:r>
              <a:rPr lang="ar-SA" b="1" u="sng" dirty="0" smtClean="0"/>
              <a:t>تعرف الفروض</a:t>
            </a:r>
            <a:r>
              <a:rPr lang="en-US" dirty="0" smtClean="0"/>
              <a:t>: </a:t>
            </a:r>
            <a:endParaRPr lang="ar-IQ" dirty="0"/>
          </a:p>
        </p:txBody>
      </p:sp>
      <p:sp>
        <p:nvSpPr>
          <p:cNvPr id="3" name="Subtitle 2"/>
          <p:cNvSpPr>
            <a:spLocks noGrp="1"/>
          </p:cNvSpPr>
          <p:nvPr>
            <p:ph type="subTitle" idx="1"/>
          </p:nvPr>
        </p:nvSpPr>
        <p:spPr>
          <a:xfrm>
            <a:off x="685800" y="1357298"/>
            <a:ext cx="7772400" cy="4500594"/>
          </a:xfrm>
        </p:spPr>
        <p:txBody>
          <a:bodyPr>
            <a:normAutofit lnSpcReduction="10000"/>
          </a:bodyPr>
          <a:lstStyle/>
          <a:p>
            <a:r>
              <a:rPr lang="en-US" dirty="0"/>
              <a:t> </a:t>
            </a:r>
            <a:r>
              <a:rPr lang="ar-SA" dirty="0"/>
              <a:t>بأنها إجابة مؤقتة عن الأسئلة البحثية التي تطرحها مشكلة الدراسة، وتتم صياغتها في شكل علاقة بين المتغير المستقبل والمتغير التابع، أو هي توقعات خاصة للباحث يتصورها من خلال المتغيرات الخاصة بمشكلة البحث</a:t>
            </a:r>
            <a:r>
              <a:rPr lang="en-US" dirty="0" smtClean="0"/>
              <a:t>.</a:t>
            </a:r>
          </a:p>
          <a:p>
            <a:r>
              <a:rPr lang="ar-SA" b="1" u="sng" dirty="0" smtClean="0"/>
              <a:t> </a:t>
            </a:r>
            <a:r>
              <a:rPr lang="ar-SA" b="1" u="sng" dirty="0" smtClean="0"/>
              <a:t>تعريف الفرضية :ـ</a:t>
            </a:r>
            <a:r>
              <a:rPr lang="en-US" dirty="0" smtClean="0"/>
              <a:t> </a:t>
            </a:r>
            <a:br>
              <a:rPr lang="en-US" dirty="0" smtClean="0"/>
            </a:br>
            <a:r>
              <a:rPr lang="ar-SA" dirty="0" smtClean="0"/>
              <a:t>هو مبدا لحل مشكلة ما يحاول الباحث ان يتحقق منه باستخدام المادة المتوفرة لدية</a:t>
            </a:r>
            <a:r>
              <a:rPr lang="en-US" dirty="0" smtClean="0"/>
              <a:t> .</a:t>
            </a:r>
            <a:br>
              <a:rPr lang="en-US" dirty="0" smtClean="0"/>
            </a:br>
            <a:r>
              <a:rPr lang="ar-SA" dirty="0" smtClean="0"/>
              <a:t>او هي حلول او تفسيرات مؤقته يضعها الباحث بنا على قراراتة وخبراته في الموضوع لحل مشكلة البحث ونكنب جميع فرضيات البحث بطريقة يجعلها وثيقة الصلة بمشكلة البحث</a:t>
            </a:r>
            <a:r>
              <a:rPr lang="en-US" dirty="0" smtClean="0"/>
              <a:t> .</a:t>
            </a:r>
            <a:br>
              <a:rPr lang="en-US" dirty="0" smtClean="0"/>
            </a:br>
            <a:endParaRPr lang="en-US" dirty="0"/>
          </a:p>
          <a:p>
            <a:endParaRPr lang="ar-IQ" dirty="0"/>
          </a:p>
        </p:txBody>
      </p:sp>
    </p:spTree>
  </p:cSld>
  <p:clrMapOvr>
    <a:masterClrMapping/>
  </p:clrMapOvr>
  <p:transition spd="med">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9"/>
            <a:ext cx="7772400" cy="3214709"/>
          </a:xfrm>
        </p:spPr>
        <p:txBody>
          <a:bodyPr>
            <a:noAutofit/>
          </a:bodyPr>
          <a:lstStyle/>
          <a:p>
            <a:r>
              <a:rPr lang="ar-IQ" sz="2800" dirty="0" smtClean="0"/>
              <a:t>4</a:t>
            </a:r>
            <a:r>
              <a:rPr lang="en-US" sz="2800" dirty="0" smtClean="0"/>
              <a:t>- </a:t>
            </a:r>
            <a:r>
              <a:rPr lang="ar-SA" sz="2800" dirty="0" smtClean="0"/>
              <a:t>أن تعرف المصطلحات التي تتضمنها الفروض إجرائيًّا بألفاظ تجعلها قابلة للقياس</a:t>
            </a:r>
            <a:r>
              <a:rPr lang="en-US" sz="2800" dirty="0" smtClean="0"/>
              <a:t>.</a:t>
            </a:r>
            <a:br>
              <a:rPr lang="en-US" sz="2800" dirty="0" smtClean="0"/>
            </a:br>
            <a:r>
              <a:rPr lang="ar-SA" sz="2800" dirty="0" smtClean="0"/>
              <a:t>5- </a:t>
            </a:r>
            <a:r>
              <a:rPr lang="en-US" sz="2800" dirty="0" smtClean="0"/>
              <a:t> </a:t>
            </a:r>
            <a:r>
              <a:rPr lang="ar-SA" sz="2800" dirty="0" smtClean="0"/>
              <a:t>أن تكون صياغة الفروض خالية من التناقض، وألا تكون منافية لوقائع علمية مُتفق عليها، وأن تكون متسقة مع نتائج البحوث الأخرى التي سبقتها في مجالها</a:t>
            </a:r>
            <a:r>
              <a:rPr lang="en-US" sz="2800" dirty="0" smtClean="0"/>
              <a:t>.</a:t>
            </a:r>
            <a:br>
              <a:rPr lang="en-US" sz="2800" dirty="0" smtClean="0"/>
            </a:br>
            <a:r>
              <a:rPr lang="ar-SA" sz="2800" dirty="0" smtClean="0"/>
              <a:t>6- </a:t>
            </a:r>
            <a:r>
              <a:rPr lang="en-US" sz="2800" dirty="0" smtClean="0"/>
              <a:t> </a:t>
            </a:r>
            <a:r>
              <a:rPr lang="ar-SA" sz="2800" dirty="0" smtClean="0"/>
              <a:t>أن تكون خالية من الأحكام ذات الصلة بالقيم، وألا تتناول العقائد، فالعقائد لا تخضع للتحقق</a:t>
            </a:r>
            <a:r>
              <a:rPr lang="en-US" sz="2800" dirty="0" smtClean="0"/>
              <a:t>.</a:t>
            </a:r>
            <a:br>
              <a:rPr lang="en-US" sz="2800" dirty="0" smtClean="0"/>
            </a:br>
            <a:endParaRPr lang="ar-IQ" sz="2800" dirty="0"/>
          </a:p>
        </p:txBody>
      </p:sp>
      <p:sp>
        <p:nvSpPr>
          <p:cNvPr id="3" name="Subtitle 2"/>
          <p:cNvSpPr>
            <a:spLocks noGrp="1"/>
          </p:cNvSpPr>
          <p:nvPr>
            <p:ph type="subTitle" idx="1"/>
          </p:nvPr>
        </p:nvSpPr>
        <p:spPr>
          <a:xfrm>
            <a:off x="685800" y="3571877"/>
            <a:ext cx="7772400" cy="2571768"/>
          </a:xfrm>
        </p:spPr>
        <p:txBody>
          <a:bodyPr/>
          <a:lstStyle/>
          <a:p>
            <a:r>
              <a:rPr lang="ar-SA" b="1" u="sng" dirty="0" smtClean="0"/>
              <a:t>مكونات الفرضية</a:t>
            </a:r>
            <a:r>
              <a:rPr lang="en-US" b="1" u="sng" dirty="0" smtClean="0"/>
              <a:t>:-</a:t>
            </a:r>
            <a:r>
              <a:rPr lang="en-US" dirty="0" smtClean="0"/>
              <a:t> </a:t>
            </a:r>
            <a:br>
              <a:rPr lang="en-US" dirty="0" smtClean="0"/>
            </a:br>
            <a:r>
              <a:rPr lang="ar-SA" dirty="0" smtClean="0"/>
              <a:t>تشتمل الفرضيات على متغيرين اساسيين" المتغير المستقل والمتغير التابع"فالمتغير التابع هو المتاثر بالمتغير المستقل</a:t>
            </a:r>
            <a:r>
              <a:rPr lang="en-US" dirty="0" smtClean="0"/>
              <a:t> .</a:t>
            </a:r>
            <a:br>
              <a:rPr lang="en-US" dirty="0" smtClean="0"/>
            </a:br>
            <a:endParaRPr lang="ar-IQ" dirty="0"/>
          </a:p>
        </p:txBody>
      </p:sp>
    </p:spTree>
  </p:cSld>
  <p:clrMapOvr>
    <a:masterClrMapping/>
  </p:clrMapOvr>
  <p:transition spd="med">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2214577"/>
          </a:xfrm>
        </p:spPr>
        <p:txBody>
          <a:bodyPr>
            <a:noAutofit/>
          </a:bodyPr>
          <a:lstStyle/>
          <a:p>
            <a:r>
              <a:rPr lang="ar-SA" sz="2800" dirty="0" smtClean="0"/>
              <a:t>مثال :- التحصيل الدراسي في المدرسة الثانوية يتاثر بشكل كبير بالتدريس الخصوصي خارج المدرسة</a:t>
            </a:r>
            <a:r>
              <a:rPr lang="en-US" sz="2800" dirty="0" smtClean="0"/>
              <a:t>.</a:t>
            </a:r>
            <a:br>
              <a:rPr lang="en-US" sz="2800" dirty="0" smtClean="0"/>
            </a:br>
            <a:r>
              <a:rPr lang="ar-SA" sz="2800" dirty="0" smtClean="0"/>
              <a:t>المتغير المستقل "التدريس الخصوصي</a:t>
            </a:r>
            <a:r>
              <a:rPr lang="en-US" sz="2800" dirty="0" smtClean="0"/>
              <a:t>".</a:t>
            </a:r>
            <a:br>
              <a:rPr lang="en-US" sz="2800" dirty="0" smtClean="0"/>
            </a:br>
            <a:r>
              <a:rPr lang="ar-SA" sz="2800" dirty="0" smtClean="0"/>
              <a:t>المتغير التابع " التحصيل الدراسي المتاثر بالتدريس الخصوصي</a:t>
            </a:r>
            <a:r>
              <a:rPr lang="en-US" sz="2800" dirty="0" smtClean="0"/>
              <a:t>" .</a:t>
            </a:r>
            <a:br>
              <a:rPr lang="en-US" sz="2800" dirty="0" smtClean="0"/>
            </a:br>
            <a:endParaRPr lang="ar-IQ" sz="2800" dirty="0"/>
          </a:p>
        </p:txBody>
      </p:sp>
      <p:sp>
        <p:nvSpPr>
          <p:cNvPr id="3" name="Subtitle 2"/>
          <p:cNvSpPr>
            <a:spLocks noGrp="1"/>
          </p:cNvSpPr>
          <p:nvPr>
            <p:ph type="subTitle" idx="1"/>
          </p:nvPr>
        </p:nvSpPr>
        <p:spPr>
          <a:xfrm>
            <a:off x="685800" y="2143116"/>
            <a:ext cx="7772400" cy="4714884"/>
          </a:xfrm>
        </p:spPr>
        <p:txBody>
          <a:bodyPr>
            <a:normAutofit/>
          </a:bodyPr>
          <a:lstStyle/>
          <a:p>
            <a:r>
              <a:rPr lang="ar-SA" b="1" u="sng" dirty="0" smtClean="0"/>
              <a:t>سمات و شروط صياغة الفرضيات</a:t>
            </a:r>
            <a:r>
              <a:rPr lang="en-US" b="1" u="sng" dirty="0" smtClean="0"/>
              <a:t>:-</a:t>
            </a:r>
            <a:r>
              <a:rPr lang="en-US" dirty="0" smtClean="0"/>
              <a:t> </a:t>
            </a:r>
            <a:br>
              <a:rPr lang="en-US" dirty="0" smtClean="0"/>
            </a:br>
            <a:r>
              <a:rPr lang="ar-SA" dirty="0" smtClean="0"/>
              <a:t>1- </a:t>
            </a:r>
            <a:r>
              <a:rPr lang="en-US" dirty="0" smtClean="0"/>
              <a:t> </a:t>
            </a:r>
            <a:r>
              <a:rPr lang="ar-SA" dirty="0" smtClean="0"/>
              <a:t>معقولية الفرضية وانسجامها مع الحقائق العلميه المعروفة وأن لا تكون خياليه او متناقضه معها</a:t>
            </a:r>
            <a:r>
              <a:rPr lang="en-US" dirty="0" smtClean="0"/>
              <a:t>.</a:t>
            </a:r>
            <a:br>
              <a:rPr lang="en-US" dirty="0" smtClean="0"/>
            </a:br>
            <a:r>
              <a:rPr lang="ar-SA" dirty="0" smtClean="0"/>
              <a:t>2- صياغة الفرضيه بشكل دقيق ومحدود قابل للأختبار وللتحقق من صحتها</a:t>
            </a:r>
            <a:r>
              <a:rPr lang="en-US" dirty="0" smtClean="0"/>
              <a:t>.</a:t>
            </a:r>
            <a:br>
              <a:rPr lang="en-US" dirty="0" smtClean="0"/>
            </a:br>
            <a:r>
              <a:rPr lang="ar-SA" dirty="0" smtClean="0"/>
              <a:t>3- </a:t>
            </a:r>
            <a:r>
              <a:rPr lang="en-US" dirty="0" smtClean="0"/>
              <a:t> </a:t>
            </a:r>
            <a:r>
              <a:rPr lang="ar-SA" dirty="0" smtClean="0"/>
              <a:t>قدرة الفرضيه على تفسير الظاهرة وتقديم حل المشكله</a:t>
            </a:r>
            <a:r>
              <a:rPr lang="en-US" dirty="0" smtClean="0"/>
              <a:t> .</a:t>
            </a:r>
            <a:br>
              <a:rPr lang="en-US" dirty="0" smtClean="0"/>
            </a:br>
            <a:r>
              <a:rPr lang="ar-SA" dirty="0" smtClean="0"/>
              <a:t>4- </a:t>
            </a:r>
            <a:r>
              <a:rPr lang="en-US" dirty="0" smtClean="0"/>
              <a:t> </a:t>
            </a:r>
            <a:r>
              <a:rPr lang="ar-SA" dirty="0" smtClean="0"/>
              <a:t>أن تتسم الفرضيه بالإيجاز والوضوح في الصياغة والبساطة والابتعاد عن العموميه أو التعقيدات واستخدام الفاظ سهلة حتي يسهل فهمها</a:t>
            </a:r>
            <a:r>
              <a:rPr lang="en-US" dirty="0" smtClean="0"/>
              <a:t>.</a:t>
            </a:r>
            <a:br>
              <a:rPr lang="en-US" dirty="0" smtClean="0"/>
            </a:br>
            <a:endParaRPr lang="ar-IQ" dirty="0"/>
          </a:p>
        </p:txBody>
      </p:sp>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3929090"/>
          </a:xfrm>
        </p:spPr>
        <p:txBody>
          <a:bodyPr>
            <a:noAutofit/>
          </a:bodyPr>
          <a:lstStyle/>
          <a:p>
            <a:r>
              <a:rPr lang="ar-IQ" sz="2800" dirty="0" smtClean="0"/>
              <a:t>5</a:t>
            </a:r>
            <a:r>
              <a:rPr lang="ar-SA" sz="2800" dirty="0" smtClean="0"/>
              <a:t>- </a:t>
            </a:r>
            <a:r>
              <a:rPr lang="en-US" sz="2800" dirty="0" smtClean="0"/>
              <a:t> </a:t>
            </a:r>
            <a:r>
              <a:rPr lang="ar-SA" sz="2800" dirty="0" smtClean="0"/>
              <a:t>أن تكون بعيده عن احتمالات التمييز الشخصي للباحث</a:t>
            </a:r>
            <a:r>
              <a:rPr lang="en-US" sz="2800" dirty="0" smtClean="0"/>
              <a:t>.</a:t>
            </a:r>
            <a:br>
              <a:rPr lang="en-US" sz="2800" dirty="0" smtClean="0"/>
            </a:br>
            <a:r>
              <a:rPr lang="ar-SA" sz="2800" dirty="0" smtClean="0"/>
              <a:t>6- </a:t>
            </a:r>
            <a:r>
              <a:rPr lang="en-US" sz="2800" dirty="0" smtClean="0"/>
              <a:t> </a:t>
            </a:r>
            <a:r>
              <a:rPr lang="ar-SA" sz="2800" dirty="0" smtClean="0"/>
              <a:t>قد تكون هناك فرضيه واحده رئيسه للبحث أو قد تمد الباحث على مبدأ الفروض المتعددة *عدد محدود*على أن تكون غير متناقضة أو مكمله لبعضها البعض</a:t>
            </a:r>
            <a:r>
              <a:rPr lang="en-US" sz="2800" dirty="0" smtClean="0"/>
              <a:t>.</a:t>
            </a:r>
            <a:br>
              <a:rPr lang="en-US" sz="2800" dirty="0" smtClean="0"/>
            </a:br>
            <a:r>
              <a:rPr lang="ar-SA" sz="2800" dirty="0" smtClean="0"/>
              <a:t>7- </a:t>
            </a:r>
            <a:r>
              <a:rPr lang="en-US" sz="2800" dirty="0" smtClean="0"/>
              <a:t> </a:t>
            </a:r>
            <a:r>
              <a:rPr lang="ar-SA" sz="2800" dirty="0" smtClean="0"/>
              <a:t>ان تكون للفرضيات الموضوعة علاقة بمشكلة البحث بحيث يحمل اجابة محتملة لمعالجة مشكلة البحث حيث يدور الفرض حول مشكلة البحث وليس غيرها</a:t>
            </a:r>
            <a:r>
              <a:rPr lang="en-US" sz="2800" dirty="0" smtClean="0"/>
              <a:t>.</a:t>
            </a:r>
            <a:br>
              <a:rPr lang="en-US" sz="2800" dirty="0" smtClean="0"/>
            </a:br>
            <a:r>
              <a:rPr lang="en-US" sz="2800" dirty="0" smtClean="0"/>
              <a:t/>
            </a:r>
            <a:br>
              <a:rPr lang="en-US" sz="2800" dirty="0" smtClean="0"/>
            </a:br>
            <a:endParaRPr lang="ar-IQ" sz="2800" dirty="0"/>
          </a:p>
        </p:txBody>
      </p:sp>
      <p:sp>
        <p:nvSpPr>
          <p:cNvPr id="3" name="Subtitle 2"/>
          <p:cNvSpPr>
            <a:spLocks noGrp="1"/>
          </p:cNvSpPr>
          <p:nvPr>
            <p:ph type="subTitle" idx="1"/>
          </p:nvPr>
        </p:nvSpPr>
        <p:spPr>
          <a:xfrm flipV="1">
            <a:off x="685800" y="7500964"/>
            <a:ext cx="7772400" cy="142877"/>
          </a:xfrm>
        </p:spPr>
        <p:txBody>
          <a:bodyPr>
            <a:normAutofit fontScale="25000" lnSpcReduction="20000"/>
          </a:bodyPr>
          <a:lstStyle/>
          <a:p>
            <a:endParaRPr lang="ar-IQ" dirty="0"/>
          </a:p>
        </p:txBody>
      </p:sp>
    </p:spTree>
  </p:cSld>
  <p:clrMapOvr>
    <a:masterClrMapping/>
  </p:clrMapOvr>
  <p:transition spd="med">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2247903"/>
          </a:xfrm>
        </p:spPr>
        <p:txBody>
          <a:bodyPr>
            <a:noAutofit/>
          </a:bodyPr>
          <a:lstStyle/>
          <a:p>
            <a:r>
              <a:rPr lang="ar-SA" sz="2800" u="sng" dirty="0" smtClean="0"/>
              <a:t>مصادر صياغة الفرضيات</a:t>
            </a:r>
            <a:r>
              <a:rPr lang="en-US" sz="2800" u="sng" dirty="0" smtClean="0"/>
              <a:t>:-</a:t>
            </a:r>
            <a:r>
              <a:rPr lang="en-US" sz="2800" dirty="0" smtClean="0"/>
              <a:t> </a:t>
            </a:r>
            <a:br>
              <a:rPr lang="en-US" sz="2800" dirty="0" smtClean="0"/>
            </a:br>
            <a:r>
              <a:rPr lang="ar-IQ" sz="2800" dirty="0" smtClean="0"/>
              <a:t>1</a:t>
            </a:r>
            <a:r>
              <a:rPr lang="ar-IQ" sz="2800" u="sng" dirty="0" smtClean="0"/>
              <a:t>- </a:t>
            </a:r>
            <a:r>
              <a:rPr lang="ar-SA" sz="2800" u="sng" dirty="0" smtClean="0"/>
              <a:t>الحدس والتخمين</a:t>
            </a:r>
            <a:r>
              <a:rPr lang="en-US" sz="2800" u="sng" dirty="0" smtClean="0"/>
              <a:t>:</a:t>
            </a:r>
            <a:r>
              <a:rPr lang="en-US" sz="2800" dirty="0" smtClean="0"/>
              <a:t/>
            </a:r>
            <a:br>
              <a:rPr lang="en-US" sz="2800" dirty="0" smtClean="0"/>
            </a:br>
            <a:r>
              <a:rPr lang="ar-SA" sz="2800" dirty="0" smtClean="0"/>
              <a:t>الحدس: ظاهة طبيعية تحدث أو حدثت مع كل منا.فالفرضيات القائمه على الحدس يصعب ربطهما بإطار عام يشملها فالفكره التي يتوصل اليها الباحث عن طريق الحدس قد تكون هي الحل الصحيح للمشكله البحث أو تساعد في التوصل إلى ادراك العلاقات بين الاشياء وفهمها</a:t>
            </a:r>
            <a:r>
              <a:rPr lang="en-US" sz="2800" dirty="0" smtClean="0"/>
              <a:t> .</a:t>
            </a:r>
            <a:br>
              <a:rPr lang="en-US" sz="2800" dirty="0" smtClean="0"/>
            </a:br>
            <a:endParaRPr lang="ar-IQ" sz="2800" dirty="0"/>
          </a:p>
        </p:txBody>
      </p:sp>
      <p:sp>
        <p:nvSpPr>
          <p:cNvPr id="3" name="Subtitle 2"/>
          <p:cNvSpPr>
            <a:spLocks noGrp="1"/>
          </p:cNvSpPr>
          <p:nvPr>
            <p:ph type="subTitle" idx="1"/>
          </p:nvPr>
        </p:nvSpPr>
        <p:spPr/>
        <p:txBody>
          <a:bodyPr>
            <a:noAutofit/>
          </a:bodyPr>
          <a:lstStyle/>
          <a:p>
            <a:r>
              <a:rPr lang="ar-IQ" sz="2800" b="1" u="sng" dirty="0" smtClean="0"/>
              <a:t>2</a:t>
            </a:r>
            <a:r>
              <a:rPr lang="ar-SA" sz="2800" b="1" u="sng" dirty="0" smtClean="0"/>
              <a:t>- </a:t>
            </a:r>
            <a:r>
              <a:rPr lang="ar-SA" sz="2800" b="1" u="sng" dirty="0" smtClean="0"/>
              <a:t>الملاحظة والتجارب الشخصيه</a:t>
            </a:r>
            <a:r>
              <a:rPr lang="en-US" sz="2800" dirty="0" smtClean="0"/>
              <a:t> :</a:t>
            </a:r>
            <a:br>
              <a:rPr lang="en-US" sz="2800" dirty="0" smtClean="0"/>
            </a:br>
            <a:r>
              <a:rPr lang="ar-SA" sz="2800" dirty="0" smtClean="0"/>
              <a:t>يعتمد الباحث على ملاحظاته الشخصيه وتجاربه وخبراته في وضع فرضيات</a:t>
            </a:r>
            <a:r>
              <a:rPr lang="en-US" sz="2800" dirty="0" smtClean="0"/>
              <a:t> </a:t>
            </a:r>
            <a:r>
              <a:rPr lang="ar-SA" sz="2800" dirty="0" smtClean="0"/>
              <a:t>محددة</a:t>
            </a:r>
            <a:r>
              <a:rPr lang="en-US" sz="2800" dirty="0" smtClean="0"/>
              <a:t>.</a:t>
            </a:r>
            <a:br>
              <a:rPr lang="en-US" sz="2800" dirty="0" smtClean="0"/>
            </a:br>
            <a:endParaRPr lang="ar-IQ" sz="2800" dirty="0"/>
          </a:p>
        </p:txBody>
      </p:sp>
    </p:spTree>
  </p:cSld>
  <p:clrMapOvr>
    <a:masterClrMapping/>
  </p:clrMapOvr>
  <p:transition spd="med">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1785949"/>
          </a:xfrm>
        </p:spPr>
        <p:txBody>
          <a:bodyPr>
            <a:noAutofit/>
          </a:bodyPr>
          <a:lstStyle/>
          <a:p>
            <a:r>
              <a:rPr lang="ar-SA" sz="2800" dirty="0" smtClean="0"/>
              <a:t>3- </a:t>
            </a:r>
            <a:r>
              <a:rPr lang="en-US" sz="2800" dirty="0" smtClean="0"/>
              <a:t> </a:t>
            </a:r>
            <a:r>
              <a:rPr lang="ar-SA" sz="2800" u="sng" dirty="0" smtClean="0"/>
              <a:t>الاستنباط من نظريات علميه</a:t>
            </a:r>
            <a:r>
              <a:rPr lang="en-US" sz="2800" u="sng" dirty="0" smtClean="0"/>
              <a:t>:</a:t>
            </a:r>
            <a:r>
              <a:rPr lang="en-US" sz="2800" dirty="0" smtClean="0"/>
              <a:t> </a:t>
            </a:r>
            <a:br>
              <a:rPr lang="en-US" sz="2800" dirty="0" smtClean="0"/>
            </a:br>
            <a:r>
              <a:rPr lang="ar-SA" sz="2800" b="0" dirty="0" smtClean="0"/>
              <a:t>يطلع الباحث على النظريات العلميه في هذا المجال ويدرس اجزاءها وبناءً على ذلك يضع فرضياته</a:t>
            </a:r>
            <a:r>
              <a:rPr lang="en-US" sz="2800" dirty="0" smtClean="0"/>
              <a:t>.</a:t>
            </a:r>
            <a:br>
              <a:rPr lang="en-US" sz="2800" dirty="0" smtClean="0"/>
            </a:br>
            <a:endParaRPr lang="ar-IQ" sz="2800" dirty="0"/>
          </a:p>
        </p:txBody>
      </p:sp>
      <p:sp>
        <p:nvSpPr>
          <p:cNvPr id="3" name="Subtitle 2"/>
          <p:cNvSpPr>
            <a:spLocks noGrp="1"/>
          </p:cNvSpPr>
          <p:nvPr>
            <p:ph type="subTitle" idx="1"/>
          </p:nvPr>
        </p:nvSpPr>
        <p:spPr>
          <a:xfrm>
            <a:off x="685800" y="2357430"/>
            <a:ext cx="7772400" cy="2453881"/>
          </a:xfrm>
        </p:spPr>
        <p:txBody>
          <a:bodyPr/>
          <a:lstStyle/>
          <a:p>
            <a:r>
              <a:rPr lang="ar-IQ" sz="2800" b="1" u="sng" dirty="0" smtClean="0"/>
              <a:t>4- </a:t>
            </a:r>
            <a:r>
              <a:rPr lang="en-US" sz="2800" b="1" u="sng" dirty="0" smtClean="0"/>
              <a:t> </a:t>
            </a:r>
            <a:r>
              <a:rPr lang="ar-SA" sz="2800" b="1" u="sng" dirty="0" smtClean="0"/>
              <a:t>المنطق</a:t>
            </a:r>
            <a:r>
              <a:rPr lang="en-US" sz="2800" b="1" u="sng" dirty="0" smtClean="0"/>
              <a:t> :</a:t>
            </a:r>
            <a:r>
              <a:rPr lang="en-US" sz="2800" dirty="0" smtClean="0"/>
              <a:t/>
            </a:r>
            <a:br>
              <a:rPr lang="en-US" sz="2800" dirty="0" smtClean="0"/>
            </a:br>
            <a:r>
              <a:rPr lang="ar-SA" sz="2800" dirty="0" smtClean="0"/>
              <a:t>قد تبنى الفرضيه على اساس المنطق وحكم العقل الذي يبررها وتتم صياغة الفرضيه بما يتفق مع المنطق</a:t>
            </a:r>
            <a:r>
              <a:rPr lang="en-US" sz="2800" dirty="0" smtClean="0"/>
              <a:t> </a:t>
            </a:r>
            <a:r>
              <a:rPr lang="en-US" dirty="0" smtClean="0"/>
              <a:t>.</a:t>
            </a:r>
            <a:br>
              <a:rPr lang="en-US" dirty="0" smtClean="0"/>
            </a:br>
            <a:r>
              <a:rPr lang="en-US" b="1" u="sng" dirty="0" smtClean="0"/>
              <a:t/>
            </a:r>
            <a:br>
              <a:rPr lang="en-US" b="1" u="sng" dirty="0" smtClean="0"/>
            </a:br>
            <a:endParaRPr lang="ar-IQ" dirty="0"/>
          </a:p>
        </p:txBody>
      </p:sp>
    </p:spTree>
  </p:cSld>
  <p:clrMapOvr>
    <a:masterClrMapping/>
  </p:clrMapOvr>
  <p:transition spd="med">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800" u="sng" dirty="0" smtClean="0"/>
              <a:t>ملاحظات هامة حول صياغة الفرضيات</a:t>
            </a:r>
            <a:r>
              <a:rPr lang="en-US" sz="2800" dirty="0" smtClean="0"/>
              <a:t> </a:t>
            </a:r>
            <a:r>
              <a:rPr lang="en-US" sz="2800" b="0" dirty="0" smtClean="0"/>
              <a:t>:- </a:t>
            </a:r>
            <a:br>
              <a:rPr lang="en-US" sz="2800" b="0" dirty="0" smtClean="0"/>
            </a:br>
            <a:r>
              <a:rPr lang="ar-SA" sz="2800" b="0" dirty="0" smtClean="0"/>
              <a:t>1- </a:t>
            </a:r>
            <a:r>
              <a:rPr lang="en-US" sz="2800" b="0" dirty="0" smtClean="0"/>
              <a:t> </a:t>
            </a:r>
            <a:r>
              <a:rPr lang="ar-SA" sz="2800" b="0" dirty="0" smtClean="0"/>
              <a:t>يمكن ان يكون للبحث فرضية واحدة رئيسية او عدة فرضيات ويشترط فيها ان تغطي كل الجوانب التي يعنيها البحث</a:t>
            </a:r>
            <a:r>
              <a:rPr lang="en-US" sz="2800" b="0" dirty="0" smtClean="0"/>
              <a:t>.</a:t>
            </a:r>
            <a:br>
              <a:rPr lang="en-US" sz="2800" b="0" dirty="0" smtClean="0"/>
            </a:br>
            <a:r>
              <a:rPr lang="ar-SA" sz="2800" b="0" dirty="0" smtClean="0"/>
              <a:t>2- يمكن ان تصاغ النظرية بالاثبات او النفي ولا تكون لنفس الموضوع بالنفي والاثبات</a:t>
            </a:r>
            <a:r>
              <a:rPr lang="en-US" sz="2800" b="0" dirty="0" smtClean="0"/>
              <a:t>.</a:t>
            </a:r>
            <a:br>
              <a:rPr lang="en-US" sz="2800" b="0" dirty="0" smtClean="0"/>
            </a:br>
            <a:r>
              <a:rPr lang="ar-SA" sz="2800" b="0" dirty="0" smtClean="0"/>
              <a:t>3- لا يستحسن ان تكون الفرضية طويلة او معقدة بحيث يصعب التعرف </a:t>
            </a:r>
            <a:r>
              <a:rPr lang="ar-SA" sz="2800" b="0" dirty="0" smtClean="0"/>
              <a:t>على</a:t>
            </a:r>
            <a:r>
              <a:rPr lang="en-US" sz="2800" b="0" dirty="0" smtClean="0"/>
              <a:t> </a:t>
            </a:r>
            <a:r>
              <a:rPr lang="ar-SA" sz="2800" b="0" dirty="0" smtClean="0"/>
              <a:t>متغيري الفرضية "المستقل والتابع</a:t>
            </a:r>
            <a:r>
              <a:rPr lang="en-US" sz="2800" b="0" dirty="0" smtClean="0"/>
              <a:t>".</a:t>
            </a:r>
            <a:endParaRPr lang="ar-IQ" sz="2800" b="0" dirty="0"/>
          </a:p>
        </p:txBody>
      </p:sp>
      <p:sp>
        <p:nvSpPr>
          <p:cNvPr id="3" name="Subtitle 2"/>
          <p:cNvSpPr>
            <a:spLocks noGrp="1"/>
          </p:cNvSpPr>
          <p:nvPr>
            <p:ph type="subTitle" idx="1"/>
          </p:nvPr>
        </p:nvSpPr>
        <p:spPr>
          <a:xfrm>
            <a:off x="685800" y="3357562"/>
            <a:ext cx="7772400" cy="2643206"/>
          </a:xfrm>
        </p:spPr>
        <p:txBody>
          <a:bodyPr/>
          <a:lstStyle/>
          <a:p>
            <a:r>
              <a:rPr lang="en-US" dirty="0" smtClean="0"/>
              <a:t/>
            </a:r>
            <a:br>
              <a:rPr lang="en-US" dirty="0" smtClean="0"/>
            </a:br>
            <a:r>
              <a:rPr lang="ar-SA" dirty="0" smtClean="0"/>
              <a:t>4- </a:t>
            </a:r>
            <a:r>
              <a:rPr lang="en-US" dirty="0" smtClean="0"/>
              <a:t> </a:t>
            </a:r>
            <a:r>
              <a:rPr lang="ar-SA" dirty="0" smtClean="0"/>
              <a:t>التاكد من تاثير المتغير المستقل على التابع</a:t>
            </a:r>
            <a:r>
              <a:rPr lang="en-US" dirty="0" smtClean="0"/>
              <a:t> .</a:t>
            </a:r>
            <a:br>
              <a:rPr lang="en-US" dirty="0" smtClean="0"/>
            </a:br>
            <a:r>
              <a:rPr lang="ar-SA" b="1" dirty="0" smtClean="0"/>
              <a:t>مثال:-</a:t>
            </a:r>
            <a:r>
              <a:rPr lang="ar-SA" dirty="0" smtClean="0"/>
              <a:t> التحصيل الدراسي في المدرسة الثانوية يتاثر بشكل كبير بالتدريس الخصوصي خارج المدرسة</a:t>
            </a:r>
            <a:r>
              <a:rPr lang="en-US" dirty="0" smtClean="0"/>
              <a:t>.</a:t>
            </a:r>
            <a:endParaRPr lang="ar-IQ" dirty="0"/>
          </a:p>
        </p:txBody>
      </p:sp>
    </p:spTree>
  </p:cSld>
  <p:clrMapOvr>
    <a:masterClrMapping/>
  </p:clrMapOvr>
  <p:transition spd="med">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3929090"/>
          </a:xfrm>
        </p:spPr>
        <p:txBody>
          <a:bodyPr>
            <a:noAutofit/>
          </a:bodyPr>
          <a:lstStyle/>
          <a:p>
            <a:r>
              <a:rPr lang="ar-IQ" sz="2800" dirty="0" smtClean="0"/>
              <a:t>5</a:t>
            </a:r>
            <a:r>
              <a:rPr lang="ar-SA" sz="2800" dirty="0" smtClean="0"/>
              <a:t>- </a:t>
            </a:r>
            <a:r>
              <a:rPr lang="en-US" sz="2800" dirty="0" smtClean="0"/>
              <a:t> </a:t>
            </a:r>
            <a:r>
              <a:rPr lang="ar-SA" sz="2800" dirty="0" smtClean="0"/>
              <a:t>هناك متطلبات لصياغة الفرضية اهمها المعرفة والخبرة الجيدة في صياغة الفرضية "لا مجال للتفسير العشوائي او الاعتباطي</a:t>
            </a:r>
            <a:r>
              <a:rPr lang="en-US" sz="2800" dirty="0" smtClean="0"/>
              <a:t> ".</a:t>
            </a:r>
            <a:br>
              <a:rPr lang="en-US" sz="2800" dirty="0" smtClean="0"/>
            </a:br>
            <a:r>
              <a:rPr lang="ar-SA" sz="2800" dirty="0" smtClean="0"/>
              <a:t>6- </a:t>
            </a:r>
            <a:r>
              <a:rPr lang="en-US" sz="2800" dirty="0" smtClean="0"/>
              <a:t> </a:t>
            </a:r>
            <a:r>
              <a:rPr lang="ar-SA" sz="2800" dirty="0" smtClean="0"/>
              <a:t>بعد التاكد من صحة الفرضية قد تتحول فيما بعد الى حقيقة ونظرية</a:t>
            </a:r>
            <a:r>
              <a:rPr lang="en-US" sz="2800" dirty="0" smtClean="0"/>
              <a:t> .</a:t>
            </a:r>
            <a:br>
              <a:rPr lang="en-US" sz="2800" dirty="0" smtClean="0"/>
            </a:br>
            <a:r>
              <a:rPr lang="en-US" sz="2800" u="sng" dirty="0" smtClean="0">
                <a:hlinkClick r:id="rId2" tooltip="رد مع اقتباس"/>
              </a:rPr>
              <a:t/>
            </a:r>
            <a:br>
              <a:rPr lang="en-US" sz="2800" u="sng" dirty="0" smtClean="0">
                <a:hlinkClick r:id="rId2" tooltip="رد مع اقتباس"/>
              </a:rPr>
            </a:br>
            <a:r>
              <a:rPr lang="en-US" sz="2800" dirty="0" smtClean="0"/>
              <a:t/>
            </a:r>
            <a:br>
              <a:rPr lang="en-US" sz="2800" dirty="0" smtClean="0"/>
            </a:br>
            <a:r>
              <a:rPr lang="en-US" sz="2800" dirty="0" smtClean="0"/>
              <a:t> </a:t>
            </a:r>
            <a:br>
              <a:rPr lang="en-US" sz="2800" dirty="0" smtClean="0"/>
            </a:br>
            <a:endParaRPr lang="ar-IQ" sz="2800" dirty="0"/>
          </a:p>
        </p:txBody>
      </p:sp>
    </p:spTree>
  </p:cSld>
  <p:clrMapOvr>
    <a:masterClrMapping/>
  </p:clrMapOvr>
  <p:transition spd="med">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1928825"/>
          </a:xfrm>
        </p:spPr>
        <p:txBody>
          <a:bodyPr>
            <a:normAutofit fontScale="90000"/>
          </a:bodyPr>
          <a:lstStyle/>
          <a:p>
            <a:r>
              <a:rPr lang="ar-SA" u="sng" dirty="0" smtClean="0"/>
              <a:t>مثال:-</a:t>
            </a:r>
            <a:r>
              <a:rPr lang="ar-SA" dirty="0" smtClean="0"/>
              <a:t> للتلفاز اثر سلبي وكبير على اقدام طلبة الجامعة على قراءة الكتب المطلوبة منهم </a:t>
            </a:r>
            <a:r>
              <a:rPr lang="en-US" dirty="0" smtClean="0"/>
              <a:t>.</a:t>
            </a:r>
            <a:endParaRPr lang="ar-IQ" dirty="0"/>
          </a:p>
        </p:txBody>
      </p:sp>
      <p:sp>
        <p:nvSpPr>
          <p:cNvPr id="3" name="Subtitle 2"/>
          <p:cNvSpPr>
            <a:spLocks noGrp="1"/>
          </p:cNvSpPr>
          <p:nvPr>
            <p:ph type="subTitle" idx="1"/>
          </p:nvPr>
        </p:nvSpPr>
        <p:spPr>
          <a:xfrm>
            <a:off x="714348" y="2500306"/>
            <a:ext cx="7772400" cy="2857520"/>
          </a:xfrm>
        </p:spPr>
        <p:txBody>
          <a:bodyPr>
            <a:noAutofit/>
          </a:bodyPr>
          <a:lstStyle/>
          <a:p>
            <a:r>
              <a:rPr lang="ar-SA" sz="2800" b="1" u="sng" dirty="0" smtClean="0"/>
              <a:t>فرضيّة البحث </a:t>
            </a:r>
            <a:r>
              <a:rPr lang="ar-SA" sz="2800" dirty="0" smtClean="0"/>
              <a:t>هي عبارة عن حل أو تفسير مُؤقّت تتمّ صياغته بشكل علميّ، يُحاول الباحث أن يتحقّق من صحّته من خلال وجود المادّة لديه، بحيث يضع قراراته وخبراته كحلّ للمُشكلة البحثيّة. تتمّ كتابة الفرضيّات بشكل يجعلها ذات صلة وثيقة بمشكلة البحث، بحيث يجب على الباحث أن يكون على معرفة كاملة بالمُشكلة وخيارات الحلول لها.</a:t>
            </a:r>
            <a:r>
              <a:rPr lang="en-US" sz="2800" dirty="0" smtClean="0"/>
              <a:t/>
            </a:r>
            <a:br>
              <a:rPr lang="en-US" sz="2800" dirty="0" smtClean="0"/>
            </a:br>
            <a:endParaRPr lang="ar-IQ" sz="2800" dirty="0"/>
          </a:p>
        </p:txBody>
      </p:sp>
    </p:spTree>
  </p:cSld>
  <p:clrMapOvr>
    <a:masterClrMapping/>
  </p:clrMapOvr>
  <p:transition spd="med">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3714752"/>
          </a:xfrm>
        </p:spPr>
        <p:txBody>
          <a:bodyPr>
            <a:normAutofit/>
          </a:bodyPr>
          <a:lstStyle/>
          <a:p>
            <a:pPr rtl="0"/>
            <a:r>
              <a:rPr lang="en-US" sz="2800" dirty="0" smtClean="0"/>
              <a:t> </a:t>
            </a:r>
            <a:br>
              <a:rPr lang="en-US" sz="2800" dirty="0" smtClean="0"/>
            </a:br>
            <a:r>
              <a:rPr lang="ar-SA" sz="2800" u="sng" dirty="0" smtClean="0"/>
              <a:t>انواع الفرضيات</a:t>
            </a:r>
            <a:r>
              <a:rPr lang="en-US" sz="2800" dirty="0" smtClean="0"/>
              <a:t>  </a:t>
            </a:r>
            <a:br>
              <a:rPr lang="en-US" sz="2800" dirty="0" smtClean="0"/>
            </a:br>
            <a:r>
              <a:rPr lang="ar-SA" sz="2800" dirty="0" smtClean="0"/>
              <a:t>1-  الفرضية الصفرية</a:t>
            </a:r>
            <a:r>
              <a:rPr lang="en-US" sz="2800" dirty="0" smtClean="0"/>
              <a:t> </a:t>
            </a:r>
            <a:br>
              <a:rPr lang="en-US" sz="2800" dirty="0" smtClean="0"/>
            </a:br>
            <a:r>
              <a:rPr lang="ar-SA" sz="2800" dirty="0" smtClean="0"/>
              <a:t>وتتعلق بمجتمع معين او مجتمعين او اكثر ولكن تصاغ بطريقة تنفي وجود فرق او علاقة دالة احصائيا بين متغيرين او اكثر</a:t>
            </a:r>
            <a:r>
              <a:rPr lang="en-US" sz="2800" dirty="0" smtClean="0"/>
              <a:t> .</a:t>
            </a:r>
            <a:br>
              <a:rPr lang="en-US" sz="2800" dirty="0" smtClean="0"/>
            </a:br>
            <a:r>
              <a:rPr lang="ar-SA" sz="2800" dirty="0" smtClean="0"/>
              <a:t>فهذه الفرضية تعني العلاقة السلبية بين المتغيرات</a:t>
            </a:r>
            <a:r>
              <a:rPr lang="en-US" sz="2800" dirty="0" smtClean="0"/>
              <a:t> .</a:t>
            </a:r>
            <a:br>
              <a:rPr lang="en-US" sz="2800" dirty="0" smtClean="0"/>
            </a:br>
            <a:endParaRPr lang="ar-IQ" sz="2800" dirty="0"/>
          </a:p>
        </p:txBody>
      </p:sp>
      <p:sp>
        <p:nvSpPr>
          <p:cNvPr id="3" name="Subtitle 2"/>
          <p:cNvSpPr>
            <a:spLocks noGrp="1"/>
          </p:cNvSpPr>
          <p:nvPr>
            <p:ph type="subTitle" idx="1"/>
          </p:nvPr>
        </p:nvSpPr>
        <p:spPr>
          <a:xfrm>
            <a:off x="685800" y="3357562"/>
            <a:ext cx="7772400" cy="1453749"/>
          </a:xfrm>
        </p:spPr>
        <p:txBody>
          <a:bodyPr>
            <a:normAutofit fontScale="25000" lnSpcReduction="20000"/>
          </a:bodyPr>
          <a:lstStyle/>
          <a:p>
            <a:r>
              <a:rPr lang="ar-SA" sz="11200" b="1" dirty="0" smtClean="0"/>
              <a:t>امثلة</a:t>
            </a:r>
            <a:r>
              <a:rPr lang="en-US" sz="11200" b="1" dirty="0" smtClean="0"/>
              <a:t>:-</a:t>
            </a:r>
            <a:r>
              <a:rPr lang="en-US" sz="11200" dirty="0" smtClean="0"/>
              <a:t> </a:t>
            </a:r>
            <a:br>
              <a:rPr lang="en-US" sz="11200" dirty="0" smtClean="0"/>
            </a:br>
            <a:r>
              <a:rPr lang="en-US" sz="11200" dirty="0" smtClean="0"/>
              <a:t>- </a:t>
            </a:r>
            <a:r>
              <a:rPr lang="ar-SA" sz="11200" dirty="0" smtClean="0"/>
              <a:t>لا توجد علاقة بين التدريس الخصوصي والتحصيل الدراسي</a:t>
            </a:r>
            <a:r>
              <a:rPr lang="en-US" sz="11200" dirty="0" smtClean="0"/>
              <a:t>.</a:t>
            </a:r>
            <a:br>
              <a:rPr lang="en-US" sz="11200" dirty="0" smtClean="0"/>
            </a:br>
            <a:r>
              <a:rPr lang="en-US" sz="11200" dirty="0" smtClean="0"/>
              <a:t>- </a:t>
            </a:r>
            <a:r>
              <a:rPr lang="ar-SA" sz="11200" dirty="0" smtClean="0"/>
              <a:t>لا توجد علاقة دالة احصائيا بين الطول والذكاء</a:t>
            </a:r>
            <a:r>
              <a:rPr lang="en-US" sz="11200" dirty="0" smtClean="0"/>
              <a:t>.</a:t>
            </a:r>
            <a:br>
              <a:rPr lang="en-US" sz="11200" dirty="0" smtClean="0"/>
            </a:br>
            <a:r>
              <a:rPr lang="en-US" sz="11200" dirty="0" smtClean="0"/>
              <a:t>- </a:t>
            </a:r>
            <a:r>
              <a:rPr lang="ar-SA" sz="11200" dirty="0" smtClean="0"/>
              <a:t>لا توجد علاقة بين الجنس والتحصيل</a:t>
            </a:r>
            <a:r>
              <a:rPr lang="en-US" dirty="0" smtClean="0"/>
              <a:t>.</a:t>
            </a:r>
            <a:endParaRPr lang="ar-IQ" dirty="0"/>
          </a:p>
        </p:txBody>
      </p:sp>
    </p:spTree>
  </p:cSld>
  <p:clrMapOvr>
    <a:masterClrMapping/>
  </p:clrMapOvr>
  <p:transition spd="med">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IQ" sz="2800" dirty="0" smtClean="0"/>
              <a:t>2-  </a:t>
            </a:r>
            <a:r>
              <a:rPr lang="ar-SA" sz="2800" dirty="0" smtClean="0"/>
              <a:t>الفرضية البديلة</a:t>
            </a:r>
            <a:r>
              <a:rPr lang="en-US" sz="2800" dirty="0" smtClean="0"/>
              <a:t> "h1 " :-</a:t>
            </a:r>
            <a:br>
              <a:rPr lang="en-US" sz="2800" dirty="0" smtClean="0"/>
            </a:br>
            <a:r>
              <a:rPr lang="ar-SA" sz="2800" dirty="0" smtClean="0"/>
              <a:t>وتعني وجود علاقة دالة احصائيا سواء اكانت هذه العلاقة عكسية ام طردية بين المتغيرات الملاحظة وتسمى بالفرضية المباشرة</a:t>
            </a:r>
            <a:r>
              <a:rPr lang="en-US" sz="2800" dirty="0" smtClean="0"/>
              <a:t>.</a:t>
            </a:r>
            <a:br>
              <a:rPr lang="en-US" sz="2800" dirty="0" smtClean="0"/>
            </a:br>
            <a:r>
              <a:rPr lang="ar-SA" sz="2800" dirty="0" smtClean="0"/>
              <a:t>وتعني الفرضية البديلة وجود علاقة ايجابية بين المتغيرين قيد الدراسة</a:t>
            </a:r>
            <a:r>
              <a:rPr lang="en-US" sz="2800" dirty="0" smtClean="0"/>
              <a:t>.</a:t>
            </a:r>
            <a:br>
              <a:rPr lang="en-US" sz="2800" dirty="0" smtClean="0"/>
            </a:br>
            <a:endParaRPr lang="ar-IQ" sz="2800" dirty="0"/>
          </a:p>
        </p:txBody>
      </p:sp>
      <p:sp>
        <p:nvSpPr>
          <p:cNvPr id="3" name="Subtitle 2"/>
          <p:cNvSpPr>
            <a:spLocks noGrp="1"/>
          </p:cNvSpPr>
          <p:nvPr>
            <p:ph type="subTitle" idx="1"/>
          </p:nvPr>
        </p:nvSpPr>
        <p:spPr>
          <a:xfrm>
            <a:off x="685800" y="3357562"/>
            <a:ext cx="7772400" cy="1453749"/>
          </a:xfrm>
        </p:spPr>
        <p:txBody>
          <a:bodyPr>
            <a:noAutofit/>
          </a:bodyPr>
          <a:lstStyle/>
          <a:p>
            <a:r>
              <a:rPr lang="ar-SA" sz="2800" b="1" dirty="0" smtClean="0">
                <a:effectLst>
                  <a:outerShdw blurRad="38100" dist="38100" dir="2700000" algn="tl">
                    <a:srgbClr val="000000">
                      <a:alpha val="43137"/>
                    </a:srgbClr>
                  </a:outerShdw>
                </a:effectLst>
              </a:rPr>
              <a:t>امثلة</a:t>
            </a:r>
            <a:r>
              <a:rPr lang="en-US" sz="2800" b="1" dirty="0" smtClean="0">
                <a:effectLst>
                  <a:outerShdw blurRad="38100" dist="38100" dir="2700000" algn="tl">
                    <a:srgbClr val="000000">
                      <a:alpha val="43137"/>
                    </a:srgbClr>
                  </a:outerShdw>
                </a:effectLst>
              </a:rPr>
              <a:t>:-</a:t>
            </a:r>
            <a:r>
              <a:rPr lang="en-US" sz="2800" dirty="0" smtClean="0">
                <a:effectLst>
                  <a:outerShdw blurRad="38100" dist="38100" dir="2700000" algn="tl">
                    <a:srgbClr val="000000">
                      <a:alpha val="43137"/>
                    </a:srgbClr>
                  </a:outerShdw>
                </a:effectLst>
              </a:rPr>
              <a:t> </a:t>
            </a:r>
            <a:br>
              <a:rPr lang="en-US" sz="2800" dirty="0" smtClean="0">
                <a:effectLst>
                  <a:outerShdw blurRad="38100" dist="38100" dir="2700000" algn="tl">
                    <a:srgbClr val="000000">
                      <a:alpha val="43137"/>
                    </a:srgbClr>
                  </a:outerShdw>
                </a:effectLst>
              </a:rPr>
            </a:br>
            <a:r>
              <a:rPr lang="en-US" sz="2800" dirty="0" smtClean="0">
                <a:effectLst>
                  <a:outerShdw blurRad="38100" dist="38100" dir="2700000" algn="tl">
                    <a:srgbClr val="000000">
                      <a:alpha val="43137"/>
                    </a:srgbClr>
                  </a:outerShdw>
                </a:effectLst>
              </a:rPr>
              <a:t>- </a:t>
            </a:r>
            <a:r>
              <a:rPr lang="ar-SA" sz="2800" dirty="0" smtClean="0">
                <a:effectLst>
                  <a:outerShdw blurRad="38100" dist="38100" dir="2700000" algn="tl">
                    <a:srgbClr val="000000">
                      <a:alpha val="43137"/>
                    </a:srgbClr>
                  </a:outerShdw>
                </a:effectLst>
              </a:rPr>
              <a:t>توجد علاقة قوية بين التدخين ومرض السرطان</a:t>
            </a:r>
            <a:r>
              <a:rPr lang="en-US" sz="2800" dirty="0" smtClean="0">
                <a:effectLst>
                  <a:outerShdw blurRad="38100" dist="38100" dir="2700000" algn="tl">
                    <a:srgbClr val="000000">
                      <a:alpha val="43137"/>
                    </a:srgbClr>
                  </a:outerShdw>
                </a:effectLst>
              </a:rPr>
              <a:t>.</a:t>
            </a:r>
            <a:br>
              <a:rPr lang="en-US" sz="2800" dirty="0" smtClean="0">
                <a:effectLst>
                  <a:outerShdw blurRad="38100" dist="38100" dir="2700000" algn="tl">
                    <a:srgbClr val="000000">
                      <a:alpha val="43137"/>
                    </a:srgbClr>
                  </a:outerShdw>
                </a:effectLst>
              </a:rPr>
            </a:br>
            <a:r>
              <a:rPr lang="en-US" sz="2800" dirty="0" smtClean="0">
                <a:effectLst>
                  <a:outerShdw blurRad="38100" dist="38100" dir="2700000" algn="tl">
                    <a:srgbClr val="000000">
                      <a:alpha val="43137"/>
                    </a:srgbClr>
                  </a:outerShdw>
                </a:effectLst>
              </a:rPr>
              <a:t>- </a:t>
            </a:r>
            <a:r>
              <a:rPr lang="ar-SA" sz="2800" dirty="0" smtClean="0">
                <a:effectLst>
                  <a:outerShdw blurRad="38100" dist="38100" dir="2700000" algn="tl">
                    <a:srgbClr val="000000">
                      <a:alpha val="43137"/>
                    </a:srgbClr>
                  </a:outerShdw>
                </a:effectLst>
              </a:rPr>
              <a:t>هناك علاقة ايجابية دالة احصائيا بين التحضير اليومي للدروس وبين التحصيل الدراسي للطالب الجامعي</a:t>
            </a:r>
            <a:r>
              <a:rPr lang="en-US" sz="2800" dirty="0" smtClean="0">
                <a:effectLst>
                  <a:outerShdw blurRad="38100" dist="38100" dir="2700000" algn="tl">
                    <a:srgbClr val="000000">
                      <a:alpha val="43137"/>
                    </a:srgbClr>
                  </a:outerShdw>
                </a:effectLst>
              </a:rPr>
              <a:t>.</a:t>
            </a:r>
            <a:br>
              <a:rPr lang="en-US" sz="2800" dirty="0" smtClean="0">
                <a:effectLst>
                  <a:outerShdw blurRad="38100" dist="38100" dir="2700000" algn="tl">
                    <a:srgbClr val="000000">
                      <a:alpha val="43137"/>
                    </a:srgbClr>
                  </a:outerShdw>
                </a:effectLst>
              </a:rPr>
            </a:br>
            <a:endParaRPr lang="ar-IQ" sz="2800" dirty="0">
              <a:effectLst>
                <a:outerShdw blurRad="38100" dist="38100" dir="2700000" algn="tl">
                  <a:srgbClr val="000000">
                    <a:alpha val="43137"/>
                  </a:srgbClr>
                </a:outerShdw>
              </a:effectLst>
            </a:endParaRPr>
          </a:p>
        </p:txBody>
      </p:sp>
    </p:spTree>
  </p:cSld>
  <p:clrMapOvr>
    <a:masterClrMapping/>
  </p:clrMapOvr>
  <p:transition spd="med">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2286015"/>
          </a:xfrm>
        </p:spPr>
        <p:txBody>
          <a:bodyPr>
            <a:noAutofit/>
          </a:bodyPr>
          <a:lstStyle/>
          <a:p>
            <a:r>
              <a:rPr lang="ar-SA" sz="2800" u="sng" dirty="0" smtClean="0"/>
              <a:t>معايير صياغة الفروض</a:t>
            </a:r>
            <a:r>
              <a:rPr lang="en-US" sz="2800" u="sng" dirty="0" smtClean="0"/>
              <a:t>:</a:t>
            </a:r>
            <a:r>
              <a:rPr lang="en-US" sz="2800" dirty="0" smtClean="0"/>
              <a:t/>
            </a:r>
            <a:br>
              <a:rPr lang="en-US" sz="2800" dirty="0" smtClean="0"/>
            </a:br>
            <a:r>
              <a:rPr lang="ar-SA" sz="2800" dirty="0" smtClean="0"/>
              <a:t>لا بد أن يستوفي الفرض عدد من المعايير حتى يكون قابلا للاختبار هذه المعايير التي تساعد الباحث في الحكم على مدى صلاحية الفرض واخضاعه للاختبار هذه المعايير هي</a:t>
            </a:r>
            <a:r>
              <a:rPr lang="en-US" sz="2800" dirty="0" smtClean="0"/>
              <a:t> :</a:t>
            </a:r>
            <a:br>
              <a:rPr lang="en-US" sz="2800" dirty="0" smtClean="0"/>
            </a:br>
            <a:endParaRPr lang="ar-IQ" sz="2800" dirty="0"/>
          </a:p>
        </p:txBody>
      </p:sp>
      <p:sp>
        <p:nvSpPr>
          <p:cNvPr id="3" name="Subtitle 2"/>
          <p:cNvSpPr>
            <a:spLocks noGrp="1"/>
          </p:cNvSpPr>
          <p:nvPr>
            <p:ph type="subTitle" idx="1"/>
          </p:nvPr>
        </p:nvSpPr>
        <p:spPr>
          <a:xfrm>
            <a:off x="685800" y="2428868"/>
            <a:ext cx="7772400" cy="2382443"/>
          </a:xfrm>
        </p:spPr>
        <p:txBody>
          <a:bodyPr>
            <a:noAutofit/>
          </a:bodyPr>
          <a:lstStyle/>
          <a:p>
            <a:r>
              <a:rPr lang="ar-IQ" sz="2800" b="1" u="sng" dirty="0" smtClean="0"/>
              <a:t>1</a:t>
            </a:r>
            <a:r>
              <a:rPr lang="ar-SA" sz="2800" b="1" u="sng" dirty="0" smtClean="0"/>
              <a:t>- </a:t>
            </a:r>
            <a:r>
              <a:rPr lang="en-US" sz="2800" b="1" u="sng" dirty="0" smtClean="0"/>
              <a:t> </a:t>
            </a:r>
            <a:r>
              <a:rPr lang="ar-SA" sz="2800" b="1" u="sng" dirty="0" smtClean="0"/>
              <a:t>الايجاز في صياغة الفرض</a:t>
            </a:r>
            <a:r>
              <a:rPr lang="en-US" sz="2800" dirty="0" smtClean="0"/>
              <a:t> :</a:t>
            </a:r>
            <a:br>
              <a:rPr lang="en-US" sz="2800" dirty="0" smtClean="0"/>
            </a:br>
            <a:r>
              <a:rPr lang="ar-SA" sz="2800" dirty="0" smtClean="0"/>
              <a:t>الفرض الجيد يجب ان يكون مختصراً وواضحا قدر الإمكان وهناك عدد من العوامل التي تحقق الاختصار منها</a:t>
            </a:r>
            <a:r>
              <a:rPr lang="en-US" sz="2800" dirty="0" smtClean="0"/>
              <a:t> :</a:t>
            </a:r>
            <a:br>
              <a:rPr lang="en-US" sz="2800" dirty="0" smtClean="0"/>
            </a:br>
            <a:r>
              <a:rPr lang="ar-SA" sz="2800" dirty="0" smtClean="0"/>
              <a:t>أ- </a:t>
            </a:r>
            <a:r>
              <a:rPr lang="en-US" sz="2800" dirty="0" smtClean="0"/>
              <a:t> </a:t>
            </a:r>
            <a:r>
              <a:rPr lang="ar-SA" sz="2800" dirty="0" smtClean="0"/>
              <a:t>عدم ذكر المحتمع في الفرض</a:t>
            </a:r>
            <a:r>
              <a:rPr lang="en-US" sz="2800" dirty="0" smtClean="0"/>
              <a:t/>
            </a:r>
            <a:br>
              <a:rPr lang="en-US" sz="2800" dirty="0" smtClean="0"/>
            </a:br>
            <a:r>
              <a:rPr lang="ar-SA" sz="2800" dirty="0" smtClean="0"/>
              <a:t>ب - استخدام أقل عدد من الكلمات المعبرة</a:t>
            </a:r>
            <a:r>
              <a:rPr lang="en-US" sz="2800" dirty="0" smtClean="0"/>
              <a:t/>
            </a:r>
            <a:br>
              <a:rPr lang="en-US" sz="2800" dirty="0" smtClean="0"/>
            </a:br>
            <a:r>
              <a:rPr lang="ar-SA" sz="2800" dirty="0" smtClean="0"/>
              <a:t> ح -</a:t>
            </a:r>
            <a:r>
              <a:rPr lang="en-US" sz="2800" dirty="0" smtClean="0"/>
              <a:t> </a:t>
            </a:r>
            <a:r>
              <a:rPr lang="ar-SA" sz="2800" dirty="0" smtClean="0"/>
              <a:t>اقتصاره على فكرة واحدة</a:t>
            </a:r>
            <a:r>
              <a:rPr lang="en-US" sz="2800" dirty="0" smtClean="0"/>
              <a:t> </a:t>
            </a:r>
            <a:br>
              <a:rPr lang="en-US" sz="2800" dirty="0" smtClean="0"/>
            </a:br>
            <a:endParaRPr lang="ar-IQ" sz="2800" dirty="0"/>
          </a:p>
        </p:txBody>
      </p:sp>
    </p:spTree>
  </p:cSld>
  <p:clrMapOvr>
    <a:masterClrMapping/>
  </p:clrMapOvr>
  <p:transition spd="med">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1390647"/>
          </a:xfrm>
        </p:spPr>
        <p:txBody>
          <a:bodyPr>
            <a:noAutofit/>
          </a:bodyPr>
          <a:lstStyle/>
          <a:p>
            <a:r>
              <a:rPr lang="ar-SA" sz="2800" dirty="0" smtClean="0"/>
              <a:t>د - </a:t>
            </a:r>
            <a:r>
              <a:rPr lang="en-US" sz="2800" dirty="0" smtClean="0"/>
              <a:t> </a:t>
            </a:r>
            <a:r>
              <a:rPr lang="ar-SA" sz="2800" dirty="0" smtClean="0"/>
              <a:t>استخدام مصطلحات واضحة قدر الإمكان وتجنب المصطلحات الغامضة</a:t>
            </a:r>
            <a:r>
              <a:rPr lang="en-US" sz="2800" dirty="0" smtClean="0"/>
              <a:t/>
            </a:r>
            <a:br>
              <a:rPr lang="en-US" sz="2800" dirty="0" smtClean="0"/>
            </a:br>
            <a:r>
              <a:rPr lang="ar-SA" sz="2800" dirty="0" smtClean="0"/>
              <a:t>لماذا يجب ان يكون الفرض سهل الصياغة</a:t>
            </a:r>
            <a:r>
              <a:rPr lang="en-US" sz="2800" dirty="0" smtClean="0"/>
              <a:t> :</a:t>
            </a:r>
            <a:br>
              <a:rPr lang="en-US" sz="2800" dirty="0" smtClean="0"/>
            </a:br>
            <a:r>
              <a:rPr lang="ar-SA" sz="2800" dirty="0" smtClean="0"/>
              <a:t>أ- ليصبح اختباره اكثر سهولة</a:t>
            </a:r>
            <a:r>
              <a:rPr lang="en-US" sz="2800" dirty="0" smtClean="0"/>
              <a:t/>
            </a:r>
            <a:br>
              <a:rPr lang="en-US" sz="2800" dirty="0" smtClean="0"/>
            </a:br>
            <a:r>
              <a:rPr lang="ar-SA" sz="2800" dirty="0" smtClean="0"/>
              <a:t>ب - </a:t>
            </a:r>
            <a:r>
              <a:rPr lang="en-US" sz="2800" dirty="0" smtClean="0"/>
              <a:t> </a:t>
            </a:r>
            <a:r>
              <a:rPr lang="ar-SA" sz="2800" dirty="0" smtClean="0"/>
              <a:t>لكي يمدنا بمعنى واضح مباشر عند اعداد التقرير</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85800" y="2786058"/>
            <a:ext cx="7772400" cy="2025253"/>
          </a:xfrm>
        </p:spPr>
        <p:txBody>
          <a:bodyPr>
            <a:noAutofit/>
          </a:bodyPr>
          <a:lstStyle/>
          <a:p>
            <a:r>
              <a:rPr lang="ar-IQ" sz="2800" b="1" u="sng" dirty="0" smtClean="0"/>
              <a:t>2</a:t>
            </a:r>
            <a:r>
              <a:rPr lang="ar-SA" sz="2800" b="1" u="sng" dirty="0" smtClean="0"/>
              <a:t>- </a:t>
            </a:r>
            <a:r>
              <a:rPr lang="en-US" sz="2800" b="1" u="sng" dirty="0" smtClean="0"/>
              <a:t> </a:t>
            </a:r>
            <a:r>
              <a:rPr lang="ar-SA" sz="2800" b="1" u="sng" dirty="0" smtClean="0"/>
              <a:t>أن يحدد الفرض علاقة بين المتغيرات</a:t>
            </a:r>
            <a:r>
              <a:rPr lang="en-US" sz="2800" dirty="0" smtClean="0"/>
              <a:t> :</a:t>
            </a:r>
            <a:br>
              <a:rPr lang="en-US" sz="2800" dirty="0" smtClean="0"/>
            </a:br>
            <a:r>
              <a:rPr lang="ar-SA" sz="2800" dirty="0" smtClean="0"/>
              <a:t>يوضح الفرض العلاقات المتوقعة بين المتغيرات . ويبين العلاقة بين السبب والمسبب . ويجب أن تكون العلاقة بين متغيرين فقط وفي حالة المشكلات المركبة يتم تجزئتها الى عدد من الفروض. كل فرض منها يعالج علاقة بين متغيرين</a:t>
            </a:r>
            <a:r>
              <a:rPr lang="en-US" sz="2800" dirty="0" smtClean="0"/>
              <a:t> .</a:t>
            </a:r>
            <a:br>
              <a:rPr lang="en-US" sz="2800" dirty="0" smtClean="0"/>
            </a:br>
            <a:endParaRPr lang="ar-IQ" sz="2800" dirty="0"/>
          </a:p>
        </p:txBody>
      </p:sp>
    </p:spTree>
  </p:cSld>
  <p:clrMapOvr>
    <a:masterClrMapping/>
  </p:clrMapOvr>
  <p:transition spd="med">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9"/>
            <a:ext cx="7772400" cy="2286016"/>
          </a:xfrm>
        </p:spPr>
        <p:txBody>
          <a:bodyPr>
            <a:noAutofit/>
          </a:bodyPr>
          <a:lstStyle/>
          <a:p>
            <a:r>
              <a:rPr lang="ar-IQ" sz="2800" u="sng" dirty="0" smtClean="0"/>
              <a:t>3</a:t>
            </a:r>
            <a:r>
              <a:rPr lang="ar-SA" sz="2800" u="sng" dirty="0" smtClean="0"/>
              <a:t>- </a:t>
            </a:r>
            <a:r>
              <a:rPr lang="en-US" sz="2800" u="sng" dirty="0" smtClean="0"/>
              <a:t> </a:t>
            </a:r>
            <a:r>
              <a:rPr lang="ar-SA" sz="2800" u="sng" dirty="0" smtClean="0"/>
              <a:t>أن يكون للفرض قوة تفسيرية</a:t>
            </a:r>
            <a:r>
              <a:rPr lang="en-US" sz="2800" u="sng" dirty="0" smtClean="0"/>
              <a:t> :</a:t>
            </a:r>
            <a:r>
              <a:rPr lang="en-US" sz="2800" dirty="0" smtClean="0"/>
              <a:t/>
            </a:r>
            <a:br>
              <a:rPr lang="en-US" sz="2800" dirty="0" smtClean="0"/>
            </a:br>
            <a:r>
              <a:rPr lang="ar-SA" sz="2800" dirty="0" smtClean="0"/>
              <a:t>أي لا بد ان يعطي الفرض تفسيرا للعلاقة بين المتغيرات</a:t>
            </a:r>
            <a:r>
              <a:rPr lang="en-US" sz="2800" dirty="0" smtClean="0"/>
              <a:t> </a:t>
            </a:r>
            <a:br>
              <a:rPr lang="en-US" sz="2800" dirty="0" smtClean="0"/>
            </a:br>
            <a:r>
              <a:rPr lang="ar-SA" sz="2800" dirty="0" smtClean="0"/>
              <a:t>4</a:t>
            </a:r>
            <a:r>
              <a:rPr lang="ar-SA" sz="2800" u="sng" dirty="0" smtClean="0"/>
              <a:t>- </a:t>
            </a:r>
            <a:r>
              <a:rPr lang="en-US" sz="2800" u="sng" dirty="0" smtClean="0"/>
              <a:t> </a:t>
            </a:r>
            <a:r>
              <a:rPr lang="ar-SA" sz="2800" u="sng" dirty="0" smtClean="0"/>
              <a:t>أن يكون الفرض قابلاً للاختبار</a:t>
            </a:r>
            <a:r>
              <a:rPr lang="en-US" sz="2800" u="sng" dirty="0" smtClean="0"/>
              <a:t> :</a:t>
            </a:r>
            <a:r>
              <a:rPr lang="en-US" sz="2800" dirty="0" smtClean="0"/>
              <a:t/>
            </a:r>
            <a:br>
              <a:rPr lang="en-US" sz="2800" dirty="0" smtClean="0"/>
            </a:br>
            <a:r>
              <a:rPr lang="ar-SA" sz="2800" dirty="0" smtClean="0"/>
              <a:t>بمعنى إمكانية جمع البيانات بالوسائل التي يحددها الباحث حتى يمكن التحقق من</a:t>
            </a:r>
            <a:endParaRPr lang="ar-IQ" sz="2800" dirty="0"/>
          </a:p>
        </p:txBody>
      </p:sp>
      <p:sp>
        <p:nvSpPr>
          <p:cNvPr id="3" name="Subtitle 2"/>
          <p:cNvSpPr>
            <a:spLocks noGrp="1"/>
          </p:cNvSpPr>
          <p:nvPr>
            <p:ph type="subTitle" idx="1"/>
          </p:nvPr>
        </p:nvSpPr>
        <p:spPr>
          <a:xfrm>
            <a:off x="685800" y="2928934"/>
            <a:ext cx="7772400" cy="1882377"/>
          </a:xfrm>
        </p:spPr>
        <p:txBody>
          <a:bodyPr>
            <a:noAutofit/>
          </a:bodyPr>
          <a:lstStyle/>
          <a:p>
            <a:r>
              <a:rPr lang="ar-SA" sz="2800" dirty="0" smtClean="0"/>
              <a:t>صحة الفرض أو عدم صحته</a:t>
            </a:r>
            <a:r>
              <a:rPr lang="en-US" sz="2800" dirty="0" smtClean="0"/>
              <a:t>.</a:t>
            </a:r>
            <a:br>
              <a:rPr lang="en-US" sz="2800" dirty="0" smtClean="0"/>
            </a:br>
            <a:r>
              <a:rPr lang="ar-SA" sz="2800" dirty="0" smtClean="0"/>
              <a:t>ويجب التنويه على أن وضوح الفرض وتحديده لعلاقة بين متغيرين قابلين للقياس سيساعد على تحقيق هذا المعيار</a:t>
            </a:r>
            <a:r>
              <a:rPr lang="en-US" sz="2800" dirty="0" smtClean="0"/>
              <a:t>.</a:t>
            </a:r>
            <a:br>
              <a:rPr lang="en-US" sz="2800" dirty="0" smtClean="0"/>
            </a:br>
            <a:r>
              <a:rPr lang="ar-SA" sz="2800" dirty="0" smtClean="0"/>
              <a:t>ايضا يجب أن تكون المتغيرات التي يعالجها الفرض قابلة للقياس وأن تكون المصطلحات والمفاهيم التي يتناولها الفرض معرفة تعريفاً إجرائياً</a:t>
            </a:r>
            <a:r>
              <a:rPr lang="en-US" sz="2800" dirty="0" smtClean="0"/>
              <a:t/>
            </a:r>
            <a:br>
              <a:rPr lang="en-US" sz="2800" dirty="0" smtClean="0"/>
            </a:br>
            <a:r>
              <a:rPr lang="ar-SA" sz="2800" dirty="0" smtClean="0"/>
              <a:t>لذلك يجب الابتعاد عن العبارات القيمية لأنها لا يمكن قياسها</a:t>
            </a:r>
            <a:r>
              <a:rPr lang="en-US" sz="2800" dirty="0" smtClean="0"/>
              <a:t> .</a:t>
            </a:r>
            <a:br>
              <a:rPr lang="en-US" sz="2800" dirty="0" smtClean="0"/>
            </a:br>
            <a:endParaRPr lang="ar-IQ" sz="2800" dirty="0"/>
          </a:p>
        </p:txBody>
      </p:sp>
    </p:spTree>
  </p:cSld>
  <p:clrMapOvr>
    <a:masterClrMapping/>
  </p:clrMapOvr>
  <p:transition spd="med">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3153758"/>
          </a:xfrm>
        </p:spPr>
        <p:txBody>
          <a:bodyPr>
            <a:noAutofit/>
          </a:bodyPr>
          <a:lstStyle/>
          <a:p>
            <a:r>
              <a:rPr lang="ar-IQ" sz="2800" dirty="0" smtClean="0"/>
              <a:t>5</a:t>
            </a:r>
            <a:r>
              <a:rPr lang="ar-SA" sz="2800" dirty="0" smtClean="0"/>
              <a:t>- </a:t>
            </a:r>
            <a:r>
              <a:rPr lang="en-US" sz="2800" dirty="0" smtClean="0"/>
              <a:t> </a:t>
            </a:r>
            <a:r>
              <a:rPr lang="ar-SA" sz="2800" u="sng" dirty="0" smtClean="0"/>
              <a:t>أن يدعم أساس منطقي مستمد من نظرية أو بحوث سابقة أو خبرة شخصية</a:t>
            </a:r>
            <a:r>
              <a:rPr lang="en-US" sz="2800" u="sng" dirty="0" smtClean="0"/>
              <a:t> .</a:t>
            </a:r>
            <a:br>
              <a:rPr lang="en-US" sz="2800" u="sng" dirty="0" smtClean="0"/>
            </a:br>
            <a:r>
              <a:rPr lang="ar-SA" sz="2800" dirty="0" smtClean="0"/>
              <a:t>لا بد وأن تتسق الفوض التي يعدها الباحث مع الفروض التي سبق اثباتها في نفس المجال ولا بد من أن تستند على الفروض على الخبرات أو البحوث السابقة فتنطلق مما انتهت اليه هذه البحوث وهذه الخبرات.</a:t>
            </a:r>
            <a:r>
              <a:rPr lang="en-US" sz="2800" dirty="0" smtClean="0"/>
              <a:t/>
            </a:r>
            <a:br>
              <a:rPr lang="en-US" sz="2800" dirty="0" smtClean="0"/>
            </a:br>
            <a:endParaRPr lang="ar-IQ" sz="2800" dirty="0"/>
          </a:p>
        </p:txBody>
      </p:sp>
      <p:sp>
        <p:nvSpPr>
          <p:cNvPr id="3" name="Subtitle 2"/>
          <p:cNvSpPr>
            <a:spLocks noGrp="1"/>
          </p:cNvSpPr>
          <p:nvPr>
            <p:ph type="subTitle" idx="1"/>
          </p:nvPr>
        </p:nvSpPr>
        <p:spPr>
          <a:xfrm>
            <a:off x="685800" y="3071810"/>
            <a:ext cx="7772400" cy="2714644"/>
          </a:xfrm>
        </p:spPr>
        <p:txBody>
          <a:bodyPr/>
          <a:lstStyle/>
          <a:p>
            <a:r>
              <a:rPr lang="ar-SA" b="1" u="sng" dirty="0" smtClean="0"/>
              <a:t>اختبار الفروض</a:t>
            </a:r>
            <a:r>
              <a:rPr lang="en-US" b="1" u="sng" dirty="0" smtClean="0"/>
              <a:t>:</a:t>
            </a:r>
            <a:endParaRPr lang="en-US" dirty="0" smtClean="0"/>
          </a:p>
          <a:p>
            <a:r>
              <a:rPr lang="ar-SA" dirty="0" smtClean="0"/>
              <a:t>كيفية اختبار صحة الفرضية يتمّ اختبار صحّة الفرضيّة بشكل إحصائيّ باتّباع الخطوات الآتية</a:t>
            </a:r>
            <a:r>
              <a:rPr lang="ar-SA" dirty="0" smtClean="0"/>
              <a:t>:</a:t>
            </a:r>
            <a:endParaRPr lang="ar-IQ" dirty="0" smtClean="0"/>
          </a:p>
          <a:p>
            <a:pPr lvl="0"/>
            <a:r>
              <a:rPr lang="ar-IQ" dirty="0" smtClean="0"/>
              <a:t>1- </a:t>
            </a:r>
            <a:r>
              <a:rPr lang="ar-SA" dirty="0" smtClean="0"/>
              <a:t>تحديد </a:t>
            </a:r>
            <a:r>
              <a:rPr lang="ar-SA" dirty="0" smtClean="0"/>
              <a:t>العلاقة التي قد تنتج في حال كانت الفرضيّة صحيحةً. </a:t>
            </a:r>
            <a:endParaRPr lang="en-US" dirty="0" smtClean="0"/>
          </a:p>
          <a:p>
            <a:pPr lvl="0"/>
            <a:r>
              <a:rPr lang="ar-IQ" dirty="0" smtClean="0"/>
              <a:t>2- </a:t>
            </a:r>
            <a:r>
              <a:rPr lang="ar-SA" dirty="0" smtClean="0"/>
              <a:t>وضع </a:t>
            </a:r>
            <a:r>
              <a:rPr lang="ar-SA" dirty="0" smtClean="0"/>
              <a:t>نموذج للفرضيّة سواء كانت صِفريّة، أو بديلة. </a:t>
            </a:r>
            <a:endParaRPr lang="en-US" dirty="0" smtClean="0"/>
          </a:p>
          <a:p>
            <a:endParaRPr lang="ar-IQ" dirty="0"/>
          </a:p>
        </p:txBody>
      </p:sp>
    </p:spTree>
  </p:cSld>
  <p:clrMapOvr>
    <a:masterClrMapping/>
  </p:clrMapOvr>
  <p:transition spd="med">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7772400" cy="2357453"/>
          </a:xfrm>
        </p:spPr>
        <p:txBody>
          <a:bodyPr>
            <a:noAutofit/>
          </a:bodyPr>
          <a:lstStyle/>
          <a:p>
            <a:r>
              <a:rPr lang="ar-IQ" sz="2800" dirty="0" smtClean="0"/>
              <a:t>3- </a:t>
            </a:r>
            <a:r>
              <a:rPr lang="ar-SA" sz="2800" dirty="0" smtClean="0"/>
              <a:t>جمع </a:t>
            </a:r>
            <a:r>
              <a:rPr lang="ar-SA" sz="2800" dirty="0" smtClean="0"/>
              <a:t>البيانات التي تَخصّ المُشكلة. استخدام الإحصاء الاستدلاليّ بهدف معرفة احتماليّة حدوث الفرضيّة، حيث تتمّ عمليّة القبول والرّفض بناءً على مُقارنة احتمال حدوث الفرضيّة مع الدّلالة الإحصائيّة</a:t>
            </a:r>
            <a:r>
              <a:rPr lang="en-US" sz="2800" dirty="0" smtClean="0"/>
              <a:t> (P-value) </a:t>
            </a:r>
            <a:r>
              <a:rPr lang="ar-SA" sz="2800" dirty="0" smtClean="0"/>
              <a:t>التي تمّ اختيارها</a:t>
            </a:r>
            <a:r>
              <a:rPr lang="en-US" sz="2800" dirty="0" smtClean="0"/>
              <a:t>.</a:t>
            </a:r>
            <a:br>
              <a:rPr lang="en-US" sz="2800" dirty="0" smtClean="0"/>
            </a:br>
            <a:endParaRPr lang="ar-IQ" sz="2800" dirty="0"/>
          </a:p>
        </p:txBody>
      </p:sp>
      <p:sp>
        <p:nvSpPr>
          <p:cNvPr id="3" name="Subtitle 2"/>
          <p:cNvSpPr>
            <a:spLocks noGrp="1"/>
          </p:cNvSpPr>
          <p:nvPr>
            <p:ph type="subTitle" idx="1"/>
          </p:nvPr>
        </p:nvSpPr>
        <p:spPr>
          <a:xfrm>
            <a:off x="685800" y="2214554"/>
            <a:ext cx="7772400" cy="3857652"/>
          </a:xfrm>
        </p:spPr>
        <p:txBody>
          <a:bodyPr/>
          <a:lstStyle/>
          <a:p>
            <a:pPr lvl="0"/>
            <a:r>
              <a:rPr lang="ar-SA" b="1" u="sng" dirty="0" smtClean="0"/>
              <a:t>الشروط والضوابط التي يجب مراعاتها؛ حتى تكون الفروض قائمة على أسس صحيحة، وهي</a:t>
            </a:r>
            <a:r>
              <a:rPr lang="en-US" b="1" u="sng" dirty="0" smtClean="0"/>
              <a:t>:</a:t>
            </a:r>
            <a:r>
              <a:rPr lang="en-US" dirty="0" smtClean="0"/>
              <a:t/>
            </a:r>
            <a:br>
              <a:rPr lang="en-US" dirty="0" smtClean="0"/>
            </a:br>
            <a:r>
              <a:rPr lang="ar-SA" dirty="0" smtClean="0"/>
              <a:t>1- أن يتوقع الباحث أن تعطي فروضه حلاًّ فعليًّا للمشكلة التي يدرسها</a:t>
            </a:r>
            <a:r>
              <a:rPr lang="en-US" dirty="0" smtClean="0"/>
              <a:t>.</a:t>
            </a:r>
          </a:p>
          <a:p>
            <a:r>
              <a:rPr lang="ar-SA" dirty="0" smtClean="0"/>
              <a:t>2 - الوضوح والإيجاز: بمعنى أن تكون العبارات التي تصاغ فيها الفروض واضحة ومختصرة، وموجزة توحي بوجود علاقة بين المتغيرات</a:t>
            </a:r>
            <a:r>
              <a:rPr lang="en-US" dirty="0" smtClean="0"/>
              <a:t>.</a:t>
            </a:r>
            <a:br>
              <a:rPr lang="en-US" dirty="0" smtClean="0"/>
            </a:br>
            <a:r>
              <a:rPr lang="ar-SA" dirty="0" smtClean="0"/>
              <a:t>3- </a:t>
            </a:r>
            <a:r>
              <a:rPr lang="en-US" dirty="0" smtClean="0"/>
              <a:t> </a:t>
            </a:r>
            <a:r>
              <a:rPr lang="ar-SA" dirty="0" smtClean="0"/>
              <a:t>القابلية للاختبار بمعنى ألا تكون ذات عمومية بطريقة يستحيل التحقق منها</a:t>
            </a:r>
            <a:r>
              <a:rPr lang="en-US" dirty="0" smtClean="0"/>
              <a:t>.</a:t>
            </a:r>
          </a:p>
          <a:p>
            <a:endParaRPr lang="ar-IQ" dirty="0"/>
          </a:p>
        </p:txBody>
      </p:sp>
    </p:spTree>
  </p:cSld>
  <p:clrMapOvr>
    <a:masterClrMapping/>
  </p:clrMapOvr>
  <p:transition spd="med">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TotalTime>
  <Words>248</Words>
  <Application>Microsoft Office PowerPoint</Application>
  <PresentationFormat>On-screen Show (4:3)</PresentationFormat>
  <Paragraphs>35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تعرف الفروض: </vt:lpstr>
      <vt:lpstr>مثال:- للتلفاز اثر سلبي وكبير على اقدام طلبة الجامعة على قراءة الكتب المطلوبة منهم .</vt:lpstr>
      <vt:lpstr>  انواع الفرضيات   1-  الفرضية الصفرية  وتتعلق بمجتمع معين او مجتمعين او اكثر ولكن تصاغ بطريقة تنفي وجود فرق او علاقة دالة احصائيا بين متغيرين او اكثر . فهذه الفرضية تعني العلاقة السلبية بين المتغيرات . </vt:lpstr>
      <vt:lpstr>2-  الفرضية البديلة "h1 " :- وتعني وجود علاقة دالة احصائيا سواء اكانت هذه العلاقة عكسية ام طردية بين المتغيرات الملاحظة وتسمى بالفرضية المباشرة. وتعني الفرضية البديلة وجود علاقة ايجابية بين المتغيرين قيد الدراسة. </vt:lpstr>
      <vt:lpstr>معايير صياغة الفروض: لا بد أن يستوفي الفرض عدد من المعايير حتى يكون قابلا للاختبار هذه المعايير التي تساعد الباحث في الحكم على مدى صلاحية الفرض واخضاعه للاختبار هذه المعايير هي : </vt:lpstr>
      <vt:lpstr>د -  استخدام مصطلحات واضحة قدر الإمكان وتجنب المصطلحات الغامضة لماذا يجب ان يكون الفرض سهل الصياغة : أ- ليصبح اختباره اكثر سهولة ب -  لكي يمدنا بمعنى واضح مباشر عند اعداد التقرير </vt:lpstr>
      <vt:lpstr>3-  أن يكون للفرض قوة تفسيرية : أي لا بد ان يعطي الفرض تفسيرا للعلاقة بين المتغيرات  4-  أن يكون الفرض قابلاً للاختبار : بمعنى إمكانية جمع البيانات بالوسائل التي يحددها الباحث حتى يمكن التحقق من</vt:lpstr>
      <vt:lpstr>5-  أن يدعم أساس منطقي مستمد من نظرية أو بحوث سابقة أو خبرة شخصية . لا بد وأن تتسق الفوض التي يعدها الباحث مع الفروض التي سبق اثباتها في نفس المجال ولا بد من أن تستند على الفروض على الخبرات أو البحوث السابقة فتنطلق مما انتهت اليه هذه البحوث وهذه الخبرات. </vt:lpstr>
      <vt:lpstr>3- جمع البيانات التي تَخصّ المُشكلة. استخدام الإحصاء الاستدلاليّ بهدف معرفة احتماليّة حدوث الفرضيّة، حيث تتمّ عمليّة القبول والرّفض بناءً على مُقارنة احتمال حدوث الفرضيّة مع الدّلالة الإحصائيّة (P-value) التي تمّ اختيارها. </vt:lpstr>
      <vt:lpstr>4- أن تعرف المصطلحات التي تتضمنها الفروض إجرائيًّا بألفاظ تجعلها قابلة للقياس. 5-  أن تكون صياغة الفروض خالية من التناقض، وألا تكون منافية لوقائع علمية مُتفق عليها، وأن تكون متسقة مع نتائج البحوث الأخرى التي سبقتها في مجالها. 6-  أن تكون خالية من الأحكام ذات الصلة بالقيم، وألا تتناول العقائد، فالعقائد لا تخضع للتحقق. </vt:lpstr>
      <vt:lpstr>مثال :- التحصيل الدراسي في المدرسة الثانوية يتاثر بشكل كبير بالتدريس الخصوصي خارج المدرسة. المتغير المستقل "التدريس الخصوصي". المتغير التابع " التحصيل الدراسي المتاثر بالتدريس الخصوصي" . </vt:lpstr>
      <vt:lpstr>5-  أن تكون بعيده عن احتمالات التمييز الشخصي للباحث. 6-  قد تكون هناك فرضيه واحده رئيسه للبحث أو قد تمد الباحث على مبدأ الفروض المتعددة *عدد محدود*على أن تكون غير متناقضة أو مكمله لبعضها البعض. 7-  ان تكون للفرضيات الموضوعة علاقة بمشكلة البحث بحيث يحمل اجابة محتملة لمعالجة مشكلة البحث حيث يدور الفرض حول مشكلة البحث وليس غيرها.  </vt:lpstr>
      <vt:lpstr>مصادر صياغة الفرضيات:-  1- الحدس والتخمين: الحدس: ظاهة طبيعية تحدث أو حدثت مع كل منا.فالفرضيات القائمه على الحدس يصعب ربطهما بإطار عام يشملها فالفكره التي يتوصل اليها الباحث عن طريق الحدس قد تكون هي الحل الصحيح للمشكله البحث أو تساعد في التوصل إلى ادراك العلاقات بين الاشياء وفهمها . </vt:lpstr>
      <vt:lpstr>3-  الاستنباط من نظريات علميه:  يطلع الباحث على النظريات العلميه في هذا المجال ويدرس اجزاءها وبناءً على ذلك يضع فرضياته. </vt:lpstr>
      <vt:lpstr>ملاحظات هامة حول صياغة الفرضيات :-  1-  يمكن ان يكون للبحث فرضية واحدة رئيسية او عدة فرضيات ويشترط فيها ان تغطي كل الجوانب التي يعنيها البحث. 2- يمكن ان تصاغ النظرية بالاثبات او النفي ولا تكون لنفس الموضوع بالنفي والاثبات. 3- لا يستحسن ان تكون الفرضية طويلة او معقدة بحيث يصعب التعرف على متغيري الفرضية "المستقل والتابع".</vt:lpstr>
      <vt:lpstr>5-  هناك متطلبات لصياغة الفرضية اهمها المعرفة والخبرة الجيدة في صياغة الفرضية "لا مجال للتفسير العشوائي او الاعتباطي ". 6-  بعد التاكد من صحة الفرضية قد تتحول فيما بعد الى حقيقة ونظرية .     </vt:lpstr>
    </vt:vector>
  </TitlesOfParts>
  <Company>Salah Aldeen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تعرف الفروض:</dc:title>
  <dc:creator>King Soft 2</dc:creator>
  <cp:lastModifiedBy>King Soft 2</cp:lastModifiedBy>
  <cp:revision>5</cp:revision>
  <dcterms:created xsi:type="dcterms:W3CDTF">2018-10-09T21:55:22Z</dcterms:created>
  <dcterms:modified xsi:type="dcterms:W3CDTF">2018-10-09T22:31:54Z</dcterms:modified>
</cp:coreProperties>
</file>