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4"/>
  </p:sldMasterIdLst>
  <p:sldIdLst>
    <p:sldId id="257" r:id="rId5"/>
    <p:sldId id="349" r:id="rId6"/>
    <p:sldId id="353" r:id="rId7"/>
    <p:sldId id="350" r:id="rId8"/>
    <p:sldId id="351" r:id="rId9"/>
    <p:sldId id="352"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66" r:id="rId23"/>
    <p:sldId id="367" r:id="rId24"/>
    <p:sldId id="368" r:id="rId25"/>
    <p:sldId id="369" r:id="rId26"/>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9D"/>
    <a:srgbClr val="FFFF00"/>
    <a:srgbClr val="FF9900"/>
    <a:srgbClr val="9900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93" d="100"/>
          <a:sy n="93" d="100"/>
        </p:scale>
        <p:origin x="-726" y="49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50A1DB-9C83-4BDC-A40A-01CC40A9EE71}"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pPr rtl="1"/>
          <a:endParaRPr lang="ar-IQ"/>
        </a:p>
      </dgm:t>
    </dgm:pt>
    <dgm:pt modelId="{E1B708BF-BB30-46E6-A7E8-7651C2754C2F}">
      <dgm:prSet/>
      <dgm:spPr/>
      <dgm:t>
        <a:bodyPr/>
        <a:lstStyle/>
        <a:p>
          <a:pPr rtl="1"/>
          <a:r>
            <a:rPr lang="en-US" dirty="0" smtClean="0"/>
            <a:t>-1  </a:t>
          </a:r>
          <a:r>
            <a:rPr lang="ar-SA" dirty="0" smtClean="0"/>
            <a:t>زيادة السلوك الإنساني</a:t>
          </a:r>
          <a:endParaRPr lang="en-US" dirty="0"/>
        </a:p>
      </dgm:t>
    </dgm:pt>
    <dgm:pt modelId="{8B812EF2-458C-41A9-A35B-AD7759AD4BB0}" type="parTrans" cxnId="{B43B4B5D-FFCD-4906-94B7-938B4E7A50AF}">
      <dgm:prSet/>
      <dgm:spPr/>
      <dgm:t>
        <a:bodyPr/>
        <a:lstStyle/>
        <a:p>
          <a:pPr rtl="1"/>
          <a:endParaRPr lang="ar-IQ"/>
        </a:p>
      </dgm:t>
    </dgm:pt>
    <dgm:pt modelId="{EBE33447-BA0A-4D91-9BA2-E3D90177FCC6}" type="sibTrans" cxnId="{B43B4B5D-FFCD-4906-94B7-938B4E7A50AF}">
      <dgm:prSet/>
      <dgm:spPr/>
      <dgm:t>
        <a:bodyPr/>
        <a:lstStyle/>
        <a:p>
          <a:pPr rtl="1"/>
          <a:endParaRPr lang="ar-IQ"/>
        </a:p>
      </dgm:t>
    </dgm:pt>
    <dgm:pt modelId="{2D7C3A05-5F67-49B2-8F2F-890CAF55A6E7}">
      <dgm:prSet/>
      <dgm:spPr/>
      <dgm:t>
        <a:bodyPr/>
        <a:lstStyle/>
        <a:p>
          <a:pPr rtl="1"/>
          <a:r>
            <a:rPr lang="en-US" dirty="0" smtClean="0"/>
            <a:t>-2  </a:t>
          </a:r>
          <a:r>
            <a:rPr lang="ar-SA" dirty="0" smtClean="0"/>
            <a:t>تشكيل السلوك الجديد المراد تعلمه</a:t>
          </a:r>
          <a:endParaRPr lang="en-US" dirty="0"/>
        </a:p>
      </dgm:t>
    </dgm:pt>
    <dgm:pt modelId="{74800E57-28B7-4393-A985-8733B1366BA6}" type="parTrans" cxnId="{18148939-0C6F-4EDF-B441-C340934D30C7}">
      <dgm:prSet/>
      <dgm:spPr/>
      <dgm:t>
        <a:bodyPr/>
        <a:lstStyle/>
        <a:p>
          <a:pPr rtl="1"/>
          <a:endParaRPr lang="ar-IQ"/>
        </a:p>
      </dgm:t>
    </dgm:pt>
    <dgm:pt modelId="{3E0C5960-0ABD-441E-9310-6985D3507502}" type="sibTrans" cxnId="{18148939-0C6F-4EDF-B441-C340934D30C7}">
      <dgm:prSet/>
      <dgm:spPr/>
      <dgm:t>
        <a:bodyPr/>
        <a:lstStyle/>
        <a:p>
          <a:pPr rtl="1"/>
          <a:endParaRPr lang="ar-IQ"/>
        </a:p>
      </dgm:t>
    </dgm:pt>
    <dgm:pt modelId="{3A58D497-B02F-412F-B55E-682A5D76AED5}">
      <dgm:prSet/>
      <dgm:spPr/>
      <dgm:t>
        <a:bodyPr/>
        <a:lstStyle/>
        <a:p>
          <a:pPr rtl="1"/>
          <a:r>
            <a:rPr lang="en-US" dirty="0" smtClean="0"/>
            <a:t>-3  </a:t>
          </a:r>
          <a:r>
            <a:rPr lang="ar-SA" dirty="0" smtClean="0"/>
            <a:t>إضعاف السلوك الغير مقبول</a:t>
          </a:r>
          <a:endParaRPr lang="en-US" dirty="0"/>
        </a:p>
      </dgm:t>
    </dgm:pt>
    <dgm:pt modelId="{BF061C26-8954-4C9E-BE8A-BCCF5B070697}" type="parTrans" cxnId="{2FB98B8F-C4DA-4A6E-B723-1570AE186AD7}">
      <dgm:prSet/>
      <dgm:spPr/>
      <dgm:t>
        <a:bodyPr/>
        <a:lstStyle/>
        <a:p>
          <a:pPr rtl="1"/>
          <a:endParaRPr lang="ar-IQ"/>
        </a:p>
      </dgm:t>
    </dgm:pt>
    <dgm:pt modelId="{6EC31EC2-1B4B-4ECD-9BA5-543985A1213E}" type="sibTrans" cxnId="{2FB98B8F-C4DA-4A6E-B723-1570AE186AD7}">
      <dgm:prSet/>
      <dgm:spPr/>
      <dgm:t>
        <a:bodyPr/>
        <a:lstStyle/>
        <a:p>
          <a:pPr rtl="1"/>
          <a:endParaRPr lang="ar-IQ"/>
        </a:p>
      </dgm:t>
    </dgm:pt>
    <dgm:pt modelId="{E84529C8-146D-4CE0-B239-8BAC4046D9C4}">
      <dgm:prSet/>
      <dgm:spPr/>
      <dgm:t>
        <a:bodyPr/>
        <a:lstStyle/>
        <a:p>
          <a:pPr rtl="1"/>
          <a:r>
            <a:rPr lang="ar-SA" b="1" i="1" u="sng" dirty="0" smtClean="0"/>
            <a:t>أهداف تعديل السلوك: </a:t>
          </a:r>
          <a:endParaRPr lang="en-US" b="1" dirty="0"/>
        </a:p>
      </dgm:t>
    </dgm:pt>
    <dgm:pt modelId="{CDA87BFD-B329-4428-BC3A-BD32A9CDF346}" type="parTrans" cxnId="{857AA9CC-9630-4198-8498-4D290FD8CD15}">
      <dgm:prSet/>
      <dgm:spPr/>
      <dgm:t>
        <a:bodyPr/>
        <a:lstStyle/>
        <a:p>
          <a:pPr rtl="1"/>
          <a:endParaRPr lang="ar-IQ"/>
        </a:p>
      </dgm:t>
    </dgm:pt>
    <dgm:pt modelId="{DA695362-D32C-47BC-8209-CA232554383F}" type="sibTrans" cxnId="{857AA9CC-9630-4198-8498-4D290FD8CD15}">
      <dgm:prSet/>
      <dgm:spPr/>
      <dgm:t>
        <a:bodyPr/>
        <a:lstStyle/>
        <a:p>
          <a:pPr rtl="1"/>
          <a:endParaRPr lang="ar-IQ"/>
        </a:p>
      </dgm:t>
    </dgm:pt>
    <dgm:pt modelId="{9668A41B-85A0-4134-9F36-8619D29FD9EC}" type="pres">
      <dgm:prSet presAssocID="{8250A1DB-9C83-4BDC-A40A-01CC40A9EE71}" presName="CompostProcess" presStyleCnt="0">
        <dgm:presLayoutVars>
          <dgm:dir/>
          <dgm:resizeHandles val="exact"/>
        </dgm:presLayoutVars>
      </dgm:prSet>
      <dgm:spPr/>
      <dgm:t>
        <a:bodyPr/>
        <a:lstStyle/>
        <a:p>
          <a:pPr rtl="1"/>
          <a:endParaRPr lang="ar-IQ"/>
        </a:p>
      </dgm:t>
    </dgm:pt>
    <dgm:pt modelId="{9ECD5ADA-8C01-45B2-8FAC-C4C698EF71B8}" type="pres">
      <dgm:prSet presAssocID="{8250A1DB-9C83-4BDC-A40A-01CC40A9EE71}" presName="arrow" presStyleLbl="bgShp" presStyleIdx="0" presStyleCnt="1" custScaleX="99852" custLinFactNeighborX="-8897" custLinFactNeighborY="0"/>
      <dgm:spPr/>
    </dgm:pt>
    <dgm:pt modelId="{26649EE3-1FE0-47AE-8FB1-A8C5E6E73782}" type="pres">
      <dgm:prSet presAssocID="{8250A1DB-9C83-4BDC-A40A-01CC40A9EE71}" presName="linearProcess" presStyleCnt="0"/>
      <dgm:spPr/>
    </dgm:pt>
    <dgm:pt modelId="{C14018FE-75B4-4BB0-9588-1E24B24F13FB}" type="pres">
      <dgm:prSet presAssocID="{E1B708BF-BB30-46E6-A7E8-7651C2754C2F}" presName="textNode" presStyleLbl="node1" presStyleIdx="0" presStyleCnt="4" custScaleX="81101" custScaleY="52061" custLinFactX="-3475" custLinFactNeighborX="-100000" custLinFactNeighborY="4479">
        <dgm:presLayoutVars>
          <dgm:bulletEnabled val="1"/>
        </dgm:presLayoutVars>
      </dgm:prSet>
      <dgm:spPr/>
      <dgm:t>
        <a:bodyPr/>
        <a:lstStyle/>
        <a:p>
          <a:pPr rtl="1"/>
          <a:endParaRPr lang="ar-IQ"/>
        </a:p>
      </dgm:t>
    </dgm:pt>
    <dgm:pt modelId="{E66D5EDE-0A2F-490E-8EF1-A82CCAC97D93}" type="pres">
      <dgm:prSet presAssocID="{EBE33447-BA0A-4D91-9BA2-E3D90177FCC6}" presName="sibTrans" presStyleCnt="0"/>
      <dgm:spPr/>
    </dgm:pt>
    <dgm:pt modelId="{2876A7F9-8B3F-4CC7-94BE-573BE12032F5}" type="pres">
      <dgm:prSet presAssocID="{2D7C3A05-5F67-49B2-8F2F-890CAF55A6E7}" presName="textNode" presStyleLbl="node1" presStyleIdx="1" presStyleCnt="4" custScaleX="78688" custScaleY="52061" custLinFactX="-9801" custLinFactNeighborX="-100000" custLinFactNeighborY="4479">
        <dgm:presLayoutVars>
          <dgm:bulletEnabled val="1"/>
        </dgm:presLayoutVars>
      </dgm:prSet>
      <dgm:spPr/>
      <dgm:t>
        <a:bodyPr/>
        <a:lstStyle/>
        <a:p>
          <a:pPr rtl="1"/>
          <a:endParaRPr lang="ar-IQ"/>
        </a:p>
      </dgm:t>
    </dgm:pt>
    <dgm:pt modelId="{89F6E709-D0C4-4285-B211-677CBBCFF167}" type="pres">
      <dgm:prSet presAssocID="{3E0C5960-0ABD-441E-9310-6985D3507502}" presName="sibTrans" presStyleCnt="0"/>
      <dgm:spPr/>
    </dgm:pt>
    <dgm:pt modelId="{BB8D2C95-3E18-4A8E-8E91-88A9CF4C8396}" type="pres">
      <dgm:prSet presAssocID="{3A58D497-B02F-412F-B55E-682A5D76AED5}" presName="textNode" presStyleLbl="node1" presStyleIdx="2" presStyleCnt="4" custScaleX="67195" custScaleY="52061" custLinFactX="-16326" custLinFactNeighborX="-100000" custLinFactNeighborY="4479">
        <dgm:presLayoutVars>
          <dgm:bulletEnabled val="1"/>
        </dgm:presLayoutVars>
      </dgm:prSet>
      <dgm:spPr/>
      <dgm:t>
        <a:bodyPr/>
        <a:lstStyle/>
        <a:p>
          <a:pPr rtl="1"/>
          <a:endParaRPr lang="ar-IQ"/>
        </a:p>
      </dgm:t>
    </dgm:pt>
    <dgm:pt modelId="{4C0A3F43-9E06-47DF-9C9E-1919D94A62C6}" type="pres">
      <dgm:prSet presAssocID="{6EC31EC2-1B4B-4ECD-9BA5-543985A1213E}" presName="sibTrans" presStyleCnt="0"/>
      <dgm:spPr/>
    </dgm:pt>
    <dgm:pt modelId="{DBEB1193-CC63-4FFE-B9D3-F43C0E981D86}" type="pres">
      <dgm:prSet presAssocID="{E84529C8-146D-4CE0-B239-8BAC4046D9C4}" presName="textNode" presStyleLbl="node1" presStyleIdx="3" presStyleCnt="4" custScaleX="45951" custLinFactNeighborX="91677" custLinFactNeighborY="2026">
        <dgm:presLayoutVars>
          <dgm:bulletEnabled val="1"/>
        </dgm:presLayoutVars>
      </dgm:prSet>
      <dgm:spPr/>
      <dgm:t>
        <a:bodyPr/>
        <a:lstStyle/>
        <a:p>
          <a:pPr rtl="1"/>
          <a:endParaRPr lang="ar-IQ"/>
        </a:p>
      </dgm:t>
    </dgm:pt>
  </dgm:ptLst>
  <dgm:cxnLst>
    <dgm:cxn modelId="{B6F0775C-856D-444D-A53F-6BC1FA24575F}" type="presOf" srcId="{E84529C8-146D-4CE0-B239-8BAC4046D9C4}" destId="{DBEB1193-CC63-4FFE-B9D3-F43C0E981D86}" srcOrd="0" destOrd="0" presId="urn:microsoft.com/office/officeart/2005/8/layout/hProcess9"/>
    <dgm:cxn modelId="{B43B4B5D-FFCD-4906-94B7-938B4E7A50AF}" srcId="{8250A1DB-9C83-4BDC-A40A-01CC40A9EE71}" destId="{E1B708BF-BB30-46E6-A7E8-7651C2754C2F}" srcOrd="0" destOrd="0" parTransId="{8B812EF2-458C-41A9-A35B-AD7759AD4BB0}" sibTransId="{EBE33447-BA0A-4D91-9BA2-E3D90177FCC6}"/>
    <dgm:cxn modelId="{E248E1F0-F029-4CFD-805C-F23DE5C987E3}" type="presOf" srcId="{8250A1DB-9C83-4BDC-A40A-01CC40A9EE71}" destId="{9668A41B-85A0-4134-9F36-8619D29FD9EC}" srcOrd="0" destOrd="0" presId="urn:microsoft.com/office/officeart/2005/8/layout/hProcess9"/>
    <dgm:cxn modelId="{18148939-0C6F-4EDF-B441-C340934D30C7}" srcId="{8250A1DB-9C83-4BDC-A40A-01CC40A9EE71}" destId="{2D7C3A05-5F67-49B2-8F2F-890CAF55A6E7}" srcOrd="1" destOrd="0" parTransId="{74800E57-28B7-4393-A985-8733B1366BA6}" sibTransId="{3E0C5960-0ABD-441E-9310-6985D3507502}"/>
    <dgm:cxn modelId="{674AEC5B-0B83-429B-9EA5-A924D15C9213}" type="presOf" srcId="{2D7C3A05-5F67-49B2-8F2F-890CAF55A6E7}" destId="{2876A7F9-8B3F-4CC7-94BE-573BE12032F5}" srcOrd="0" destOrd="0" presId="urn:microsoft.com/office/officeart/2005/8/layout/hProcess9"/>
    <dgm:cxn modelId="{857AA9CC-9630-4198-8498-4D290FD8CD15}" srcId="{8250A1DB-9C83-4BDC-A40A-01CC40A9EE71}" destId="{E84529C8-146D-4CE0-B239-8BAC4046D9C4}" srcOrd="3" destOrd="0" parTransId="{CDA87BFD-B329-4428-BC3A-BD32A9CDF346}" sibTransId="{DA695362-D32C-47BC-8209-CA232554383F}"/>
    <dgm:cxn modelId="{74E0697A-3710-47AC-A80E-56560F445DDF}" type="presOf" srcId="{E1B708BF-BB30-46E6-A7E8-7651C2754C2F}" destId="{C14018FE-75B4-4BB0-9588-1E24B24F13FB}" srcOrd="0" destOrd="0" presId="urn:microsoft.com/office/officeart/2005/8/layout/hProcess9"/>
    <dgm:cxn modelId="{2FB98B8F-C4DA-4A6E-B723-1570AE186AD7}" srcId="{8250A1DB-9C83-4BDC-A40A-01CC40A9EE71}" destId="{3A58D497-B02F-412F-B55E-682A5D76AED5}" srcOrd="2" destOrd="0" parTransId="{BF061C26-8954-4C9E-BE8A-BCCF5B070697}" sibTransId="{6EC31EC2-1B4B-4ECD-9BA5-543985A1213E}"/>
    <dgm:cxn modelId="{C49DDE22-2D0B-4003-A9EC-185DBF96F18C}" type="presOf" srcId="{3A58D497-B02F-412F-B55E-682A5D76AED5}" destId="{BB8D2C95-3E18-4A8E-8E91-88A9CF4C8396}" srcOrd="0" destOrd="0" presId="urn:microsoft.com/office/officeart/2005/8/layout/hProcess9"/>
    <dgm:cxn modelId="{F9EA830E-D803-4D00-B61B-62D86673A1D2}" type="presParOf" srcId="{9668A41B-85A0-4134-9F36-8619D29FD9EC}" destId="{9ECD5ADA-8C01-45B2-8FAC-C4C698EF71B8}" srcOrd="0" destOrd="0" presId="urn:microsoft.com/office/officeart/2005/8/layout/hProcess9"/>
    <dgm:cxn modelId="{61CC5DE7-2377-4A32-AC04-A60A6B3A4680}" type="presParOf" srcId="{9668A41B-85A0-4134-9F36-8619D29FD9EC}" destId="{26649EE3-1FE0-47AE-8FB1-A8C5E6E73782}" srcOrd="1" destOrd="0" presId="urn:microsoft.com/office/officeart/2005/8/layout/hProcess9"/>
    <dgm:cxn modelId="{5E9E6541-DA58-47D9-8858-F5A3B6D3895E}" type="presParOf" srcId="{26649EE3-1FE0-47AE-8FB1-A8C5E6E73782}" destId="{C14018FE-75B4-4BB0-9588-1E24B24F13FB}" srcOrd="0" destOrd="0" presId="urn:microsoft.com/office/officeart/2005/8/layout/hProcess9"/>
    <dgm:cxn modelId="{38C09F69-3FF5-40ED-AF00-C31D2B80B3CE}" type="presParOf" srcId="{26649EE3-1FE0-47AE-8FB1-A8C5E6E73782}" destId="{E66D5EDE-0A2F-490E-8EF1-A82CCAC97D93}" srcOrd="1" destOrd="0" presId="urn:microsoft.com/office/officeart/2005/8/layout/hProcess9"/>
    <dgm:cxn modelId="{F1DA7F67-AF6E-4CAA-BB95-EE8CDF06D548}" type="presParOf" srcId="{26649EE3-1FE0-47AE-8FB1-A8C5E6E73782}" destId="{2876A7F9-8B3F-4CC7-94BE-573BE12032F5}" srcOrd="2" destOrd="0" presId="urn:microsoft.com/office/officeart/2005/8/layout/hProcess9"/>
    <dgm:cxn modelId="{99269F58-7D07-44F3-90E6-5B74769B2827}" type="presParOf" srcId="{26649EE3-1FE0-47AE-8FB1-A8C5E6E73782}" destId="{89F6E709-D0C4-4285-B211-677CBBCFF167}" srcOrd="3" destOrd="0" presId="urn:microsoft.com/office/officeart/2005/8/layout/hProcess9"/>
    <dgm:cxn modelId="{CF11DFDE-188F-48C6-8C85-8491C4142050}" type="presParOf" srcId="{26649EE3-1FE0-47AE-8FB1-A8C5E6E73782}" destId="{BB8D2C95-3E18-4A8E-8E91-88A9CF4C8396}" srcOrd="4" destOrd="0" presId="urn:microsoft.com/office/officeart/2005/8/layout/hProcess9"/>
    <dgm:cxn modelId="{894D5142-4E46-4F10-9C8A-8CA0880881E3}" type="presParOf" srcId="{26649EE3-1FE0-47AE-8FB1-A8C5E6E73782}" destId="{4C0A3F43-9E06-47DF-9C9E-1919D94A62C6}" srcOrd="5" destOrd="0" presId="urn:microsoft.com/office/officeart/2005/8/layout/hProcess9"/>
    <dgm:cxn modelId="{30ED87C9-748B-4F0D-A334-930F64068636}" type="presParOf" srcId="{26649EE3-1FE0-47AE-8FB1-A8C5E6E73782}" destId="{DBEB1193-CC63-4FFE-B9D3-F43C0E981D86}" srcOrd="6"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19" name="عنصر نائب للتذييل 18"/>
          <p:cNvSpPr>
            <a:spLocks noGrp="1"/>
          </p:cNvSpPr>
          <p:nvPr>
            <p:ph type="ftr" sz="quarter" idx="11"/>
          </p:nvPr>
        </p:nvSpPr>
        <p:spPr/>
        <p:txBody>
          <a:bodyPr/>
          <a:lstStyle/>
          <a:p>
            <a:endParaRPr lang="ar-KW" dirty="0"/>
          </a:p>
        </p:txBody>
      </p:sp>
      <p:sp>
        <p:nvSpPr>
          <p:cNvPr id="27" name="عنصر نائب لرقم الشريحة 26"/>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6" name="عنصر نائب للتذييل 5"/>
          <p:cNvSpPr>
            <a:spLocks noGrp="1"/>
          </p:cNvSpPr>
          <p:nvPr>
            <p:ph type="ftr" sz="quarter" idx="11"/>
          </p:nvPr>
        </p:nvSpPr>
        <p:spPr/>
        <p:txBody>
          <a:bodyPr/>
          <a:lstStyle/>
          <a:p>
            <a:endParaRPr lang="ar-KW" dirty="0"/>
          </a:p>
        </p:txBody>
      </p:sp>
      <p:sp>
        <p:nvSpPr>
          <p:cNvPr id="7" name="عنصر نائب لرقم الشريحة 6"/>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8" name="عنصر نائب للتذييل 7"/>
          <p:cNvSpPr>
            <a:spLocks noGrp="1"/>
          </p:cNvSpPr>
          <p:nvPr>
            <p:ph type="ftr" sz="quarter" idx="11"/>
          </p:nvPr>
        </p:nvSpPr>
        <p:spPr/>
        <p:txBody>
          <a:bodyPr/>
          <a:lstStyle/>
          <a:p>
            <a:endParaRPr lang="ar-KW" dirty="0"/>
          </a:p>
        </p:txBody>
      </p:sp>
      <p:sp>
        <p:nvSpPr>
          <p:cNvPr id="9" name="عنصر نائب لرقم الشريحة 8"/>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8" name="عنصر نائب لرقم الشريحة 7"/>
          <p:cNvSpPr>
            <a:spLocks noGrp="1"/>
          </p:cNvSpPr>
          <p:nvPr>
            <p:ph type="sldNum" sz="quarter" idx="11"/>
          </p:nvPr>
        </p:nvSpPr>
        <p:spPr/>
        <p:txBody>
          <a:bodyPr/>
          <a:lstStyle/>
          <a:p>
            <a:fld id="{1C9497B3-2F2E-4930-A8BE-BD9EFB0A2E82}" type="slidenum">
              <a:rPr lang="ar-KW" smtClean="0"/>
              <a:pPr/>
              <a:t>‹#›</a:t>
            </a:fld>
            <a:endParaRPr lang="ar-KW" dirty="0"/>
          </a:p>
        </p:txBody>
      </p:sp>
      <p:sp>
        <p:nvSpPr>
          <p:cNvPr id="9" name="عنصر نائب للتذييل 8"/>
          <p:cNvSpPr>
            <a:spLocks noGrp="1"/>
          </p:cNvSpPr>
          <p:nvPr>
            <p:ph type="ftr" sz="quarter" idx="12"/>
          </p:nvPr>
        </p:nvSpPr>
        <p:spPr/>
        <p:txBody>
          <a:bodyPr/>
          <a:lstStyle/>
          <a:p>
            <a:endParaRPr lang="ar-KW"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3" name="عنصر نائب للتذييل 2"/>
          <p:cNvSpPr>
            <a:spLocks noGrp="1"/>
          </p:cNvSpPr>
          <p:nvPr>
            <p:ph type="ftr" sz="quarter" idx="11"/>
          </p:nvPr>
        </p:nvSpPr>
        <p:spPr/>
        <p:txBody>
          <a:bodyPr/>
          <a:lstStyle/>
          <a:p>
            <a:endParaRPr lang="ar-KW" dirty="0"/>
          </a:p>
        </p:txBody>
      </p:sp>
      <p:sp>
        <p:nvSpPr>
          <p:cNvPr id="4" name="عنصر نائب لرقم الشريحة 3"/>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AA8B070-19DC-4051-A1F3-997E59BFAA1D}" type="datetimeFigureOut">
              <a:rPr lang="ar-KW" smtClean="0"/>
              <a:pPr/>
              <a:t>30/07/1439</a:t>
            </a:fld>
            <a:endParaRPr lang="ar-KW" dirty="0"/>
          </a:p>
        </p:txBody>
      </p:sp>
      <p:sp>
        <p:nvSpPr>
          <p:cNvPr id="6" name="عنصر نائب للتذييل 5"/>
          <p:cNvSpPr>
            <a:spLocks noGrp="1"/>
          </p:cNvSpPr>
          <p:nvPr>
            <p:ph type="ftr" sz="quarter" idx="11"/>
          </p:nvPr>
        </p:nvSpPr>
        <p:spPr/>
        <p:txBody>
          <a:bodyPr/>
          <a:lstStyle/>
          <a:p>
            <a:endParaRPr lang="ar-KW" dirty="0"/>
          </a:p>
        </p:txBody>
      </p:sp>
      <p:sp>
        <p:nvSpPr>
          <p:cNvPr id="7" name="عنصر نائب لرقم الشريحة 6"/>
          <p:cNvSpPr>
            <a:spLocks noGrp="1"/>
          </p:cNvSpPr>
          <p:nvPr>
            <p:ph type="sldNum" sz="quarter" idx="12"/>
          </p:nvPr>
        </p:nvSpPr>
        <p:spPr>
          <a:xfrm>
            <a:off x="8156448" y="6422064"/>
            <a:ext cx="762000" cy="365125"/>
          </a:xfrm>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8AA8B070-19DC-4051-A1F3-997E59BFAA1D}" type="datetimeFigureOut">
              <a:rPr lang="ar-KW" smtClean="0"/>
              <a:pPr/>
              <a:t>30/07/1439</a:t>
            </a:fld>
            <a:endParaRPr lang="ar-KW" dirty="0"/>
          </a:p>
        </p:txBody>
      </p:sp>
      <p:sp>
        <p:nvSpPr>
          <p:cNvPr id="6" name="عنصر نائب للتذييل 5"/>
          <p:cNvSpPr>
            <a:spLocks noGrp="1"/>
          </p:cNvSpPr>
          <p:nvPr>
            <p:ph type="ftr" sz="quarter" idx="11"/>
          </p:nvPr>
        </p:nvSpPr>
        <p:spPr/>
        <p:txBody>
          <a:bodyPr/>
          <a:lstStyle/>
          <a:p>
            <a:endParaRPr lang="ar-KW" dirty="0"/>
          </a:p>
        </p:txBody>
      </p:sp>
      <p:sp>
        <p:nvSpPr>
          <p:cNvPr id="7" name="عنصر نائب لرقم الشريحة 6"/>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AA8B070-19DC-4051-A1F3-997E59BFAA1D}" type="datetimeFigureOut">
              <a:rPr lang="ar-KW" smtClean="0"/>
              <a:pPr/>
              <a:t>30/07/1439</a:t>
            </a:fld>
            <a:endParaRPr lang="ar-KW" dirty="0"/>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KW" dirty="0"/>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C9497B3-2F2E-4930-A8BE-BD9EFB0A2E82}" type="slidenum">
              <a:rPr lang="ar-KW" smtClean="0"/>
              <a:pPr/>
              <a:t>‹#›</a:t>
            </a:fld>
            <a:endParaRPr lang="ar-KW"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fade/>
  </p:transition>
  <p:timing>
    <p:tnLst>
      <p:par>
        <p:cTn id="1" dur="indefinite" restart="never" nodeType="tmRoot"/>
      </p:par>
    </p:tnLst>
  </p:timing>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 y="214290"/>
            <a:ext cx="9143999" cy="6643710"/>
          </a:xfrm>
          <a:prstGeom prst="rect">
            <a:avLst/>
          </a:prstGeom>
          <a:ln w="228600" cap="sq" cmpd="thickThin">
            <a:solidFill>
              <a:srgbClr val="000000"/>
            </a:solidFill>
            <a:prstDash val="solid"/>
            <a:miter lim="800000"/>
          </a:ln>
          <a:effectLst>
            <a:innerShdw blurRad="76200">
              <a:srgbClr val="000000"/>
            </a:innerShdw>
          </a:effectLst>
        </p:spPr>
      </p:pic>
      <p:sp>
        <p:nvSpPr>
          <p:cNvPr id="11" name="عنوان 1"/>
          <p:cNvSpPr txBox="1">
            <a:spLocks/>
          </p:cNvSpPr>
          <p:nvPr/>
        </p:nvSpPr>
        <p:spPr>
          <a:xfrm>
            <a:off x="649304" y="642918"/>
            <a:ext cx="8208976" cy="3857652"/>
          </a:xfrm>
          <a:prstGeom prst="rect">
            <a:avLst/>
          </a:prstGeom>
        </p:spPr>
        <p:txBody>
          <a:bodyPr vert="horz" lIns="91440" tIns="45720" rIns="91440" bIns="45720" rtlCol="1" anchor="ct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5400" cap="all" dirty="0" smtClean="0">
                <a:ln w="0">
                  <a:solidFill>
                    <a:srgbClr val="FF0000"/>
                  </a:solidFill>
                </a:ln>
                <a:solidFill>
                  <a:srgbClr val="FF0000"/>
                </a:solidFill>
                <a:effectLst>
                  <a:glow rad="63500">
                    <a:schemeClr val="accent1">
                      <a:satMod val="175000"/>
                      <a:alpha val="40000"/>
                    </a:schemeClr>
                  </a:glow>
                </a:effectLst>
                <a:cs typeface="SKR HEAD1" pitchFamily="2" charset="-78"/>
              </a:rPr>
              <a:t>محاضرة </a:t>
            </a:r>
            <a:r>
              <a:rPr lang="en-US" sz="5400" cap="all" dirty="0" smtClean="0">
                <a:ln w="0">
                  <a:solidFill>
                    <a:srgbClr val="FF0000"/>
                  </a:solidFill>
                </a:ln>
                <a:solidFill>
                  <a:srgbClr val="FF0000"/>
                </a:solidFill>
                <a:effectLst>
                  <a:glow rad="63500">
                    <a:schemeClr val="accent1">
                      <a:satMod val="175000"/>
                      <a:alpha val="40000"/>
                    </a:schemeClr>
                  </a:glow>
                </a:effectLst>
                <a:cs typeface="SKR HEAD1" pitchFamily="2" charset="-78"/>
              </a:rPr>
              <a:t>5</a:t>
            </a:r>
            <a:endParaRPr lang="ar-KW" sz="5400" cap="all" dirty="0" smtClean="0">
              <a:ln w="0">
                <a:solidFill>
                  <a:srgbClr val="FF0000"/>
                </a:solidFill>
              </a:ln>
              <a:solidFill>
                <a:srgbClr val="FF0000"/>
              </a:solidFill>
              <a:effectLst>
                <a:glow rad="63500">
                  <a:schemeClr val="accent1">
                    <a:satMod val="175000"/>
                    <a:alpha val="40000"/>
                  </a:schemeClr>
                </a:glow>
              </a:effectLst>
              <a:cs typeface="SKR HEAD1" pitchFamily="2" charset="-78"/>
            </a:endParaRPr>
          </a:p>
          <a:p>
            <a:r>
              <a:rPr lang="ar-KW" sz="5400" cap="all" dirty="0" smtClean="0">
                <a:ln w="0">
                  <a:solidFill>
                    <a:srgbClr val="FF0000"/>
                  </a:solidFill>
                </a:ln>
                <a:solidFill>
                  <a:srgbClr val="FF0000"/>
                </a:solidFill>
                <a:effectLst>
                  <a:glow rad="63500">
                    <a:schemeClr val="accent1">
                      <a:satMod val="175000"/>
                      <a:alpha val="40000"/>
                    </a:schemeClr>
                  </a:glow>
                </a:effectLst>
                <a:cs typeface="SKR HEAD1" pitchFamily="2" charset="-78"/>
              </a:rPr>
              <a:t>تعديل وبناء السلوك           </a:t>
            </a:r>
            <a:endParaRPr lang="ar-KW" sz="6000" cap="all" dirty="0">
              <a:ln w="0">
                <a:solidFill>
                  <a:srgbClr val="FF0000"/>
                </a:solidFill>
              </a:ln>
              <a:solidFill>
                <a:srgbClr val="FF0000"/>
              </a:solidFill>
              <a:effectLst>
                <a:glow rad="63500">
                  <a:schemeClr val="accent1">
                    <a:satMod val="175000"/>
                    <a:alpha val="40000"/>
                  </a:schemeClr>
                </a:glow>
              </a:effectLst>
              <a:cs typeface="SKR HEAD1" pitchFamily="2" charset="-78"/>
            </a:endParaRPr>
          </a:p>
        </p:txBody>
      </p:sp>
      <p:sp>
        <p:nvSpPr>
          <p:cNvPr id="9" name="مستطيل 8"/>
          <p:cNvSpPr/>
          <p:nvPr/>
        </p:nvSpPr>
        <p:spPr>
          <a:xfrm>
            <a:off x="642909" y="5929330"/>
            <a:ext cx="8501091" cy="646331"/>
          </a:xfrm>
          <a:prstGeom prst="rect">
            <a:avLst/>
          </a:prstGeom>
          <a:noFill/>
        </p:spPr>
        <p:txBody>
          <a:bodyPr wrap="square" lIns="91440" tIns="45720" rIns="91440" bIns="45720">
            <a:spAutoFit/>
          </a:bodyPr>
          <a:lstStyle/>
          <a:p>
            <a:pPr algn="ctr"/>
            <a:r>
              <a:rPr lang="ar-SA" sz="3600" b="1" dirty="0" smtClean="0">
                <a:ln w="17780" cmpd="sng">
                  <a:solidFill>
                    <a:srgbClr val="FFFFFF"/>
                  </a:solidFill>
                  <a:prstDash val="solid"/>
                  <a:miter lim="800000"/>
                </a:ln>
                <a:solidFill>
                  <a:srgbClr val="FFFF00"/>
                </a:solidFill>
                <a:effectLst>
                  <a:outerShdw blurRad="50800" algn="tl" rotWithShape="0">
                    <a:srgbClr val="000000"/>
                  </a:outerShdw>
                </a:effectLst>
              </a:rPr>
              <a:t>2014/2013 م</a:t>
            </a:r>
            <a:endParaRPr lang="ar-SA" sz="3600" b="1" cap="none" spc="0" dirty="0">
              <a:ln w="17780" cmpd="sng">
                <a:solidFill>
                  <a:srgbClr val="FFFFFF"/>
                </a:solidFill>
                <a:prstDash val="solid"/>
                <a:miter lim="800000"/>
              </a:ln>
              <a:solidFill>
                <a:srgbClr val="FFFF00"/>
              </a:solidFill>
              <a:effectLst>
                <a:outerShdw blurRad="50800" algn="tl" rotWithShape="0">
                  <a:srgbClr val="000000"/>
                </a:outerShdw>
              </a:effectLst>
            </a:endParaRPr>
          </a:p>
        </p:txBody>
      </p:sp>
      <p:sp>
        <p:nvSpPr>
          <p:cNvPr id="8" name="TextBox 7"/>
          <p:cNvSpPr txBox="1"/>
          <p:nvPr/>
        </p:nvSpPr>
        <p:spPr>
          <a:xfrm>
            <a:off x="1428728" y="4391577"/>
            <a:ext cx="6715172" cy="400110"/>
          </a:xfrm>
          <a:prstGeom prst="rect">
            <a:avLst/>
          </a:prstGeom>
          <a:noFill/>
        </p:spPr>
        <p:txBody>
          <a:bodyPr wrap="square" rtlCol="0">
            <a:spAutoFit/>
          </a:bodyPr>
          <a:lstStyle/>
          <a:p>
            <a:pPr algn="ctr"/>
            <a:r>
              <a:rPr lang="en-US" sz="2000" b="1" dirty="0" smtClean="0"/>
              <a:t>                   </a:t>
            </a:r>
            <a:r>
              <a:rPr lang="ar-KW" sz="2000" b="1" dirty="0" smtClean="0"/>
              <a:t>إعداد : </a:t>
            </a:r>
            <a:r>
              <a:rPr lang="ar-IQ" sz="2000" b="1" dirty="0" smtClean="0"/>
              <a:t>دكتور غسان رشيد </a:t>
            </a:r>
            <a:r>
              <a:rPr lang="ar-IQ" sz="2000" b="1" dirty="0" err="1" smtClean="0"/>
              <a:t>الصيداوي</a:t>
            </a:r>
            <a:r>
              <a:rPr lang="ar-KW" sz="2000" dirty="0" smtClean="0"/>
              <a:t>) </a:t>
            </a:r>
            <a:endParaRPr lang="en-US" sz="2000" dirty="0"/>
          </a:p>
        </p:txBody>
      </p:sp>
    </p:spTree>
    <p:extLst>
      <p:ext uri="{BB962C8B-B14F-4D97-AF65-F5344CB8AC3E}">
        <p14:creationId xmlns="" xmlns:p14="http://schemas.microsoft.com/office/powerpoint/2010/main" val="35895892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2000" fill="hold"/>
                                        <p:tgtEl>
                                          <p:spTgt spid="11"/>
                                        </p:tgtEl>
                                        <p:attrNameLst>
                                          <p:attrName>ppt_w</p:attrName>
                                        </p:attrNameLst>
                                      </p:cBhvr>
                                      <p:tavLst>
                                        <p:tav tm="0">
                                          <p:val>
                                            <p:fltVal val="0"/>
                                          </p:val>
                                        </p:tav>
                                        <p:tav tm="100000">
                                          <p:val>
                                            <p:strVal val="#ppt_w"/>
                                          </p:val>
                                        </p:tav>
                                      </p:tavLst>
                                    </p:anim>
                                    <p:anim calcmode="lin" valueType="num">
                                      <p:cBhvr>
                                        <p:cTn id="8" dur="2000" fill="hold"/>
                                        <p:tgtEl>
                                          <p:spTgt spid="11"/>
                                        </p:tgtEl>
                                        <p:attrNameLst>
                                          <p:attrName>ppt_h</p:attrName>
                                        </p:attrNameLst>
                                      </p:cBhvr>
                                      <p:tavLst>
                                        <p:tav tm="0">
                                          <p:val>
                                            <p:fltVal val="0"/>
                                          </p:val>
                                        </p:tav>
                                        <p:tav tm="100000">
                                          <p:val>
                                            <p:strVal val="#ppt_h"/>
                                          </p:val>
                                        </p:tav>
                                      </p:tavLst>
                                    </p:anim>
                                    <p:animEffect transition="in" filter="fade">
                                      <p:cBhvr>
                                        <p:cTn id="9" dur="2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
                                        </p:tgtEl>
                                        <p:attrNameLst>
                                          <p:attrName>style.visibility</p:attrName>
                                        </p:attrNameLst>
                                      </p:cBhvr>
                                      <p:to>
                                        <p:strVal val="visible"/>
                                      </p:to>
                                    </p:set>
                                    <p:anim calcmode="discrete" valueType="clr">
                                      <p:cBhvr override="childStyle">
                                        <p:cTn id="14"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
                                        </p:tgtEl>
                                        <p:attrNameLst>
                                          <p:attrName>fillcolor</p:attrName>
                                        </p:attrNameLst>
                                      </p:cBhvr>
                                      <p:tavLst>
                                        <p:tav tm="0">
                                          <p:val>
                                            <p:clrVal>
                                              <a:schemeClr val="accent2"/>
                                            </p:clrVal>
                                          </p:val>
                                        </p:tav>
                                        <p:tav tm="50000">
                                          <p:val>
                                            <p:clrVal>
                                              <a:schemeClr val="hlink"/>
                                            </p:clrVal>
                                          </p:val>
                                        </p:tav>
                                      </p:tavLst>
                                    </p:anim>
                                    <p:set>
                                      <p:cBhvr>
                                        <p:cTn id="16"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357158" y="56138"/>
            <a:ext cx="8286808" cy="6432530"/>
          </a:xfrm>
          <a:prstGeom prst="rect">
            <a:avLst/>
          </a:prstGeom>
          <a:noFill/>
        </p:spPr>
        <p:txBody>
          <a:bodyPr wrap="square" rtlCol="1">
            <a:spAutoFit/>
          </a:bodyPr>
          <a:lstStyle/>
          <a:p>
            <a:r>
              <a:rPr lang="ar-SA" sz="3200" b="1" dirty="0" smtClean="0">
                <a:solidFill>
                  <a:srgbClr val="C00000"/>
                </a:solidFill>
              </a:rPr>
              <a:t>5</a:t>
            </a:r>
            <a:r>
              <a:rPr lang="ar-SA" sz="2800" b="1" dirty="0" smtClean="0">
                <a:solidFill>
                  <a:schemeClr val="bg1"/>
                </a:solidFill>
              </a:rPr>
              <a:t>-  </a:t>
            </a:r>
            <a:r>
              <a:rPr lang="ar-SA" sz="2800" b="1" u="sng" dirty="0" smtClean="0">
                <a:solidFill>
                  <a:schemeClr val="bg1"/>
                </a:solidFill>
              </a:rPr>
              <a:t>الإقصاء:</a:t>
            </a:r>
            <a:endParaRPr lang="en-US" sz="4000" b="1" dirty="0" smtClean="0">
              <a:solidFill>
                <a:schemeClr val="bg1"/>
              </a:solidFill>
            </a:endParaRPr>
          </a:p>
          <a:p>
            <a:r>
              <a:rPr lang="ar-SA" sz="2000" b="1" dirty="0" smtClean="0">
                <a:solidFill>
                  <a:schemeClr val="bg1"/>
                </a:solidFill>
              </a:rPr>
              <a:t>                 يعمل على تقليل أو إيقاف السلوك الغير مرغوب فيه </a:t>
            </a:r>
            <a:endParaRPr lang="en-US" sz="2000" b="1" dirty="0" smtClean="0">
              <a:solidFill>
                <a:schemeClr val="bg1"/>
              </a:solidFill>
            </a:endParaRPr>
          </a:p>
          <a:p>
            <a:r>
              <a:rPr lang="ar-SA" sz="2800" b="1" dirty="0" smtClean="0">
                <a:solidFill>
                  <a:schemeClr val="bg1"/>
                </a:solidFill>
              </a:rPr>
              <a:t>و</a:t>
            </a:r>
            <a:r>
              <a:rPr lang="ar-SA" sz="2800" b="1" u="sng" dirty="0" smtClean="0">
                <a:solidFill>
                  <a:schemeClr val="bg1"/>
                </a:solidFill>
              </a:rPr>
              <a:t>هو نوعان   </a:t>
            </a:r>
            <a:endParaRPr lang="en-US" sz="2800" b="1" dirty="0" smtClean="0">
              <a:solidFill>
                <a:schemeClr val="bg1"/>
              </a:solidFill>
            </a:endParaRPr>
          </a:p>
          <a:p>
            <a:r>
              <a:rPr lang="ar-KW" sz="2000" b="1" dirty="0" smtClean="0">
                <a:solidFill>
                  <a:schemeClr val="bg1"/>
                </a:solidFill>
              </a:rPr>
              <a:t>   </a:t>
            </a:r>
            <a:r>
              <a:rPr lang="ar-SA" sz="2000" b="1" dirty="0" smtClean="0">
                <a:solidFill>
                  <a:schemeClr val="bg1"/>
                </a:solidFill>
              </a:rPr>
              <a:t>أ)</a:t>
            </a:r>
            <a:r>
              <a:rPr lang="ar-KW" sz="2000" b="1" dirty="0" smtClean="0">
                <a:solidFill>
                  <a:schemeClr val="bg1"/>
                </a:solidFill>
              </a:rPr>
              <a:t> </a:t>
            </a:r>
            <a:r>
              <a:rPr lang="ar-SA" sz="2000" b="1" dirty="0" smtClean="0">
                <a:solidFill>
                  <a:schemeClr val="bg1"/>
                </a:solidFill>
              </a:rPr>
              <a:t>  </a:t>
            </a:r>
            <a:r>
              <a:rPr lang="ar-SA" sz="2000" b="1" u="sng" dirty="0" smtClean="0">
                <a:solidFill>
                  <a:schemeClr val="bg1"/>
                </a:solidFill>
              </a:rPr>
              <a:t>إقصاء الفرد عن البيئة المعززة</a:t>
            </a:r>
            <a:endParaRPr lang="en-US" sz="2000" b="1" u="sng" dirty="0" smtClean="0">
              <a:solidFill>
                <a:schemeClr val="bg1"/>
              </a:solidFill>
            </a:endParaRPr>
          </a:p>
          <a:p>
            <a:r>
              <a:rPr lang="ar-SA" sz="2000" b="1" u="sng" dirty="0" smtClean="0">
                <a:solidFill>
                  <a:schemeClr val="bg1"/>
                </a:solidFill>
              </a:rPr>
              <a:t> </a:t>
            </a:r>
            <a:r>
              <a:rPr lang="ar-SA" sz="2000" b="1" dirty="0" smtClean="0">
                <a:solidFill>
                  <a:schemeClr val="bg1"/>
                </a:solidFill>
              </a:rPr>
              <a:t> ب)</a:t>
            </a:r>
            <a:r>
              <a:rPr lang="ar-KW" sz="2000" b="1" dirty="0" smtClean="0">
                <a:solidFill>
                  <a:schemeClr val="bg1"/>
                </a:solidFill>
              </a:rPr>
              <a:t>  </a:t>
            </a:r>
            <a:r>
              <a:rPr lang="ar-SA" sz="2000" b="1" u="sng" dirty="0" smtClean="0">
                <a:solidFill>
                  <a:schemeClr val="bg1"/>
                </a:solidFill>
              </a:rPr>
              <a:t>سحب المثيرات المعززة من الفرد مدة زمنية محددة بعد </a:t>
            </a:r>
            <a:r>
              <a:rPr lang="ar-SA" sz="2000" b="1" u="sng" dirty="0" err="1" smtClean="0">
                <a:solidFill>
                  <a:schemeClr val="bg1"/>
                </a:solidFill>
              </a:rPr>
              <a:t>ت</a:t>
            </a:r>
            <a:r>
              <a:rPr lang="ar-KW" sz="2000" b="1" u="sng" dirty="0" smtClean="0">
                <a:solidFill>
                  <a:schemeClr val="bg1"/>
                </a:solidFill>
              </a:rPr>
              <a:t>أ</a:t>
            </a:r>
            <a:r>
              <a:rPr lang="ar-SA" sz="2000" b="1" u="sng" dirty="0" err="1" smtClean="0">
                <a:solidFill>
                  <a:schemeClr val="bg1"/>
                </a:solidFill>
              </a:rPr>
              <a:t>دي</a:t>
            </a:r>
            <a:r>
              <a:rPr lang="ar-KW" sz="2000" b="1" u="sng" dirty="0" smtClean="0">
                <a:solidFill>
                  <a:schemeClr val="bg1"/>
                </a:solidFill>
              </a:rPr>
              <a:t>ته</a:t>
            </a:r>
            <a:r>
              <a:rPr lang="ar-SA" sz="2000" b="1" u="sng" dirty="0" smtClean="0">
                <a:solidFill>
                  <a:schemeClr val="bg1"/>
                </a:solidFill>
              </a:rPr>
              <a:t> للسلوك غير المقبول</a:t>
            </a:r>
            <a:endParaRPr lang="en-US" sz="2000" b="1" u="sng" dirty="0" smtClean="0">
              <a:solidFill>
                <a:schemeClr val="bg1"/>
              </a:solidFill>
            </a:endParaRPr>
          </a:p>
          <a:p>
            <a:r>
              <a:rPr lang="ar-SA" sz="2000" b="1" dirty="0" smtClean="0">
                <a:solidFill>
                  <a:schemeClr val="bg1"/>
                </a:solidFill>
              </a:rPr>
              <a:t>  مثال :  حرمان الطالب من حصة البدنية في اليوم الذي اصدر فيه سلوك غير مرغوب</a:t>
            </a:r>
            <a:endParaRPr lang="en-US" sz="2000" b="1" dirty="0" smtClean="0">
              <a:solidFill>
                <a:schemeClr val="bg1"/>
              </a:solidFill>
            </a:endParaRPr>
          </a:p>
          <a:p>
            <a:r>
              <a:rPr lang="ar-SA" sz="2800" b="1" u="sng" dirty="0" smtClean="0">
                <a:solidFill>
                  <a:schemeClr val="bg1"/>
                </a:solidFill>
              </a:rPr>
              <a:t>6-</a:t>
            </a:r>
            <a:r>
              <a:rPr lang="ar-KW" sz="2800" b="1" u="sng" dirty="0" smtClean="0">
                <a:solidFill>
                  <a:schemeClr val="bg1"/>
                </a:solidFill>
              </a:rPr>
              <a:t> </a:t>
            </a:r>
            <a:r>
              <a:rPr lang="ar-SA" sz="2800" b="1" u="sng" dirty="0" smtClean="0">
                <a:solidFill>
                  <a:schemeClr val="bg1"/>
                </a:solidFill>
              </a:rPr>
              <a:t>التشكيل :</a:t>
            </a:r>
            <a:endParaRPr lang="en-US" sz="2800" b="1" dirty="0" smtClean="0">
              <a:solidFill>
                <a:schemeClr val="bg1"/>
              </a:solidFill>
            </a:endParaRPr>
          </a:p>
          <a:p>
            <a:r>
              <a:rPr lang="ar-SA" sz="2000" b="1" dirty="0" smtClean="0">
                <a:solidFill>
                  <a:schemeClr val="bg1"/>
                </a:solidFill>
              </a:rPr>
              <a:t>   احد أساليب تعديل السلوك التي تستخدم لتكوين عادات سلوكية جديدة أو إضافات سلوكية جديدة إلى خبرة الفرد السلوكية التي يحتاجها لإتمام عملية التكيف ويشمل على التعزيز الايجابي المنظم للاستجابات.</a:t>
            </a:r>
            <a:endParaRPr lang="en-US" sz="2000" b="1" dirty="0" smtClean="0">
              <a:solidFill>
                <a:schemeClr val="bg1"/>
              </a:solidFill>
            </a:endParaRPr>
          </a:p>
          <a:p>
            <a:r>
              <a:rPr lang="ar-SA" sz="2000" b="1" u="sng" dirty="0" smtClean="0">
                <a:solidFill>
                  <a:schemeClr val="bg1"/>
                </a:solidFill>
              </a:rPr>
              <a:t>مثال :</a:t>
            </a:r>
            <a:endParaRPr lang="en-US" sz="2000" b="1" dirty="0" smtClean="0">
              <a:solidFill>
                <a:schemeClr val="bg1"/>
              </a:solidFill>
            </a:endParaRPr>
          </a:p>
          <a:p>
            <a:r>
              <a:rPr lang="ar-SA" sz="2000" b="1" dirty="0" smtClean="0">
                <a:solidFill>
                  <a:schemeClr val="bg1"/>
                </a:solidFill>
              </a:rPr>
              <a:t>  عند تعليم الطالب الكتابة يتم البدء بتعلمه الطريقة الصحيحة لمسك القلم ثم تعليمه الكتابة من أول السطر ثم الكتابة على السطر ثم عدم الميل على السطر حتى نهاية هذه المرحلة ويتم مكافأته على انجازها بنجاح</a:t>
            </a:r>
            <a:endParaRPr lang="en-US" sz="2000" b="1" dirty="0" smtClean="0">
              <a:solidFill>
                <a:schemeClr val="bg1"/>
              </a:solidFill>
            </a:endParaRPr>
          </a:p>
          <a:p>
            <a:endParaRPr lang="ar-KW" sz="2000" b="1"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00034" y="285728"/>
            <a:ext cx="8215370" cy="5386090"/>
          </a:xfrm>
          <a:prstGeom prst="rect">
            <a:avLst/>
          </a:prstGeom>
          <a:noFill/>
        </p:spPr>
        <p:txBody>
          <a:bodyPr wrap="square" rtlCol="1">
            <a:spAutoFit/>
          </a:bodyPr>
          <a:lstStyle/>
          <a:p>
            <a:r>
              <a:rPr lang="ar-SA" sz="2800" b="1" u="sng" dirty="0" smtClean="0">
                <a:solidFill>
                  <a:schemeClr val="bg1"/>
                </a:solidFill>
              </a:rPr>
              <a:t>7 -</a:t>
            </a:r>
            <a:r>
              <a:rPr lang="ar-KW" sz="2800" b="1" u="sng" dirty="0" smtClean="0">
                <a:solidFill>
                  <a:schemeClr val="bg1"/>
                </a:solidFill>
              </a:rPr>
              <a:t> </a:t>
            </a:r>
            <a:r>
              <a:rPr lang="ar-SA" sz="2800" b="1" u="sng" dirty="0" smtClean="0">
                <a:solidFill>
                  <a:schemeClr val="bg1"/>
                </a:solidFill>
              </a:rPr>
              <a:t>السحب التدريجي او التلاشي:</a:t>
            </a:r>
            <a:endParaRPr lang="en-US" sz="2800" b="1" dirty="0" smtClean="0">
              <a:solidFill>
                <a:schemeClr val="bg1"/>
              </a:solidFill>
            </a:endParaRPr>
          </a:p>
          <a:p>
            <a:r>
              <a:rPr lang="ar-SA" sz="2400" b="1" dirty="0" smtClean="0"/>
              <a:t>    </a:t>
            </a:r>
            <a:r>
              <a:rPr lang="ar-SA" sz="2000" b="1" dirty="0" smtClean="0">
                <a:solidFill>
                  <a:schemeClr val="bg1"/>
                </a:solidFill>
              </a:rPr>
              <a:t>سلوك يحدث في موقف ما مع إمكانية حدوثه في موقف أخر عن طريق التغير التدريجي للموقف الأول إلى الموقف الثاني- ويختلف السحب التدريجي عن التشكيل في انه يتضمن تدرجا في المثير أما في التشكيل فيتم تدرجا في الاستجابة</a:t>
            </a:r>
            <a:endParaRPr lang="en-US" sz="2000" b="1" dirty="0" smtClean="0">
              <a:solidFill>
                <a:schemeClr val="bg1"/>
              </a:solidFill>
            </a:endParaRPr>
          </a:p>
          <a:p>
            <a:r>
              <a:rPr lang="ar-SA" sz="2000" b="1" u="sng" dirty="0" smtClean="0">
                <a:solidFill>
                  <a:schemeClr val="bg1"/>
                </a:solidFill>
              </a:rPr>
              <a:t>مثال </a:t>
            </a:r>
            <a:r>
              <a:rPr lang="ar-SA" sz="2000" b="1" dirty="0" smtClean="0">
                <a:solidFill>
                  <a:schemeClr val="bg1"/>
                </a:solidFill>
              </a:rPr>
              <a:t>:</a:t>
            </a:r>
            <a:endParaRPr lang="en-US" sz="2000" b="1" dirty="0" smtClean="0">
              <a:solidFill>
                <a:schemeClr val="bg1"/>
              </a:solidFill>
            </a:endParaRPr>
          </a:p>
          <a:p>
            <a:r>
              <a:rPr lang="ar-SA" sz="2000" b="1" dirty="0" smtClean="0">
                <a:solidFill>
                  <a:schemeClr val="bg1"/>
                </a:solidFill>
              </a:rPr>
              <a:t>     الطالب هادئ ومتعاون في المنزل ولكنه يكون خائفا أو منكمشا في حجرة الدراسة ويمكن إزالة هذا الخوف إذا تم تقديم الطالب بالتدرج لمواقف تشبه حجرة الدراسة </a:t>
            </a:r>
            <a:endParaRPr lang="en-US" sz="2000" b="1" dirty="0" smtClean="0">
              <a:solidFill>
                <a:schemeClr val="bg1"/>
              </a:solidFill>
            </a:endParaRPr>
          </a:p>
          <a:p>
            <a:pPr lvl="0"/>
            <a:r>
              <a:rPr lang="ar-KW" sz="2800" b="1" u="sng" dirty="0" smtClean="0">
                <a:solidFill>
                  <a:schemeClr val="bg1"/>
                </a:solidFill>
              </a:rPr>
              <a:t>8- </a:t>
            </a:r>
            <a:r>
              <a:rPr lang="ar-SA" sz="2800" b="1" u="sng" dirty="0" smtClean="0">
                <a:solidFill>
                  <a:schemeClr val="bg1"/>
                </a:solidFill>
              </a:rPr>
              <a:t>ضبط المثير:</a:t>
            </a:r>
            <a:endParaRPr lang="en-US" sz="2800" b="1" dirty="0" smtClean="0">
              <a:solidFill>
                <a:schemeClr val="bg1"/>
              </a:solidFill>
            </a:endParaRPr>
          </a:p>
          <a:p>
            <a:r>
              <a:rPr lang="ar-SA" sz="2000" b="1" dirty="0" smtClean="0">
                <a:solidFill>
                  <a:schemeClr val="bg1"/>
                </a:solidFill>
              </a:rPr>
              <a:t>                 ويقصد به إعادة ترتيب (تنظيم) البيئة من جانب الفرد لكي يقلل بعضا من سلوكياته </a:t>
            </a:r>
            <a:endParaRPr lang="en-US" sz="2000" b="1" dirty="0" smtClean="0">
              <a:solidFill>
                <a:schemeClr val="bg1"/>
              </a:solidFill>
            </a:endParaRPr>
          </a:p>
          <a:p>
            <a:r>
              <a:rPr lang="ar-SA" sz="2000" b="1" u="sng" dirty="0" smtClean="0">
                <a:solidFill>
                  <a:schemeClr val="bg1"/>
                </a:solidFill>
              </a:rPr>
              <a:t>مثال </a:t>
            </a:r>
            <a:r>
              <a:rPr lang="ar-SA" sz="2000" b="1" dirty="0" smtClean="0">
                <a:solidFill>
                  <a:schemeClr val="bg1"/>
                </a:solidFill>
              </a:rPr>
              <a:t>:</a:t>
            </a:r>
            <a:endParaRPr lang="en-US" sz="2000" b="1" dirty="0" smtClean="0">
              <a:solidFill>
                <a:schemeClr val="bg1"/>
              </a:solidFill>
            </a:endParaRPr>
          </a:p>
          <a:p>
            <a:r>
              <a:rPr lang="ar-SA" sz="2000" b="1" dirty="0" smtClean="0">
                <a:solidFill>
                  <a:schemeClr val="bg1"/>
                </a:solidFill>
              </a:rPr>
              <a:t>    الطالب الذي يتحدث دائما مع زميل له داخل حجرة الدراسة يتم نقله من مكانه إلى مكان أخر ويساعد على إطفاء هذا السلوك</a:t>
            </a:r>
            <a:endParaRPr lang="en-US" sz="2000" b="1" dirty="0" smtClean="0">
              <a:solidFill>
                <a:schemeClr val="bg1"/>
              </a:solidFill>
            </a:endParaRPr>
          </a:p>
          <a:p>
            <a:endParaRPr lang="ar-KW" sz="2000" b="1"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714348" y="0"/>
            <a:ext cx="7643866" cy="7140416"/>
          </a:xfrm>
          <a:prstGeom prst="rect">
            <a:avLst/>
          </a:prstGeom>
          <a:noFill/>
        </p:spPr>
        <p:txBody>
          <a:bodyPr wrap="square" rtlCol="1">
            <a:spAutoFit/>
          </a:bodyPr>
          <a:lstStyle/>
          <a:p>
            <a:r>
              <a:rPr lang="ar-KW" sz="2400" u="sng" dirty="0" smtClean="0">
                <a:solidFill>
                  <a:schemeClr val="bg1"/>
                </a:solidFill>
              </a:rPr>
              <a:t>9</a:t>
            </a:r>
            <a:r>
              <a:rPr lang="ar-KW" sz="2400" b="1" u="sng" dirty="0" smtClean="0">
                <a:solidFill>
                  <a:schemeClr val="bg1"/>
                </a:solidFill>
              </a:rPr>
              <a:t> </a:t>
            </a:r>
            <a:r>
              <a:rPr lang="ar-SA" sz="2400" b="1" u="sng" dirty="0" smtClean="0">
                <a:solidFill>
                  <a:schemeClr val="bg1"/>
                </a:solidFill>
              </a:rPr>
              <a:t>-</a:t>
            </a:r>
            <a:r>
              <a:rPr lang="ar-KW" sz="2400" b="1" u="sng" dirty="0" smtClean="0">
                <a:solidFill>
                  <a:schemeClr val="bg1"/>
                </a:solidFill>
              </a:rPr>
              <a:t> </a:t>
            </a:r>
            <a:r>
              <a:rPr lang="ar-SA" sz="2400" b="1" u="sng" dirty="0" smtClean="0">
                <a:solidFill>
                  <a:schemeClr val="bg1"/>
                </a:solidFill>
              </a:rPr>
              <a:t>تعليم سلوكيات جديدة يشتمل على تعزيز الاستجابات البسيطة الموجودة لدى الطالب بهدف تطويرها إلى سلوكيات معقدة:</a:t>
            </a:r>
            <a:endParaRPr lang="en-US" sz="2400" b="1" u="sng" dirty="0" smtClean="0">
              <a:solidFill>
                <a:schemeClr val="bg1"/>
              </a:solidFill>
            </a:endParaRPr>
          </a:p>
          <a:p>
            <a:r>
              <a:rPr lang="ar-SA" sz="2400" b="1" dirty="0" smtClean="0">
                <a:solidFill>
                  <a:schemeClr val="bg1"/>
                </a:solidFill>
              </a:rPr>
              <a:t>والعنصر الأساسي هذه الإستراتيجية تجزئة السلسلة السلوكية إلى حلقات</a:t>
            </a:r>
            <a:endParaRPr lang="en-US" sz="2400" b="1" dirty="0" smtClean="0">
              <a:solidFill>
                <a:schemeClr val="bg1"/>
              </a:solidFill>
            </a:endParaRPr>
          </a:p>
          <a:p>
            <a:r>
              <a:rPr lang="ar-SA" sz="2400" b="1" u="sng" dirty="0" smtClean="0">
                <a:solidFill>
                  <a:schemeClr val="bg1"/>
                </a:solidFill>
              </a:rPr>
              <a:t>مثال: </a:t>
            </a:r>
            <a:endParaRPr lang="en-US" sz="2400" b="1" dirty="0" smtClean="0">
              <a:solidFill>
                <a:schemeClr val="bg1"/>
              </a:solidFill>
            </a:endParaRPr>
          </a:p>
          <a:p>
            <a:r>
              <a:rPr lang="ar-SA" sz="2400" b="1" dirty="0" smtClean="0">
                <a:solidFill>
                  <a:schemeClr val="bg1"/>
                </a:solidFill>
              </a:rPr>
              <a:t>   طالب طويل القامة صحيح البنية يشاهد المعلم بانتباه  شديد وهو يتحدث عن كيفية وضع الكرة في السلة ، فيتم تعلمه الوقوف في مكان محدد امام برج السلة – يتناول الكرة بيده – يثبت قدميه –ويهيئ جسمه للقذف- حنى يتعلم كيف يضع الكرة في مربع كرة السلة</a:t>
            </a:r>
            <a:endParaRPr lang="en-US" sz="2400" b="1" dirty="0" smtClean="0">
              <a:solidFill>
                <a:schemeClr val="bg1"/>
              </a:solidFill>
            </a:endParaRPr>
          </a:p>
          <a:p>
            <a:r>
              <a:rPr lang="ar-SA" sz="2800" b="1" u="sng" dirty="0" smtClean="0">
                <a:solidFill>
                  <a:schemeClr val="bg1"/>
                </a:solidFill>
              </a:rPr>
              <a:t>10-</a:t>
            </a:r>
            <a:r>
              <a:rPr lang="ar-KW" sz="2800" b="1" u="sng" dirty="0" smtClean="0">
                <a:solidFill>
                  <a:schemeClr val="bg1"/>
                </a:solidFill>
              </a:rPr>
              <a:t> </a:t>
            </a:r>
            <a:r>
              <a:rPr lang="ar-SA" sz="2800" b="1" u="sng" dirty="0" smtClean="0">
                <a:solidFill>
                  <a:schemeClr val="bg1"/>
                </a:solidFill>
              </a:rPr>
              <a:t>تكلفة الاستجابة:</a:t>
            </a:r>
            <a:endParaRPr lang="en-US" sz="2800" b="1" dirty="0" smtClean="0">
              <a:solidFill>
                <a:schemeClr val="bg1"/>
              </a:solidFill>
            </a:endParaRPr>
          </a:p>
          <a:p>
            <a:r>
              <a:rPr lang="ar-SA" sz="2000" b="1" dirty="0" smtClean="0"/>
              <a:t>      </a:t>
            </a:r>
            <a:r>
              <a:rPr lang="ar-SA" sz="2000" b="1" dirty="0" smtClean="0">
                <a:solidFill>
                  <a:schemeClr val="bg1"/>
                </a:solidFill>
              </a:rPr>
              <a:t>تأدية الفرد للسلوك الغير مرغوب فيه سيكلفه شيئا معينا أو حرمانه أو فقدانه بعض المعززات الموجودة عنده</a:t>
            </a:r>
            <a:endParaRPr lang="en-US" sz="2000" b="1" dirty="0" smtClean="0">
              <a:solidFill>
                <a:schemeClr val="bg1"/>
              </a:solidFill>
            </a:endParaRPr>
          </a:p>
          <a:p>
            <a:r>
              <a:rPr lang="ar-SA" sz="2000" b="1" u="sng" dirty="0" smtClean="0">
                <a:solidFill>
                  <a:schemeClr val="bg1"/>
                </a:solidFill>
              </a:rPr>
              <a:t>مثال :</a:t>
            </a:r>
            <a:endParaRPr lang="en-US" sz="2000" b="1" dirty="0" smtClean="0">
              <a:solidFill>
                <a:schemeClr val="bg1"/>
              </a:solidFill>
            </a:endParaRPr>
          </a:p>
          <a:p>
            <a:r>
              <a:rPr lang="ar-SA" sz="2000" b="1" dirty="0" smtClean="0">
                <a:solidFill>
                  <a:schemeClr val="bg1"/>
                </a:solidFill>
              </a:rPr>
              <a:t>      طالب لا يقوم بحل واجباته بشكل متكرر يقوم المعلم بخصم جزء من الدرجات المخصصة للواجبات مقابل ذلك مع مراعاة مرونة التكلفة ومناسبتها"</a:t>
            </a:r>
            <a:endParaRPr lang="en-US" sz="2000" b="1" dirty="0" smtClean="0">
              <a:solidFill>
                <a:schemeClr val="bg1"/>
              </a:solidFill>
            </a:endParaRPr>
          </a:p>
          <a:p>
            <a:endParaRPr lang="ar-KW" b="1"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dirty="0"/>
          </a:p>
        </p:txBody>
      </p:sp>
      <p:sp>
        <p:nvSpPr>
          <p:cNvPr id="5" name="مربع نص 4"/>
          <p:cNvSpPr txBox="1"/>
          <p:nvPr/>
        </p:nvSpPr>
        <p:spPr>
          <a:xfrm>
            <a:off x="642910" y="214290"/>
            <a:ext cx="8143932" cy="5601533"/>
          </a:xfrm>
          <a:prstGeom prst="rect">
            <a:avLst/>
          </a:prstGeom>
          <a:noFill/>
        </p:spPr>
        <p:txBody>
          <a:bodyPr wrap="square" rtlCol="1">
            <a:spAutoFit/>
          </a:bodyPr>
          <a:lstStyle/>
          <a:p>
            <a:r>
              <a:rPr lang="ar-SA" sz="2800" b="1" u="sng" dirty="0" smtClean="0">
                <a:solidFill>
                  <a:schemeClr val="bg1"/>
                </a:solidFill>
              </a:rPr>
              <a:t>11-</a:t>
            </a:r>
            <a:r>
              <a:rPr lang="ar-KW" sz="2800" b="1" u="sng" dirty="0" smtClean="0">
                <a:solidFill>
                  <a:schemeClr val="bg1"/>
                </a:solidFill>
              </a:rPr>
              <a:t> </a:t>
            </a:r>
            <a:r>
              <a:rPr lang="ar-SA" sz="2800" b="1" u="sng" dirty="0" smtClean="0">
                <a:solidFill>
                  <a:schemeClr val="bg1"/>
                </a:solidFill>
              </a:rPr>
              <a:t>التصحيح البسيط </a:t>
            </a:r>
            <a:r>
              <a:rPr lang="ar-KW" sz="2800" b="1" u="sng" dirty="0" smtClean="0">
                <a:solidFill>
                  <a:schemeClr val="bg1"/>
                </a:solidFill>
              </a:rPr>
              <a:t>:</a:t>
            </a:r>
            <a:endParaRPr lang="en-US" sz="2800" b="1" dirty="0" smtClean="0">
              <a:solidFill>
                <a:schemeClr val="bg1"/>
              </a:solidFill>
            </a:endParaRPr>
          </a:p>
          <a:p>
            <a:r>
              <a:rPr lang="ar-SA" b="1" dirty="0" smtClean="0">
                <a:solidFill>
                  <a:schemeClr val="bg1"/>
                </a:solidFill>
              </a:rPr>
              <a:t>      أسلوب يلجا إليه عند فشل أساليب التعزيز في تعديل السلوك من خلال تصحيح الطالب لأخطائه حتى يصل إلى مستوى الإجابة الملائمة</a:t>
            </a:r>
            <a:endParaRPr lang="en-US" b="1" dirty="0" smtClean="0">
              <a:solidFill>
                <a:schemeClr val="bg1"/>
              </a:solidFill>
            </a:endParaRPr>
          </a:p>
          <a:p>
            <a:r>
              <a:rPr lang="ar-SA" b="1" u="sng" dirty="0" smtClean="0">
                <a:solidFill>
                  <a:schemeClr val="bg1"/>
                </a:solidFill>
              </a:rPr>
              <a:t>مثال </a:t>
            </a:r>
            <a:r>
              <a:rPr lang="ar-SA" b="1" dirty="0" smtClean="0">
                <a:solidFill>
                  <a:schemeClr val="bg1"/>
                </a:solidFill>
              </a:rPr>
              <a:t>:</a:t>
            </a:r>
            <a:endParaRPr lang="en-US" b="1" dirty="0" smtClean="0">
              <a:solidFill>
                <a:schemeClr val="bg1"/>
              </a:solidFill>
            </a:endParaRPr>
          </a:p>
          <a:p>
            <a:r>
              <a:rPr lang="ar-SA" b="1" dirty="0" smtClean="0">
                <a:solidFill>
                  <a:schemeClr val="bg1"/>
                </a:solidFill>
              </a:rPr>
              <a:t>     طالب اعتاد سكب العصير داخل الفصل – يطلب منه تنظيف المساحة التي سكب عليها العصير</a:t>
            </a:r>
            <a:endParaRPr lang="en-US" b="1" dirty="0" smtClean="0">
              <a:solidFill>
                <a:schemeClr val="bg1"/>
              </a:solidFill>
            </a:endParaRPr>
          </a:p>
          <a:p>
            <a:r>
              <a:rPr lang="ar-SA" sz="2800" b="1" u="sng" dirty="0" smtClean="0">
                <a:solidFill>
                  <a:schemeClr val="bg1"/>
                </a:solidFill>
              </a:rPr>
              <a:t>12-</a:t>
            </a:r>
            <a:r>
              <a:rPr lang="ar-KW" sz="2800" b="1" u="sng" dirty="0" smtClean="0">
                <a:solidFill>
                  <a:schemeClr val="bg1"/>
                </a:solidFill>
              </a:rPr>
              <a:t> </a:t>
            </a:r>
            <a:r>
              <a:rPr lang="ar-SA" sz="2800" b="1" u="sng" dirty="0" err="1" smtClean="0">
                <a:solidFill>
                  <a:schemeClr val="bg1"/>
                </a:solidFill>
              </a:rPr>
              <a:t>التص</a:t>
            </a:r>
            <a:r>
              <a:rPr lang="ar-KW" sz="2800" b="1" u="sng" dirty="0" smtClean="0">
                <a:solidFill>
                  <a:schemeClr val="bg1"/>
                </a:solidFill>
              </a:rPr>
              <a:t>ح</a:t>
            </a:r>
            <a:r>
              <a:rPr lang="ar-SA" sz="2800" b="1" u="sng" dirty="0" err="1" smtClean="0">
                <a:solidFill>
                  <a:schemeClr val="bg1"/>
                </a:solidFill>
              </a:rPr>
              <a:t>يح</a:t>
            </a:r>
            <a:r>
              <a:rPr lang="ar-SA" sz="2800" b="1" u="sng" dirty="0" smtClean="0">
                <a:solidFill>
                  <a:schemeClr val="bg1"/>
                </a:solidFill>
              </a:rPr>
              <a:t> الزائد:</a:t>
            </a:r>
            <a:endParaRPr lang="en-US" sz="2800" b="1" dirty="0" smtClean="0">
              <a:solidFill>
                <a:schemeClr val="bg1"/>
              </a:solidFill>
            </a:endParaRPr>
          </a:p>
          <a:p>
            <a:r>
              <a:rPr lang="ar-SA" b="1" dirty="0" smtClean="0">
                <a:solidFill>
                  <a:schemeClr val="bg1"/>
                </a:solidFill>
              </a:rPr>
              <a:t>       قيام الفرد الذي يسلك سلوكا غير مقبول بإزالة الأضرار التي نتجت عن سلوكه مع تكليفه بأعمال أخرى إضافية </a:t>
            </a:r>
            <a:endParaRPr lang="en-US" b="1" dirty="0" smtClean="0">
              <a:solidFill>
                <a:schemeClr val="bg1"/>
              </a:solidFill>
            </a:endParaRPr>
          </a:p>
          <a:p>
            <a:r>
              <a:rPr lang="ar-SA" b="1" u="sng" dirty="0" smtClean="0">
                <a:solidFill>
                  <a:schemeClr val="bg1"/>
                </a:solidFill>
              </a:rPr>
              <a:t>مثال </a:t>
            </a:r>
            <a:r>
              <a:rPr lang="ar-SA" b="1" dirty="0" smtClean="0">
                <a:solidFill>
                  <a:schemeClr val="bg1"/>
                </a:solidFill>
              </a:rPr>
              <a:t>:</a:t>
            </a:r>
            <a:endParaRPr lang="en-US" b="1" dirty="0" smtClean="0">
              <a:solidFill>
                <a:schemeClr val="bg1"/>
              </a:solidFill>
            </a:endParaRPr>
          </a:p>
          <a:p>
            <a:r>
              <a:rPr lang="ar-SA" b="1" dirty="0" smtClean="0">
                <a:solidFill>
                  <a:schemeClr val="bg1"/>
                </a:solidFill>
              </a:rPr>
              <a:t>    سكب الطالب العصير على الأرض – يتم تنظيف المساحة التي سكب عليها العصير بالإضافة إلى تنظيف بقية الفصل</a:t>
            </a:r>
            <a:endParaRPr lang="en-US" b="1" dirty="0" smtClean="0">
              <a:solidFill>
                <a:schemeClr val="bg1"/>
              </a:solidFill>
            </a:endParaRPr>
          </a:p>
          <a:p>
            <a:r>
              <a:rPr lang="ar-SA" sz="2800" b="1" u="sng" dirty="0" smtClean="0">
                <a:solidFill>
                  <a:schemeClr val="bg1"/>
                </a:solidFill>
              </a:rPr>
              <a:t>13- التمييز</a:t>
            </a:r>
            <a:r>
              <a:rPr lang="ar-KW" sz="2800" b="1" u="sng" dirty="0" smtClean="0">
                <a:solidFill>
                  <a:schemeClr val="bg1"/>
                </a:solidFill>
              </a:rPr>
              <a:t>:</a:t>
            </a:r>
            <a:endParaRPr lang="en-US" sz="2800" b="1" dirty="0" smtClean="0">
              <a:solidFill>
                <a:schemeClr val="bg1"/>
              </a:solidFill>
            </a:endParaRPr>
          </a:p>
          <a:p>
            <a:r>
              <a:rPr lang="ar-SA" b="1" dirty="0" smtClean="0">
                <a:solidFill>
                  <a:schemeClr val="bg1"/>
                </a:solidFill>
              </a:rPr>
              <a:t>   يعني مبدأ التمييز :مهارة التفريق بين المثيرات المتشابهة فقط ويتم تعزيز الاستجابة بوجود مثير معين وعدم تعزيزها لوجود مثيرات اخرى </a:t>
            </a:r>
            <a:endParaRPr lang="en-US" b="1" dirty="0" smtClean="0">
              <a:solidFill>
                <a:schemeClr val="bg1"/>
              </a:solidFill>
            </a:endParaRPr>
          </a:p>
          <a:p>
            <a:r>
              <a:rPr lang="ar-SA" b="1" dirty="0" smtClean="0">
                <a:solidFill>
                  <a:schemeClr val="bg1"/>
                </a:solidFill>
              </a:rPr>
              <a:t>مثال :</a:t>
            </a:r>
            <a:endParaRPr lang="en-US" b="1" dirty="0" smtClean="0">
              <a:solidFill>
                <a:schemeClr val="bg1"/>
              </a:solidFill>
            </a:endParaRPr>
          </a:p>
          <a:p>
            <a:r>
              <a:rPr lang="ar-SA" b="1" dirty="0" smtClean="0">
                <a:solidFill>
                  <a:schemeClr val="bg1"/>
                </a:solidFill>
              </a:rPr>
              <a:t>   تعلم الطالب الكتابة في الدفتر مقبولة وان الكتابة على الحائط غير مقبولة</a:t>
            </a:r>
            <a:endParaRPr lang="en-US" b="1" dirty="0" smtClean="0">
              <a:solidFill>
                <a:schemeClr val="bg1"/>
              </a:solidFill>
            </a:endParaRPr>
          </a:p>
          <a:p>
            <a:endParaRPr lang="ar-KW" b="1"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357158" y="0"/>
            <a:ext cx="8501122" cy="5386090"/>
          </a:xfrm>
          <a:prstGeom prst="rect">
            <a:avLst/>
          </a:prstGeom>
          <a:noFill/>
        </p:spPr>
        <p:txBody>
          <a:bodyPr wrap="square" rtlCol="1">
            <a:spAutoFit/>
          </a:bodyPr>
          <a:lstStyle/>
          <a:p>
            <a:r>
              <a:rPr lang="ar-SA" sz="2800" b="1" u="sng" dirty="0" smtClean="0">
                <a:solidFill>
                  <a:schemeClr val="bg1"/>
                </a:solidFill>
              </a:rPr>
              <a:t>14- التعميم :</a:t>
            </a:r>
            <a:endParaRPr lang="en-US" sz="2800" dirty="0" smtClean="0">
              <a:solidFill>
                <a:schemeClr val="bg1"/>
              </a:solidFill>
            </a:endParaRPr>
          </a:p>
          <a:p>
            <a:r>
              <a:rPr lang="ar-SA" sz="2000" dirty="0" smtClean="0">
                <a:solidFill>
                  <a:schemeClr val="bg1"/>
                </a:solidFill>
              </a:rPr>
              <a:t>   تعزيز السلوك في موقف معين يزيد من احتمال حدوثه في المواقف المماثلة ويزيد أيضا من احتمال حدوث السلوكيات المماثلة للسلوك الأصلي .</a:t>
            </a:r>
            <a:endParaRPr lang="en-US" sz="2000" dirty="0" smtClean="0">
              <a:solidFill>
                <a:schemeClr val="bg1"/>
              </a:solidFill>
            </a:endParaRPr>
          </a:p>
          <a:p>
            <a:r>
              <a:rPr lang="ar-SA" sz="2000" b="1" u="sng" dirty="0" smtClean="0">
                <a:solidFill>
                  <a:schemeClr val="bg1"/>
                </a:solidFill>
              </a:rPr>
              <a:t>مثال :</a:t>
            </a:r>
            <a:endParaRPr lang="en-US" sz="2000" b="1" dirty="0" smtClean="0">
              <a:solidFill>
                <a:schemeClr val="bg1"/>
              </a:solidFill>
            </a:endParaRPr>
          </a:p>
          <a:p>
            <a:r>
              <a:rPr lang="ar-SA" sz="2000" b="1" dirty="0" smtClean="0">
                <a:solidFill>
                  <a:schemeClr val="bg1"/>
                </a:solidFill>
              </a:rPr>
              <a:t>   </a:t>
            </a:r>
            <a:r>
              <a:rPr lang="ar-SA" sz="2000" dirty="0" smtClean="0">
                <a:solidFill>
                  <a:schemeClr val="bg1"/>
                </a:solidFill>
              </a:rPr>
              <a:t>طالب يناقش معلم - مادة ما- باستمرار ويستفسر منه دائما باسلوب لائق يقوم المعلم بتعزيز هذا الجانب وتنميته ليحصل مع كل المعلمين داخل الفصل الدراسي مع جميع المواد</a:t>
            </a:r>
            <a:endParaRPr lang="en-US" sz="2000" dirty="0" smtClean="0">
              <a:solidFill>
                <a:schemeClr val="bg1"/>
              </a:solidFill>
            </a:endParaRPr>
          </a:p>
          <a:p>
            <a:r>
              <a:rPr lang="ar-SA" sz="2800" b="1" u="sng" dirty="0" smtClean="0">
                <a:solidFill>
                  <a:schemeClr val="bg1"/>
                </a:solidFill>
              </a:rPr>
              <a:t>15- </a:t>
            </a:r>
            <a:r>
              <a:rPr lang="ar-SA" sz="2800" b="1" u="sng" dirty="0" err="1" smtClean="0">
                <a:solidFill>
                  <a:schemeClr val="bg1"/>
                </a:solidFill>
              </a:rPr>
              <a:t>الاطفاء</a:t>
            </a:r>
            <a:r>
              <a:rPr lang="ar-SA" sz="2800" b="1" u="sng" dirty="0" smtClean="0">
                <a:solidFill>
                  <a:schemeClr val="bg1"/>
                </a:solidFill>
              </a:rPr>
              <a:t> </a:t>
            </a:r>
            <a:r>
              <a:rPr lang="ar-SA" sz="2800" b="1" dirty="0" smtClean="0">
                <a:solidFill>
                  <a:schemeClr val="bg1"/>
                </a:solidFill>
              </a:rPr>
              <a:t>:</a:t>
            </a:r>
            <a:endParaRPr lang="en-US" sz="2800" b="1" dirty="0" smtClean="0">
              <a:solidFill>
                <a:schemeClr val="bg1"/>
              </a:solidFill>
            </a:endParaRPr>
          </a:p>
          <a:p>
            <a:r>
              <a:rPr lang="ar-SA" sz="2000" dirty="0" smtClean="0">
                <a:solidFill>
                  <a:schemeClr val="bg1"/>
                </a:solidFill>
              </a:rPr>
              <a:t>     حجب مدعم عند ظهور سلوك غير مرغوب فيه – </a:t>
            </a:r>
            <a:endParaRPr lang="en-US" sz="2000" dirty="0" smtClean="0">
              <a:solidFill>
                <a:schemeClr val="bg1"/>
              </a:solidFill>
            </a:endParaRPr>
          </a:p>
          <a:p>
            <a:r>
              <a:rPr lang="ar-SA" sz="2000" dirty="0" smtClean="0">
                <a:solidFill>
                  <a:schemeClr val="bg1"/>
                </a:solidFill>
              </a:rPr>
              <a:t>فالسلوك الذي لا يدعم يضعف ويتلاشى ويشير الإطفاء إلى تلاشي الاستجابات غير المرغوب فيها عند إيقاف التعزيز</a:t>
            </a:r>
            <a:endParaRPr lang="en-US" sz="2000" dirty="0" smtClean="0">
              <a:solidFill>
                <a:schemeClr val="bg1"/>
              </a:solidFill>
            </a:endParaRPr>
          </a:p>
          <a:p>
            <a:r>
              <a:rPr lang="ar-SA" sz="2000" b="1" u="sng" dirty="0" smtClean="0">
                <a:solidFill>
                  <a:schemeClr val="bg1"/>
                </a:solidFill>
              </a:rPr>
              <a:t>مثال :</a:t>
            </a:r>
            <a:endParaRPr lang="en-US" sz="2000" dirty="0" smtClean="0">
              <a:solidFill>
                <a:schemeClr val="bg1"/>
              </a:solidFill>
            </a:endParaRPr>
          </a:p>
          <a:p>
            <a:r>
              <a:rPr lang="ar-SA" sz="2000" dirty="0" smtClean="0">
                <a:solidFill>
                  <a:schemeClr val="bg1"/>
                </a:solidFill>
              </a:rPr>
              <a:t>    يسال المعلم الطلاب في الصف سؤالا فيقف احد الطلاب ملوحا بيده قائلا : انا اعرف ، فلا يمنح المعلم الطالب فرصة الاجابة  ،او المشاركة فيكون المعلم قد اخضع سلوك الطالب غير المرغوب وهو رفع اليد والصوت معا للاطفاء</a:t>
            </a:r>
            <a:endParaRPr lang="en-US" sz="2000" dirty="0" smtClean="0">
              <a:solidFill>
                <a:schemeClr val="bg1"/>
              </a:solidFill>
            </a:endParaRPr>
          </a:p>
          <a:p>
            <a:endParaRPr lang="ar-KW" sz="2000" b="1"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928662" y="0"/>
            <a:ext cx="7572428" cy="6432530"/>
          </a:xfrm>
          <a:prstGeom prst="rect">
            <a:avLst/>
          </a:prstGeom>
          <a:noFill/>
        </p:spPr>
        <p:txBody>
          <a:bodyPr wrap="square" rtlCol="1">
            <a:spAutoFit/>
          </a:bodyPr>
          <a:lstStyle/>
          <a:p>
            <a:r>
              <a:rPr lang="ar-KW" sz="2400" b="1" u="sng" dirty="0" smtClean="0">
                <a:solidFill>
                  <a:schemeClr val="bg1"/>
                </a:solidFill>
              </a:rPr>
              <a:t>16- </a:t>
            </a:r>
            <a:r>
              <a:rPr lang="ar-SA" sz="2400" b="1" u="sng" dirty="0" smtClean="0">
                <a:solidFill>
                  <a:schemeClr val="bg1"/>
                </a:solidFill>
              </a:rPr>
              <a:t>التغذية الراجحة :</a:t>
            </a:r>
            <a:endParaRPr lang="en-US" sz="2400" b="1" dirty="0" smtClean="0">
              <a:solidFill>
                <a:schemeClr val="bg1"/>
              </a:solidFill>
            </a:endParaRPr>
          </a:p>
          <a:p>
            <a:r>
              <a:rPr lang="ar-SA" sz="2000" dirty="0" smtClean="0">
                <a:solidFill>
                  <a:schemeClr val="bg1"/>
                </a:solidFill>
              </a:rPr>
              <a:t>   وهي تقديم معلومات للطالب توضح له الأثر الذي نجم عن سلوكه وهذه المعلومات توجه السلوك الحالي والمستقبلي وهي توضح نتائج السلوك على الفرد ذاته وعلى المحيطين </a:t>
            </a:r>
            <a:r>
              <a:rPr lang="ar-SA" sz="2000" dirty="0" err="1" smtClean="0">
                <a:solidFill>
                  <a:schemeClr val="bg1"/>
                </a:solidFill>
              </a:rPr>
              <a:t>به</a:t>
            </a:r>
            <a:endParaRPr lang="ar-IQ" sz="2000" dirty="0" smtClean="0">
              <a:solidFill>
                <a:schemeClr val="bg1"/>
              </a:solidFill>
            </a:endParaRPr>
          </a:p>
          <a:p>
            <a:endParaRPr lang="en-US" sz="2000"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قيام المعلم بإطلاع الطلاب على درجاتهم في الاختبار مع توضيح الأخطاء التي وقعوا فيها.</a:t>
            </a:r>
            <a:endParaRPr lang="ar-IQ" sz="2000" dirty="0" smtClean="0">
              <a:solidFill>
                <a:schemeClr val="bg1"/>
              </a:solidFill>
            </a:endParaRPr>
          </a:p>
          <a:p>
            <a:endParaRPr lang="en-US" sz="2000" dirty="0" smtClean="0">
              <a:solidFill>
                <a:schemeClr val="bg1"/>
              </a:solidFill>
            </a:endParaRPr>
          </a:p>
          <a:p>
            <a:r>
              <a:rPr lang="ar-SA" sz="2400" b="1" u="sng" dirty="0" smtClean="0">
                <a:solidFill>
                  <a:schemeClr val="bg1"/>
                </a:solidFill>
              </a:rPr>
              <a:t>17- التلقين </a:t>
            </a:r>
            <a:r>
              <a:rPr lang="ar-SA" sz="2400" b="1" dirty="0" smtClean="0">
                <a:solidFill>
                  <a:schemeClr val="bg1"/>
                </a:solidFill>
              </a:rPr>
              <a:t>:</a:t>
            </a:r>
            <a:endParaRPr lang="en-US" sz="2400" b="1" dirty="0" smtClean="0">
              <a:solidFill>
                <a:schemeClr val="bg1"/>
              </a:solidFill>
            </a:endParaRPr>
          </a:p>
          <a:p>
            <a:r>
              <a:rPr lang="ar-SA" sz="2000" b="1" dirty="0" smtClean="0">
                <a:solidFill>
                  <a:schemeClr val="bg1"/>
                </a:solidFill>
              </a:rPr>
              <a:t>   </a:t>
            </a:r>
            <a:r>
              <a:rPr lang="ar-SA" sz="2000" dirty="0" smtClean="0">
                <a:solidFill>
                  <a:schemeClr val="bg1"/>
                </a:solidFill>
              </a:rPr>
              <a:t>عبارة عن تلميح أو مؤشر يجعل الاستجابة أكثر حدوثا بمعنى حث الفرد على أن يسلك سلوكا معينا .</a:t>
            </a:r>
            <a:endParaRPr lang="en-US" sz="2000" dirty="0" smtClean="0">
              <a:solidFill>
                <a:schemeClr val="bg1"/>
              </a:solidFill>
            </a:endParaRPr>
          </a:p>
          <a:p>
            <a:r>
              <a:rPr lang="ar-SA" sz="2000" dirty="0" smtClean="0">
                <a:solidFill>
                  <a:schemeClr val="bg1"/>
                </a:solidFill>
              </a:rPr>
              <a:t>والتلميح له بأنه سيعزز على ذلك السلوك </a:t>
            </a:r>
            <a:endParaRPr lang="en-US" sz="2000" dirty="0" smtClean="0">
              <a:solidFill>
                <a:schemeClr val="bg1"/>
              </a:solidFill>
            </a:endParaRPr>
          </a:p>
          <a:p>
            <a:r>
              <a:rPr lang="ar-SA" u="sng" dirty="0" smtClean="0">
                <a:solidFill>
                  <a:schemeClr val="bg1"/>
                </a:solidFill>
              </a:rPr>
              <a:t>وينقسم التلقين </a:t>
            </a:r>
            <a:r>
              <a:rPr lang="ar-SA" u="sng" dirty="0" err="1" smtClean="0">
                <a:solidFill>
                  <a:schemeClr val="bg1"/>
                </a:solidFill>
              </a:rPr>
              <a:t>الى</a:t>
            </a:r>
            <a:r>
              <a:rPr lang="ar-SA" u="sng" dirty="0" smtClean="0">
                <a:solidFill>
                  <a:schemeClr val="bg1"/>
                </a:solidFill>
              </a:rPr>
              <a:t> ثلاثة </a:t>
            </a:r>
            <a:r>
              <a:rPr lang="ar-SA" u="sng" dirty="0" err="1" smtClean="0">
                <a:solidFill>
                  <a:schemeClr val="bg1"/>
                </a:solidFill>
              </a:rPr>
              <a:t>اقسام</a:t>
            </a:r>
            <a:r>
              <a:rPr lang="ar-SA" u="sng" dirty="0" smtClean="0">
                <a:solidFill>
                  <a:schemeClr val="bg1"/>
                </a:solidFill>
              </a:rPr>
              <a:t> :"</a:t>
            </a:r>
            <a:endParaRPr lang="en-US" dirty="0" smtClean="0">
              <a:solidFill>
                <a:schemeClr val="bg1"/>
              </a:solidFill>
            </a:endParaRPr>
          </a:p>
          <a:p>
            <a:pPr lvl="0"/>
            <a:r>
              <a:rPr lang="ar-SA" dirty="0" smtClean="0">
                <a:solidFill>
                  <a:schemeClr val="bg1"/>
                </a:solidFill>
              </a:rPr>
              <a:t>تلقين لفظي :تعليمات لفظية موجهة للطلاب</a:t>
            </a:r>
            <a:endParaRPr lang="en-US" dirty="0" smtClean="0">
              <a:solidFill>
                <a:schemeClr val="bg1"/>
              </a:solidFill>
            </a:endParaRPr>
          </a:p>
          <a:p>
            <a:r>
              <a:rPr lang="ar-SA" dirty="0" smtClean="0">
                <a:solidFill>
                  <a:schemeClr val="bg1"/>
                </a:solidFill>
              </a:rPr>
              <a:t>مثل : افتحوا الكتاب ص 24 مثلا</a:t>
            </a:r>
            <a:endParaRPr lang="en-US" dirty="0" smtClean="0">
              <a:solidFill>
                <a:schemeClr val="bg1"/>
              </a:solidFill>
            </a:endParaRPr>
          </a:p>
          <a:p>
            <a:pPr lvl="0"/>
            <a:r>
              <a:rPr lang="ar-SA" dirty="0" smtClean="0">
                <a:solidFill>
                  <a:schemeClr val="bg1"/>
                </a:solidFill>
              </a:rPr>
              <a:t>تلقين إيمائي : وهو تلقين من خلال الاشارة </a:t>
            </a:r>
            <a:endParaRPr lang="en-US" dirty="0" smtClean="0">
              <a:solidFill>
                <a:schemeClr val="bg1"/>
              </a:solidFill>
            </a:endParaRPr>
          </a:p>
          <a:p>
            <a:r>
              <a:rPr lang="ar-SA" dirty="0" smtClean="0">
                <a:solidFill>
                  <a:schemeClr val="bg1"/>
                </a:solidFill>
              </a:rPr>
              <a:t>    مثل أن يشير المعلم للطلاب بيده بالجلوس</a:t>
            </a:r>
            <a:endParaRPr lang="en-US" dirty="0" smtClean="0">
              <a:solidFill>
                <a:schemeClr val="bg1"/>
              </a:solidFill>
            </a:endParaRPr>
          </a:p>
          <a:p>
            <a:pPr lvl="0"/>
            <a:r>
              <a:rPr lang="ar-SA" dirty="0" smtClean="0">
                <a:solidFill>
                  <a:schemeClr val="bg1"/>
                </a:solidFill>
              </a:rPr>
              <a:t>تلقين جسدي يهدف إلى مساعدة الطلاب على تأدية سلوك معين </a:t>
            </a:r>
            <a:endParaRPr lang="en-US" dirty="0" smtClean="0">
              <a:solidFill>
                <a:schemeClr val="bg1"/>
              </a:solidFill>
            </a:endParaRPr>
          </a:p>
          <a:p>
            <a:r>
              <a:rPr lang="ar-SA" dirty="0" smtClean="0">
                <a:solidFill>
                  <a:schemeClr val="bg1"/>
                </a:solidFill>
              </a:rPr>
              <a:t>مثل: تعليم الطفل كيفية الإمساك بالقلم </a:t>
            </a:r>
            <a:endParaRPr lang="en-US" dirty="0" smtClean="0">
              <a:solidFill>
                <a:schemeClr val="bg1"/>
              </a:solidFill>
            </a:endParaRPr>
          </a:p>
          <a:p>
            <a:endParaRPr lang="ar-KW"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714348" y="357166"/>
            <a:ext cx="8215370" cy="6340197"/>
          </a:xfrm>
          <a:prstGeom prst="rect">
            <a:avLst/>
          </a:prstGeom>
          <a:noFill/>
        </p:spPr>
        <p:txBody>
          <a:bodyPr wrap="square" rtlCol="1">
            <a:spAutoFit/>
          </a:bodyPr>
          <a:lstStyle/>
          <a:p>
            <a:r>
              <a:rPr lang="ar-KW" sz="3200" b="1" u="sng" dirty="0" smtClean="0">
                <a:solidFill>
                  <a:schemeClr val="bg1"/>
                </a:solidFill>
              </a:rPr>
              <a:t>18</a:t>
            </a:r>
            <a:r>
              <a:rPr lang="ar-SA" sz="2800" b="1" u="sng" dirty="0" smtClean="0">
                <a:solidFill>
                  <a:schemeClr val="bg1"/>
                </a:solidFill>
              </a:rPr>
              <a:t>- </a:t>
            </a:r>
            <a:r>
              <a:rPr lang="ar-SA" sz="2800" b="1" u="sng" dirty="0" err="1" smtClean="0">
                <a:solidFill>
                  <a:schemeClr val="bg1"/>
                </a:solidFill>
              </a:rPr>
              <a:t>النمذجة</a:t>
            </a:r>
            <a:r>
              <a:rPr lang="ar-SA" sz="2800" b="1" u="sng" dirty="0" smtClean="0">
                <a:solidFill>
                  <a:schemeClr val="bg1"/>
                </a:solidFill>
              </a:rPr>
              <a:t> :</a:t>
            </a:r>
            <a:endParaRPr lang="en-US" sz="2800" b="1" dirty="0" smtClean="0">
              <a:solidFill>
                <a:schemeClr val="bg1"/>
              </a:solidFill>
            </a:endParaRPr>
          </a:p>
          <a:p>
            <a:r>
              <a:rPr lang="ar-SA" b="1" dirty="0" smtClean="0">
                <a:solidFill>
                  <a:schemeClr val="bg1"/>
                </a:solidFill>
              </a:rPr>
              <a:t>     هي عملية تعلم الفرد سلوكا معينا من خلال ملاحظة سلوك آخر</a:t>
            </a:r>
            <a:endParaRPr lang="en-US" b="1" dirty="0" smtClean="0">
              <a:solidFill>
                <a:schemeClr val="bg1"/>
              </a:solidFill>
            </a:endParaRPr>
          </a:p>
          <a:p>
            <a:r>
              <a:rPr lang="ar-SA" b="1" u="sng" dirty="0" smtClean="0">
                <a:solidFill>
                  <a:schemeClr val="bg1"/>
                </a:solidFill>
              </a:rPr>
              <a:t>وينقسم </a:t>
            </a:r>
            <a:r>
              <a:rPr lang="ar-SA" b="1" u="sng" dirty="0" err="1" smtClean="0">
                <a:solidFill>
                  <a:schemeClr val="bg1"/>
                </a:solidFill>
              </a:rPr>
              <a:t>الى</a:t>
            </a:r>
            <a:r>
              <a:rPr lang="ar-SA" b="1" u="sng" dirty="0" smtClean="0">
                <a:solidFill>
                  <a:schemeClr val="bg1"/>
                </a:solidFill>
              </a:rPr>
              <a:t> :</a:t>
            </a:r>
            <a:endParaRPr lang="en-US" b="1" dirty="0" smtClean="0">
              <a:solidFill>
                <a:schemeClr val="bg1"/>
              </a:solidFill>
            </a:endParaRPr>
          </a:p>
          <a:p>
            <a:pPr lvl="0"/>
            <a:r>
              <a:rPr lang="ar-SA" b="1" dirty="0" err="1" smtClean="0">
                <a:solidFill>
                  <a:schemeClr val="bg1"/>
                </a:solidFill>
              </a:rPr>
              <a:t>نمذ</a:t>
            </a:r>
            <a:r>
              <a:rPr lang="ar-KW" b="1" dirty="0" smtClean="0">
                <a:solidFill>
                  <a:schemeClr val="bg1"/>
                </a:solidFill>
              </a:rPr>
              <a:t> </a:t>
            </a:r>
            <a:r>
              <a:rPr lang="ar-SA" b="1" dirty="0" err="1" smtClean="0">
                <a:solidFill>
                  <a:schemeClr val="bg1"/>
                </a:solidFill>
              </a:rPr>
              <a:t>جة</a:t>
            </a:r>
            <a:r>
              <a:rPr lang="ar-SA" b="1" dirty="0" smtClean="0">
                <a:solidFill>
                  <a:schemeClr val="bg1"/>
                </a:solidFill>
              </a:rPr>
              <a:t> رمزية أو مصورة :حيث يعرف نموذج من خلال الافلام او المواقف المصورة ثم يقوم الطالب بملاحظة السلوك المصور وتقليده.</a:t>
            </a:r>
            <a:endParaRPr lang="en-US" b="1" dirty="0" smtClean="0">
              <a:solidFill>
                <a:schemeClr val="bg1"/>
              </a:solidFill>
            </a:endParaRPr>
          </a:p>
          <a:p>
            <a:pPr lvl="0"/>
            <a:r>
              <a:rPr lang="ar-SA" b="1" dirty="0" err="1" smtClean="0">
                <a:solidFill>
                  <a:schemeClr val="bg1"/>
                </a:solidFill>
              </a:rPr>
              <a:t>نمذ</a:t>
            </a:r>
            <a:r>
              <a:rPr lang="ar-KW" b="1" dirty="0" smtClean="0">
                <a:solidFill>
                  <a:schemeClr val="bg1"/>
                </a:solidFill>
              </a:rPr>
              <a:t> </a:t>
            </a:r>
            <a:r>
              <a:rPr lang="ar-SA" b="1" dirty="0" err="1" smtClean="0">
                <a:solidFill>
                  <a:schemeClr val="bg1"/>
                </a:solidFill>
              </a:rPr>
              <a:t>جة</a:t>
            </a:r>
            <a:r>
              <a:rPr lang="ar-SA" b="1" dirty="0" smtClean="0">
                <a:solidFill>
                  <a:schemeClr val="bg1"/>
                </a:solidFill>
              </a:rPr>
              <a:t> بالمشاركة : حيث يقوم الطالب بمراقبة النموذج ثم يؤديه بمفرده في مواقف مختلفة</a:t>
            </a:r>
            <a:endParaRPr lang="en-US" b="1" dirty="0" smtClean="0">
              <a:solidFill>
                <a:schemeClr val="bg1"/>
              </a:solidFill>
            </a:endParaRPr>
          </a:p>
          <a:p>
            <a:r>
              <a:rPr lang="ar-SA" b="1" u="sng" dirty="0" smtClean="0">
                <a:solidFill>
                  <a:schemeClr val="bg1"/>
                </a:solidFill>
              </a:rPr>
              <a:t>مثال :</a:t>
            </a:r>
            <a:endParaRPr lang="en-US" b="1" dirty="0" smtClean="0">
              <a:solidFill>
                <a:schemeClr val="bg1"/>
              </a:solidFill>
            </a:endParaRPr>
          </a:p>
          <a:p>
            <a:r>
              <a:rPr lang="ar-SA" b="1" dirty="0" smtClean="0">
                <a:solidFill>
                  <a:schemeClr val="bg1"/>
                </a:solidFill>
              </a:rPr>
              <a:t>عندما يريد المعلم تعليم الطالب الانضباط أو النظافة أو المشاركة أو القيام بالواجبات الدراسية فيعمد إلى نقل الطالب إلى جانب طالب أخر مجد ومجيب له ويعتبره نموذجا فيلاحظه ويقتدي به</a:t>
            </a:r>
            <a:endParaRPr lang="en-US" b="1" dirty="0" smtClean="0">
              <a:solidFill>
                <a:schemeClr val="bg1"/>
              </a:solidFill>
            </a:endParaRPr>
          </a:p>
          <a:p>
            <a:r>
              <a:rPr lang="ar-SA" sz="2800" b="1" u="sng" dirty="0" smtClean="0">
                <a:solidFill>
                  <a:schemeClr val="bg1"/>
                </a:solidFill>
              </a:rPr>
              <a:t>19- الإرشاد بالواقع:</a:t>
            </a:r>
            <a:endParaRPr lang="en-US" sz="2800" b="1" dirty="0" smtClean="0">
              <a:solidFill>
                <a:schemeClr val="bg1"/>
              </a:solidFill>
            </a:endParaRPr>
          </a:p>
          <a:p>
            <a:r>
              <a:rPr lang="ar-SA" b="1" dirty="0" smtClean="0">
                <a:solidFill>
                  <a:schemeClr val="bg1"/>
                </a:solidFill>
              </a:rPr>
              <a:t>      ا) </a:t>
            </a:r>
            <a:r>
              <a:rPr lang="ar-KW" b="1" dirty="0" smtClean="0">
                <a:solidFill>
                  <a:schemeClr val="bg1"/>
                </a:solidFill>
              </a:rPr>
              <a:t>ا</a:t>
            </a:r>
            <a:r>
              <a:rPr lang="ar-SA" b="1" dirty="0" smtClean="0">
                <a:solidFill>
                  <a:schemeClr val="bg1"/>
                </a:solidFill>
              </a:rPr>
              <a:t>لإرشاد باستخدام القراءة :وتعتمد على تعليم الطالب كيفية مواجهة مشكلاته عن طريق الكتب والمؤلفات التي تساعده على تعلم تعديل السلوك </a:t>
            </a:r>
            <a:endParaRPr lang="en-US" b="1" dirty="0" smtClean="0">
              <a:solidFill>
                <a:schemeClr val="bg1"/>
              </a:solidFill>
            </a:endParaRPr>
          </a:p>
          <a:p>
            <a:r>
              <a:rPr lang="ar-SA" b="1" u="sng" dirty="0" smtClean="0">
                <a:solidFill>
                  <a:schemeClr val="bg1"/>
                </a:solidFill>
              </a:rPr>
              <a:t>مثال : </a:t>
            </a:r>
            <a:endParaRPr lang="en-US" b="1" dirty="0" smtClean="0">
              <a:solidFill>
                <a:schemeClr val="bg1"/>
              </a:solidFill>
            </a:endParaRPr>
          </a:p>
          <a:p>
            <a:r>
              <a:rPr lang="ar-SA" b="1" dirty="0" smtClean="0">
                <a:solidFill>
                  <a:schemeClr val="bg1"/>
                </a:solidFill>
              </a:rPr>
              <a:t>      وهذه الطريقة تستخدم لتعديل مشكلات سلوكية أو مدرسية مثل التأخر الدراسي والخجل وغيرهما من خلال قراءة موضوع يتعلق بما يعانيه الطالب من مشكلات .</a:t>
            </a:r>
            <a:endParaRPr lang="en-US" b="1" dirty="0" smtClean="0">
              <a:solidFill>
                <a:schemeClr val="bg1"/>
              </a:solidFill>
            </a:endParaRPr>
          </a:p>
          <a:p>
            <a:r>
              <a:rPr lang="ar-SA" b="1" dirty="0" smtClean="0">
                <a:solidFill>
                  <a:schemeClr val="bg1"/>
                </a:solidFill>
              </a:rPr>
              <a:t>أو الطالب العدواني يقرا موضوعات تحث على إدارة الغضب وضبط التنفس والاتزان الانفعالي وتبين الآثار والنتائج السلبية المترتبة على السلوك العدواني بأبعاده الم</a:t>
            </a:r>
            <a:r>
              <a:rPr lang="ar-KW" b="1" dirty="0" smtClean="0">
                <a:solidFill>
                  <a:schemeClr val="bg1"/>
                </a:solidFill>
              </a:rPr>
              <a:t>مختلفة </a:t>
            </a:r>
            <a:endParaRPr lang="ar-KW" b="1"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428604"/>
            <a:ext cx="8215370" cy="5324535"/>
          </a:xfrm>
          <a:prstGeom prst="rect">
            <a:avLst/>
          </a:prstGeom>
          <a:noFill/>
        </p:spPr>
        <p:txBody>
          <a:bodyPr wrap="square" rtlCol="1">
            <a:spAutoFit/>
          </a:bodyPr>
          <a:lstStyle/>
          <a:p>
            <a:pPr lvl="0"/>
            <a:r>
              <a:rPr lang="ar-SA" sz="2000" b="1" u="sng" dirty="0" err="1" smtClean="0">
                <a:solidFill>
                  <a:schemeClr val="bg1"/>
                </a:solidFill>
              </a:rPr>
              <a:t>الارشاد</a:t>
            </a:r>
            <a:r>
              <a:rPr lang="ar-SA" sz="2000" b="1" u="sng" dirty="0" smtClean="0">
                <a:solidFill>
                  <a:schemeClr val="bg1"/>
                </a:solidFill>
              </a:rPr>
              <a:t> باستخدام النشاط :</a:t>
            </a:r>
            <a:endParaRPr lang="en-US" sz="2000" b="1" dirty="0" smtClean="0">
              <a:solidFill>
                <a:schemeClr val="bg1"/>
              </a:solidFill>
            </a:endParaRPr>
          </a:p>
          <a:p>
            <a:r>
              <a:rPr lang="ar-SA" sz="2000" dirty="0" smtClean="0">
                <a:solidFill>
                  <a:schemeClr val="bg1"/>
                </a:solidFill>
              </a:rPr>
              <a:t>      وهو في مجال تعديل السلوك لأنه وسيلة لمساعدة الأفراد على التعرف على قدراتهم وميولهم ويمثل بنية مناسبة لتنمية طاقات الطلاب .</a:t>
            </a:r>
            <a:endParaRPr lang="en-US" sz="2000" dirty="0" smtClean="0">
              <a:solidFill>
                <a:schemeClr val="bg1"/>
              </a:solidFill>
            </a:endParaRPr>
          </a:p>
          <a:p>
            <a:r>
              <a:rPr lang="ar-SA" sz="2000" u="sng" dirty="0" smtClean="0">
                <a:solidFill>
                  <a:schemeClr val="bg1"/>
                </a:solidFill>
              </a:rPr>
              <a:t>مثال :	</a:t>
            </a:r>
            <a:endParaRPr lang="en-US" sz="2000" dirty="0" smtClean="0">
              <a:solidFill>
                <a:schemeClr val="bg1"/>
              </a:solidFill>
            </a:endParaRPr>
          </a:p>
          <a:p>
            <a:r>
              <a:rPr lang="ar-SA" sz="2000" dirty="0" smtClean="0">
                <a:solidFill>
                  <a:schemeClr val="bg1"/>
                </a:solidFill>
              </a:rPr>
              <a:t>   يمكن لمعدل السلوك إشراك الطالب العدواني في نشاط رياضي قوي </a:t>
            </a:r>
            <a:endParaRPr lang="en-US" sz="2000" dirty="0" smtClean="0">
              <a:solidFill>
                <a:schemeClr val="bg1"/>
              </a:solidFill>
            </a:endParaRPr>
          </a:p>
          <a:p>
            <a:r>
              <a:rPr lang="ar-SA" sz="2000" dirty="0" smtClean="0">
                <a:solidFill>
                  <a:schemeClr val="bg1"/>
                </a:solidFill>
              </a:rPr>
              <a:t>مثل التمارين السويدية والطالب الخجول تدريجيا في نشاط مسرحي أو الإلقاء</a:t>
            </a:r>
            <a:endParaRPr lang="en-US" sz="2000" dirty="0" smtClean="0">
              <a:solidFill>
                <a:schemeClr val="bg1"/>
              </a:solidFill>
            </a:endParaRPr>
          </a:p>
          <a:p>
            <a:r>
              <a:rPr lang="ar-SA" sz="2000" b="1" dirty="0" smtClean="0">
                <a:solidFill>
                  <a:schemeClr val="bg1"/>
                </a:solidFill>
              </a:rPr>
              <a:t>   </a:t>
            </a:r>
            <a:r>
              <a:rPr lang="ar-SA" sz="2000" b="1" u="sng" dirty="0" smtClean="0">
                <a:solidFill>
                  <a:schemeClr val="bg1"/>
                </a:solidFill>
              </a:rPr>
              <a:t>ج) </a:t>
            </a:r>
            <a:r>
              <a:rPr lang="ar-SA" sz="2000" b="1" u="sng" dirty="0" err="1" smtClean="0">
                <a:solidFill>
                  <a:schemeClr val="bg1"/>
                </a:solidFill>
              </a:rPr>
              <a:t>الارشاد</a:t>
            </a:r>
            <a:r>
              <a:rPr lang="ar-SA" sz="2000" b="1" u="sng" dirty="0" smtClean="0">
                <a:solidFill>
                  <a:schemeClr val="bg1"/>
                </a:solidFill>
              </a:rPr>
              <a:t> </a:t>
            </a:r>
            <a:r>
              <a:rPr lang="ar-SA" sz="2000" b="1" u="sng" dirty="0" err="1" smtClean="0">
                <a:solidFill>
                  <a:schemeClr val="bg1"/>
                </a:solidFill>
              </a:rPr>
              <a:t>باتاحة</a:t>
            </a:r>
            <a:r>
              <a:rPr lang="ar-SA" sz="2000" b="1" u="sng" dirty="0" smtClean="0">
                <a:solidFill>
                  <a:schemeClr val="bg1"/>
                </a:solidFill>
              </a:rPr>
              <a:t> المعلومات :</a:t>
            </a:r>
            <a:endParaRPr lang="en-US" sz="2000" b="1" dirty="0" smtClean="0">
              <a:solidFill>
                <a:schemeClr val="bg1"/>
              </a:solidFill>
            </a:endParaRPr>
          </a:p>
          <a:p>
            <a:r>
              <a:rPr lang="ar-SA" sz="2000" b="1" dirty="0" smtClean="0">
                <a:solidFill>
                  <a:schemeClr val="bg1"/>
                </a:solidFill>
              </a:rPr>
              <a:t>   </a:t>
            </a:r>
            <a:r>
              <a:rPr lang="ar-SA" sz="2000" dirty="0" smtClean="0">
                <a:solidFill>
                  <a:schemeClr val="bg1"/>
                </a:solidFill>
              </a:rPr>
              <a:t> ويستخدم في حالات نقص أو عدم توفر معلومات يبني عليها الطالب اختياره </a:t>
            </a:r>
            <a:endParaRPr lang="en-US" sz="2000" dirty="0" smtClean="0">
              <a:solidFill>
                <a:schemeClr val="bg1"/>
              </a:solidFill>
            </a:endParaRPr>
          </a:p>
          <a:p>
            <a:r>
              <a:rPr lang="ar-SA" sz="2000" u="sng" dirty="0" smtClean="0">
                <a:solidFill>
                  <a:schemeClr val="bg1"/>
                </a:solidFill>
              </a:rPr>
              <a:t>مثل :</a:t>
            </a:r>
            <a:endParaRPr lang="en-US" sz="2000" dirty="0" smtClean="0">
              <a:solidFill>
                <a:schemeClr val="bg1"/>
              </a:solidFill>
            </a:endParaRPr>
          </a:p>
          <a:p>
            <a:r>
              <a:rPr lang="ar-SA" sz="2000" dirty="0" smtClean="0">
                <a:solidFill>
                  <a:schemeClr val="bg1"/>
                </a:solidFill>
              </a:rPr>
              <a:t>      الطالب الذي يكمل الدراسة المتوسطة ويحتاج إلى أن يكمل دراسته في مجال مهني فيقوم المرشد بعرض المعاهد الثانوية أو المهنية التي يكتسب معلومات عنها</a:t>
            </a:r>
            <a:endParaRPr lang="en-US" sz="2000" dirty="0" smtClean="0">
              <a:solidFill>
                <a:schemeClr val="bg1"/>
              </a:solidFill>
            </a:endParaRPr>
          </a:p>
          <a:p>
            <a:r>
              <a:rPr lang="ar-SA" sz="2000" b="1" dirty="0" smtClean="0">
                <a:solidFill>
                  <a:schemeClr val="bg1"/>
                </a:solidFill>
              </a:rPr>
              <a:t> </a:t>
            </a:r>
            <a:r>
              <a:rPr lang="ar-SA" sz="2000" b="1" u="sng" dirty="0" smtClean="0">
                <a:solidFill>
                  <a:schemeClr val="bg1"/>
                </a:solidFill>
              </a:rPr>
              <a:t> د) </a:t>
            </a:r>
            <a:r>
              <a:rPr lang="ar-SA" sz="2000" b="1" u="sng" dirty="0" err="1" smtClean="0">
                <a:solidFill>
                  <a:schemeClr val="bg1"/>
                </a:solidFill>
              </a:rPr>
              <a:t>الارشاد</a:t>
            </a:r>
            <a:r>
              <a:rPr lang="ar-SA" sz="2000" b="1" u="sng" dirty="0" smtClean="0">
                <a:solidFill>
                  <a:schemeClr val="bg1"/>
                </a:solidFill>
              </a:rPr>
              <a:t> باستخدام العلاقة </a:t>
            </a:r>
            <a:r>
              <a:rPr lang="ar-SA" sz="2000" b="1" u="sng" dirty="0" err="1" smtClean="0">
                <a:solidFill>
                  <a:schemeClr val="bg1"/>
                </a:solidFill>
              </a:rPr>
              <a:t>الارشادية</a:t>
            </a:r>
            <a:r>
              <a:rPr lang="ar-SA" sz="2000" b="1" u="sng" dirty="0" smtClean="0">
                <a:solidFill>
                  <a:schemeClr val="bg1"/>
                </a:solidFill>
              </a:rPr>
              <a:t>:</a:t>
            </a:r>
            <a:endParaRPr lang="en-US" sz="2000" b="1"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عند تكوين علاقة مهنية جيدة بين العميل والمرشد يقوم المرشد بتوجيه الطالب إلى الأماكن التي يمكن إن يتم علاجه فيها وخاصة الحالات الصحية</a:t>
            </a:r>
            <a:endParaRPr lang="en-US" sz="2000" dirty="0" smtClean="0">
              <a:solidFill>
                <a:schemeClr val="bg1"/>
              </a:solidFill>
            </a:endParaRPr>
          </a:p>
          <a:p>
            <a:endParaRPr lang="ar-KW" sz="2000" b="1"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214290"/>
            <a:ext cx="8143932" cy="5447645"/>
          </a:xfrm>
          <a:prstGeom prst="rect">
            <a:avLst/>
          </a:prstGeom>
          <a:noFill/>
        </p:spPr>
        <p:txBody>
          <a:bodyPr wrap="square" rtlCol="1">
            <a:spAutoFit/>
          </a:bodyPr>
          <a:lstStyle/>
          <a:p>
            <a:r>
              <a:rPr lang="ar-KW" sz="3600" b="1" u="sng" dirty="0" smtClean="0">
                <a:solidFill>
                  <a:schemeClr val="bg1"/>
                </a:solidFill>
              </a:rPr>
              <a:t> </a:t>
            </a:r>
            <a:r>
              <a:rPr lang="ar-KW" sz="2800" b="1" u="sng" dirty="0" smtClean="0">
                <a:solidFill>
                  <a:schemeClr val="bg1"/>
                </a:solidFill>
              </a:rPr>
              <a:t>20</a:t>
            </a:r>
            <a:r>
              <a:rPr lang="ar-SA" sz="2800" b="1" u="sng" dirty="0" smtClean="0">
                <a:solidFill>
                  <a:schemeClr val="bg1"/>
                </a:solidFill>
              </a:rPr>
              <a:t>- اتخاذ القرار:</a:t>
            </a:r>
            <a:endParaRPr lang="en-US" sz="3200" b="1" dirty="0" smtClean="0">
              <a:solidFill>
                <a:schemeClr val="bg1"/>
              </a:solidFill>
            </a:endParaRPr>
          </a:p>
          <a:p>
            <a:r>
              <a:rPr lang="ar-SA" sz="2000" dirty="0" smtClean="0">
                <a:solidFill>
                  <a:schemeClr val="bg1"/>
                </a:solidFill>
              </a:rPr>
              <a:t>    عندما يمر الطالب في مشكلات الاختيار بحالة من التردد أو الصراع الداخلي حول موضوعين</a:t>
            </a:r>
            <a:endParaRPr lang="en-US" sz="2000"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طالب يدرس في الصف العاشر ويختار بين الالتحاق بين القسمين العلمي والأدبي فيقوم المرشد بمقابلة الطالب والمحيطين به والتعرف على قدراته وميوله ومساعدته في اتخاذ القرار المناسب للالتحاق بالتخصص الملائم</a:t>
            </a:r>
            <a:endParaRPr lang="en-US" sz="2000" dirty="0" smtClean="0">
              <a:solidFill>
                <a:schemeClr val="bg1"/>
              </a:solidFill>
            </a:endParaRPr>
          </a:p>
          <a:p>
            <a:r>
              <a:rPr lang="ar-SA" sz="2800" b="1" u="sng" dirty="0" smtClean="0">
                <a:solidFill>
                  <a:schemeClr val="bg1"/>
                </a:solidFill>
              </a:rPr>
              <a:t>21- التحصين التدريجي :</a:t>
            </a:r>
            <a:endParaRPr lang="en-US" sz="4000" b="1" dirty="0" smtClean="0">
              <a:solidFill>
                <a:schemeClr val="bg1"/>
              </a:solidFill>
            </a:endParaRPr>
          </a:p>
          <a:p>
            <a:r>
              <a:rPr lang="ar-SA" sz="2000" dirty="0" smtClean="0">
                <a:solidFill>
                  <a:schemeClr val="bg1"/>
                </a:solidFill>
              </a:rPr>
              <a:t>     هي التخلص التدريجي من مشاعر الخوف أو القلق من مثير ما وتقوم على معرفة المثيرات التي تسبب المشكلة ثم يقوم المرشد بعرض الطالب عليها بصورة تدريجية متكررة يبدأ من الأسهل إلى الأصعب .</a:t>
            </a:r>
            <a:endParaRPr lang="en-US" sz="2000"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الطالب الخجول والذي يخشى التحدث أمام زملائه – يقوم التربوي بتدريبه بالتحدث امام زملائه المقربين ثم زميلين من الذي يرتاح الطالب لهم ثم الحديث امام الصف الدراسي ثم اخيرا امام طلاب المدرسة</a:t>
            </a:r>
            <a:endParaRPr lang="en-US" sz="2000" dirty="0" smtClean="0">
              <a:solidFill>
                <a:schemeClr val="bg1"/>
              </a:solidFill>
            </a:endParaRPr>
          </a:p>
          <a:p>
            <a:endParaRPr lang="ar-KW" sz="2000"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357158" y="0"/>
            <a:ext cx="8143932" cy="6863417"/>
          </a:xfrm>
          <a:prstGeom prst="rect">
            <a:avLst/>
          </a:prstGeom>
          <a:noFill/>
        </p:spPr>
        <p:txBody>
          <a:bodyPr wrap="square" rtlCol="1">
            <a:spAutoFit/>
          </a:bodyPr>
          <a:lstStyle/>
          <a:p>
            <a:r>
              <a:rPr lang="ar-KW" sz="2800" u="sng" dirty="0" smtClean="0">
                <a:solidFill>
                  <a:schemeClr val="bg1"/>
                </a:solidFill>
              </a:rPr>
              <a:t>22</a:t>
            </a:r>
            <a:r>
              <a:rPr lang="ar-SA" sz="3200" u="sng" dirty="0" smtClean="0">
                <a:solidFill>
                  <a:schemeClr val="bg1"/>
                </a:solidFill>
              </a:rPr>
              <a:t>- ضبط الذات :</a:t>
            </a:r>
            <a:endParaRPr lang="en-US" sz="3200" dirty="0" smtClean="0">
              <a:solidFill>
                <a:schemeClr val="bg1"/>
              </a:solidFill>
            </a:endParaRPr>
          </a:p>
          <a:p>
            <a:r>
              <a:rPr lang="ar-SA" sz="2000" dirty="0" smtClean="0">
                <a:solidFill>
                  <a:schemeClr val="bg1"/>
                </a:solidFill>
              </a:rPr>
              <a:t>    وهو تدريب الطالب على ملاحظة سلوكه وتسجيل هذا ذاتيا</a:t>
            </a:r>
            <a:endParaRPr lang="en-US" sz="2000"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حالات الطلاب المدخنين والذي يقوم بالتقليل من عدد السجائر التي يتم تدخينها</a:t>
            </a:r>
            <a:endParaRPr lang="en-US" sz="2000" dirty="0" smtClean="0">
              <a:solidFill>
                <a:schemeClr val="bg1"/>
              </a:solidFill>
            </a:endParaRPr>
          </a:p>
          <a:p>
            <a:r>
              <a:rPr lang="ar-SA" sz="3200" u="sng" dirty="0" smtClean="0">
                <a:solidFill>
                  <a:schemeClr val="bg1"/>
                </a:solidFill>
              </a:rPr>
              <a:t>23- الغمر </a:t>
            </a:r>
            <a:r>
              <a:rPr lang="ar-SA" sz="3200" u="sng" dirty="0" err="1" smtClean="0">
                <a:solidFill>
                  <a:schemeClr val="bg1"/>
                </a:solidFill>
              </a:rPr>
              <a:t>والاغراق</a:t>
            </a:r>
            <a:r>
              <a:rPr lang="ar-SA" sz="3200" u="sng" dirty="0" smtClean="0">
                <a:solidFill>
                  <a:schemeClr val="bg1"/>
                </a:solidFill>
              </a:rPr>
              <a:t> :</a:t>
            </a:r>
            <a:endParaRPr lang="en-US" sz="3200"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طالب يخشى الحديث أمام زملائه الطلاب ويمتنع كليا عن التحدث أمامهم فيطالبه المرشد بإعداد كلمة عن موضوع معين ثم الزج به أمام طلاب الفصل أو جميع الطلاب ليجد نفسه في مواجهة زملائه وعليه أن يتحدث أمامهم .</a:t>
            </a:r>
            <a:endParaRPr lang="en-US" sz="2000" dirty="0" smtClean="0">
              <a:solidFill>
                <a:schemeClr val="bg1"/>
              </a:solidFill>
            </a:endParaRPr>
          </a:p>
          <a:p>
            <a:r>
              <a:rPr lang="ar-SA" sz="3200" u="sng" dirty="0" smtClean="0">
                <a:solidFill>
                  <a:schemeClr val="bg1"/>
                </a:solidFill>
              </a:rPr>
              <a:t>24- التنفيس الانفعالي :</a:t>
            </a:r>
            <a:endParaRPr lang="en-US" sz="3200" dirty="0" smtClean="0">
              <a:solidFill>
                <a:schemeClr val="bg1"/>
              </a:solidFill>
            </a:endParaRPr>
          </a:p>
          <a:p>
            <a:r>
              <a:rPr lang="ar-SA" sz="2000" dirty="0" smtClean="0">
                <a:solidFill>
                  <a:schemeClr val="bg1"/>
                </a:solidFill>
              </a:rPr>
              <a:t>    وهو تعليم الطالب على أن يطلق مشاعر</a:t>
            </a:r>
            <a:r>
              <a:rPr lang="ar-KW" sz="2000" dirty="0" smtClean="0">
                <a:solidFill>
                  <a:schemeClr val="bg1"/>
                </a:solidFill>
              </a:rPr>
              <a:t>ه</a:t>
            </a:r>
            <a:r>
              <a:rPr lang="ar-SA" sz="2000" dirty="0" smtClean="0">
                <a:solidFill>
                  <a:schemeClr val="bg1"/>
                </a:solidFill>
              </a:rPr>
              <a:t> التي يحس فيها بصورة تلقائية ويعبر عنها بطريقة كلامية والبوح عن العواطف الحالية والأهداف المستقبلية .</a:t>
            </a:r>
            <a:endParaRPr lang="en-US" sz="2000" dirty="0" smtClean="0">
              <a:solidFill>
                <a:schemeClr val="bg1"/>
              </a:solidFill>
            </a:endParaRPr>
          </a:p>
          <a:p>
            <a:r>
              <a:rPr lang="ar-SA" sz="2000" u="sng" dirty="0" smtClean="0">
                <a:solidFill>
                  <a:schemeClr val="bg1"/>
                </a:solidFill>
              </a:rPr>
              <a:t>مثال :</a:t>
            </a:r>
            <a:endParaRPr lang="en-US" sz="2000" dirty="0" smtClean="0">
              <a:solidFill>
                <a:schemeClr val="bg1"/>
              </a:solidFill>
            </a:endParaRPr>
          </a:p>
          <a:p>
            <a:r>
              <a:rPr lang="ar-SA" sz="2000" dirty="0" smtClean="0">
                <a:solidFill>
                  <a:schemeClr val="bg1"/>
                </a:solidFill>
              </a:rPr>
              <a:t>     طالب تعرض لحادث مروري وهو يقود سيارته والى جواره والده وقد توفي والده في الحادث وانعكس ذلك على سلوك الطالب وهيئته وأسلوب تعامله فيقوم المرشد بالسماح للطالب بالبوح عن معاناته والصدفة التي تعرض لها والعمل على تحويل </a:t>
            </a:r>
            <a:r>
              <a:rPr lang="ar-KW" sz="2000" dirty="0" err="1" smtClean="0">
                <a:solidFill>
                  <a:schemeClr val="bg1"/>
                </a:solidFill>
              </a:rPr>
              <a:t>ال</a:t>
            </a:r>
            <a:r>
              <a:rPr lang="ar-SA" sz="2000" dirty="0" smtClean="0">
                <a:solidFill>
                  <a:schemeClr val="bg1"/>
                </a:solidFill>
              </a:rPr>
              <a:t>سلوك </a:t>
            </a:r>
            <a:r>
              <a:rPr lang="ar-KW" sz="2000" dirty="0" smtClean="0">
                <a:solidFill>
                  <a:schemeClr val="bg1"/>
                </a:solidFill>
              </a:rPr>
              <a:t>إلى </a:t>
            </a:r>
            <a:r>
              <a:rPr lang="ar-KW" sz="2000" dirty="0" err="1" smtClean="0">
                <a:solidFill>
                  <a:schemeClr val="bg1"/>
                </a:solidFill>
              </a:rPr>
              <a:t>ال</a:t>
            </a:r>
            <a:r>
              <a:rPr lang="ar-SA" sz="2000" dirty="0" smtClean="0">
                <a:solidFill>
                  <a:schemeClr val="bg1"/>
                </a:solidFill>
              </a:rPr>
              <a:t>سلوك</a:t>
            </a:r>
            <a:r>
              <a:rPr lang="ar-KW" sz="2000" dirty="0" smtClean="0">
                <a:solidFill>
                  <a:schemeClr val="bg1"/>
                </a:solidFill>
              </a:rPr>
              <a:t> المقبول </a:t>
            </a:r>
            <a:r>
              <a:rPr lang="ar-SA" sz="2000" dirty="0" smtClean="0">
                <a:solidFill>
                  <a:schemeClr val="bg1"/>
                </a:solidFill>
              </a:rPr>
              <a:t> </a:t>
            </a:r>
            <a:r>
              <a:rPr lang="ar-KW" sz="2000" dirty="0" smtClean="0">
                <a:solidFill>
                  <a:schemeClr val="bg1"/>
                </a:solidFill>
              </a:rPr>
              <a:t>ل</a:t>
            </a:r>
            <a:r>
              <a:rPr lang="ar-SA" sz="2000" dirty="0" smtClean="0">
                <a:solidFill>
                  <a:schemeClr val="bg1"/>
                </a:solidFill>
              </a:rPr>
              <a:t>لطالب ويكون قد قام الطالب بالإفصاح عن مشاعره وما يكدر صفو حياته </a:t>
            </a:r>
            <a:endParaRPr lang="en-US" sz="2000" dirty="0" smtClean="0">
              <a:solidFill>
                <a:schemeClr val="bg1"/>
              </a:solidFill>
            </a:endParaRPr>
          </a:p>
          <a:p>
            <a:endParaRPr lang="ar-KW" sz="2400" b="1"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dirty="0"/>
          </a:p>
        </p:txBody>
      </p:sp>
      <p:sp>
        <p:nvSpPr>
          <p:cNvPr id="5" name="مربع نص 4"/>
          <p:cNvSpPr txBox="1"/>
          <p:nvPr/>
        </p:nvSpPr>
        <p:spPr>
          <a:xfrm>
            <a:off x="928662" y="428604"/>
            <a:ext cx="7429552" cy="6617196"/>
          </a:xfrm>
          <a:prstGeom prst="rect">
            <a:avLst/>
          </a:prstGeom>
          <a:noFill/>
        </p:spPr>
        <p:txBody>
          <a:bodyPr wrap="square" rtlCol="1">
            <a:spAutoFit/>
          </a:bodyPr>
          <a:lstStyle/>
          <a:p>
            <a:pPr algn="ctr"/>
            <a:r>
              <a:rPr lang="ar-SA" sz="3200" b="1" dirty="0" smtClean="0">
                <a:solidFill>
                  <a:schemeClr val="bg1"/>
                </a:solidFill>
              </a:rPr>
              <a:t>فنيات تعديل وبناء السلوك</a:t>
            </a:r>
            <a:endParaRPr lang="en-US" sz="3200" b="1" dirty="0" smtClean="0">
              <a:solidFill>
                <a:schemeClr val="bg1"/>
              </a:solidFill>
            </a:endParaRPr>
          </a:p>
          <a:p>
            <a:r>
              <a:rPr lang="ar-SA" sz="2800" b="1" u="sng" dirty="0" smtClean="0">
                <a:solidFill>
                  <a:schemeClr val="bg1"/>
                </a:solidFill>
              </a:rPr>
              <a:t>  تعديل السلوك :</a:t>
            </a:r>
            <a:endParaRPr lang="en-US" sz="2800" dirty="0" smtClean="0">
              <a:solidFill>
                <a:schemeClr val="bg1"/>
              </a:solidFill>
            </a:endParaRPr>
          </a:p>
          <a:p>
            <a:r>
              <a:rPr lang="ar-SA" sz="2800" dirty="0" smtClean="0">
                <a:solidFill>
                  <a:schemeClr val="bg1"/>
                </a:solidFill>
              </a:rPr>
              <a:t>   هو تطبيق المبادئ التعليمية المشتقة تجريبيا  بهدف تغيير السلوك الإنساني </a:t>
            </a:r>
            <a:endParaRPr lang="en-US" sz="2800" dirty="0" smtClean="0">
              <a:solidFill>
                <a:schemeClr val="bg1"/>
              </a:solidFill>
            </a:endParaRPr>
          </a:p>
          <a:p>
            <a:r>
              <a:rPr lang="ar-SA" sz="2800" b="1" u="sng" dirty="0" smtClean="0">
                <a:solidFill>
                  <a:schemeClr val="bg1"/>
                </a:solidFill>
              </a:rPr>
              <a:t>والمبادئ السلوكية التي يتم تطبيقها في ميدان تعديل السلوك </a:t>
            </a:r>
            <a:r>
              <a:rPr lang="ar-SA" sz="2800" dirty="0" smtClean="0">
                <a:solidFill>
                  <a:schemeClr val="bg1"/>
                </a:solidFill>
              </a:rPr>
              <a:t>:</a:t>
            </a:r>
            <a:endParaRPr lang="en-US" sz="2800" dirty="0" smtClean="0">
              <a:solidFill>
                <a:schemeClr val="bg1"/>
              </a:solidFill>
            </a:endParaRPr>
          </a:p>
          <a:p>
            <a:r>
              <a:rPr lang="en-US" sz="2800" dirty="0" smtClean="0">
                <a:solidFill>
                  <a:schemeClr val="bg1"/>
                </a:solidFill>
              </a:rPr>
              <a:t>  -</a:t>
            </a:r>
            <a:r>
              <a:rPr lang="ar-SA" sz="2800" dirty="0" smtClean="0">
                <a:solidFill>
                  <a:schemeClr val="bg1"/>
                </a:solidFill>
              </a:rPr>
              <a:t>هي المبادئ التي انبثقت عن النظرية السلوكية وبخاصة التحليل السلوكي التجريبي . </a:t>
            </a:r>
            <a:endParaRPr lang="en-US" sz="2800" dirty="0" smtClean="0">
              <a:solidFill>
                <a:schemeClr val="bg1"/>
              </a:solidFill>
            </a:endParaRPr>
          </a:p>
          <a:p>
            <a:r>
              <a:rPr lang="ar-SA" sz="2800" b="1" u="sng" dirty="0" smtClean="0">
                <a:solidFill>
                  <a:schemeClr val="bg1"/>
                </a:solidFill>
              </a:rPr>
              <a:t>ويركز تعديل السلوك </a:t>
            </a:r>
            <a:r>
              <a:rPr lang="ar-SA" sz="2800" dirty="0" smtClean="0">
                <a:solidFill>
                  <a:schemeClr val="bg1"/>
                </a:solidFill>
              </a:rPr>
              <a:t>على </a:t>
            </a:r>
            <a:r>
              <a:rPr lang="en-US" sz="2800" dirty="0" smtClean="0">
                <a:solidFill>
                  <a:schemeClr val="bg1"/>
                </a:solidFill>
              </a:rPr>
              <a:t>:</a:t>
            </a:r>
          </a:p>
          <a:p>
            <a:r>
              <a:rPr lang="en-US" sz="2800" dirty="0" smtClean="0">
                <a:solidFill>
                  <a:schemeClr val="bg1"/>
                </a:solidFill>
              </a:rPr>
              <a:t> - </a:t>
            </a:r>
            <a:r>
              <a:rPr lang="ar-SA" sz="2800" dirty="0" smtClean="0">
                <a:solidFill>
                  <a:schemeClr val="bg1"/>
                </a:solidFill>
              </a:rPr>
              <a:t>الحاضر وليس على الماضي </a:t>
            </a:r>
            <a:r>
              <a:rPr lang="ar-IQ" sz="2800" dirty="0" smtClean="0">
                <a:solidFill>
                  <a:schemeClr val="bg1"/>
                </a:solidFill>
              </a:rPr>
              <a:t>.</a:t>
            </a:r>
            <a:endParaRPr lang="en-US" sz="2800" dirty="0" smtClean="0">
              <a:solidFill>
                <a:schemeClr val="bg1"/>
              </a:solidFill>
            </a:endParaRPr>
          </a:p>
          <a:p>
            <a:r>
              <a:rPr lang="en-US" sz="2800" dirty="0" smtClean="0">
                <a:solidFill>
                  <a:schemeClr val="bg1"/>
                </a:solidFill>
              </a:rPr>
              <a:t>- </a:t>
            </a:r>
            <a:r>
              <a:rPr lang="ar-SA" sz="2800" dirty="0" smtClean="0">
                <a:solidFill>
                  <a:schemeClr val="bg1"/>
                </a:solidFill>
              </a:rPr>
              <a:t> السلوك الظاهر وليس على السلوك الخفي </a:t>
            </a:r>
            <a:r>
              <a:rPr lang="ar-IQ" sz="2800" dirty="0" smtClean="0">
                <a:solidFill>
                  <a:schemeClr val="bg1"/>
                </a:solidFill>
              </a:rPr>
              <a:t>.</a:t>
            </a:r>
            <a:endParaRPr lang="en-US" sz="2800" dirty="0" smtClean="0">
              <a:solidFill>
                <a:schemeClr val="bg1"/>
              </a:solidFill>
            </a:endParaRPr>
          </a:p>
          <a:p>
            <a:r>
              <a:rPr lang="en-US" sz="2800" dirty="0" smtClean="0">
                <a:solidFill>
                  <a:schemeClr val="bg1"/>
                </a:solidFill>
              </a:rPr>
              <a:t> - </a:t>
            </a:r>
            <a:r>
              <a:rPr lang="ar-IQ" sz="2800" dirty="0" err="1" smtClean="0">
                <a:solidFill>
                  <a:schemeClr val="bg1"/>
                </a:solidFill>
              </a:rPr>
              <a:t>إعتماد</a:t>
            </a:r>
            <a:r>
              <a:rPr lang="en-US" sz="2800" dirty="0" smtClean="0">
                <a:solidFill>
                  <a:schemeClr val="bg1"/>
                </a:solidFill>
              </a:rPr>
              <a:t> </a:t>
            </a:r>
            <a:r>
              <a:rPr lang="ar-SA" sz="2800" dirty="0" smtClean="0">
                <a:solidFill>
                  <a:schemeClr val="bg1"/>
                </a:solidFill>
              </a:rPr>
              <a:t>القياس الموضوعي المباشر والمتكرر </a:t>
            </a:r>
            <a:r>
              <a:rPr lang="ar-IQ" sz="2800" dirty="0" smtClean="0">
                <a:solidFill>
                  <a:schemeClr val="bg1"/>
                </a:solidFill>
              </a:rPr>
              <a:t>.</a:t>
            </a:r>
            <a:endParaRPr lang="en-US" sz="2800" dirty="0" smtClean="0">
              <a:solidFill>
                <a:schemeClr val="bg1"/>
              </a:solidFill>
            </a:endParaRPr>
          </a:p>
          <a:p>
            <a:r>
              <a:rPr lang="ar-IQ" sz="2800" dirty="0" smtClean="0">
                <a:solidFill>
                  <a:schemeClr val="bg1"/>
                </a:solidFill>
              </a:rPr>
              <a:t> - </a:t>
            </a:r>
            <a:r>
              <a:rPr lang="ar-IQ" sz="2800" dirty="0" err="1" smtClean="0">
                <a:solidFill>
                  <a:schemeClr val="bg1"/>
                </a:solidFill>
              </a:rPr>
              <a:t>إ</a:t>
            </a:r>
            <a:r>
              <a:rPr lang="ar-SA" sz="2800" dirty="0" smtClean="0">
                <a:solidFill>
                  <a:schemeClr val="bg1"/>
                </a:solidFill>
              </a:rPr>
              <a:t>ستخدم التحليل الوظيفي التجريبي في تفسير السلوك وتعديله</a:t>
            </a:r>
            <a:r>
              <a:rPr lang="ar-IQ" sz="2800" dirty="0" smtClean="0">
                <a:solidFill>
                  <a:schemeClr val="bg1"/>
                </a:solidFill>
              </a:rPr>
              <a:t>.</a:t>
            </a:r>
            <a:endParaRPr lang="en-US" sz="2800" dirty="0" smtClean="0">
              <a:solidFill>
                <a:schemeClr val="bg1"/>
              </a:solidFill>
            </a:endParaRPr>
          </a:p>
          <a:p>
            <a:endParaRPr lang="ar-KW" sz="2800"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642910" y="500042"/>
            <a:ext cx="8072494" cy="4278094"/>
          </a:xfrm>
          <a:prstGeom prst="rect">
            <a:avLst/>
          </a:prstGeom>
          <a:noFill/>
        </p:spPr>
        <p:txBody>
          <a:bodyPr wrap="square" rtlCol="1">
            <a:spAutoFit/>
          </a:bodyPr>
          <a:lstStyle/>
          <a:p>
            <a:r>
              <a:rPr lang="ar-KW" sz="3200" b="1" u="sng" dirty="0" smtClean="0">
                <a:solidFill>
                  <a:schemeClr val="bg1"/>
                </a:solidFill>
              </a:rPr>
              <a:t>25</a:t>
            </a:r>
            <a:r>
              <a:rPr lang="ar-SA" sz="3200" b="1" u="sng" dirty="0" smtClean="0">
                <a:solidFill>
                  <a:schemeClr val="bg1"/>
                </a:solidFill>
              </a:rPr>
              <a:t>- الإرشاد العقلاني والانفعالي :</a:t>
            </a:r>
            <a:endParaRPr lang="ar-IQ" sz="3200" b="1" u="sng" dirty="0" smtClean="0">
              <a:solidFill>
                <a:schemeClr val="bg1"/>
              </a:solidFill>
            </a:endParaRPr>
          </a:p>
          <a:p>
            <a:endParaRPr lang="en-US" sz="3200" dirty="0" smtClean="0">
              <a:solidFill>
                <a:schemeClr val="bg1"/>
              </a:solidFill>
            </a:endParaRPr>
          </a:p>
          <a:p>
            <a:r>
              <a:rPr lang="ar-KW" sz="3200" b="1" u="sng" dirty="0" smtClean="0">
                <a:solidFill>
                  <a:schemeClr val="bg1"/>
                </a:solidFill>
              </a:rPr>
              <a:t>مثال:</a:t>
            </a:r>
          </a:p>
          <a:p>
            <a:r>
              <a:rPr lang="ar-SA" sz="2400" dirty="0" smtClean="0">
                <a:solidFill>
                  <a:schemeClr val="bg1"/>
                </a:solidFill>
              </a:rPr>
              <a:t>     طالب حاصل على مجموع معين يؤهله للالتحاق بأحد المؤسسات ثم اتضح بعد ذلك عدم قبوله فيها، التفكير المنطقي يقوم أن لكل شيء نصيب ويقوم بالبحث عن مؤسسة أخرى أمثال هذا التفكير العقلاني ( النتيجة)</a:t>
            </a:r>
            <a:endParaRPr lang="en-US" sz="2400" dirty="0" smtClean="0">
              <a:solidFill>
                <a:schemeClr val="bg1"/>
              </a:solidFill>
            </a:endParaRPr>
          </a:p>
          <a:p>
            <a:r>
              <a:rPr lang="ar-SA" sz="2400" dirty="0" smtClean="0">
                <a:solidFill>
                  <a:schemeClr val="bg1"/>
                </a:solidFill>
              </a:rPr>
              <a:t> </a:t>
            </a:r>
            <a:endParaRPr lang="en-US" sz="2400" dirty="0" smtClean="0">
              <a:solidFill>
                <a:schemeClr val="bg1"/>
              </a:solidFill>
            </a:endParaRPr>
          </a:p>
          <a:p>
            <a:r>
              <a:rPr lang="ar-SA" sz="2800" dirty="0" smtClean="0"/>
              <a:t> </a:t>
            </a:r>
            <a:endParaRPr lang="en-US" sz="2800" dirty="0" smtClean="0"/>
          </a:p>
          <a:p>
            <a:endParaRPr lang="ar-KW" sz="2800"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Rectangle 4"/>
          <p:cNvSpPr/>
          <p:nvPr/>
        </p:nvSpPr>
        <p:spPr>
          <a:xfrm>
            <a:off x="428596" y="500042"/>
            <a:ext cx="8215370" cy="3231654"/>
          </a:xfrm>
          <a:prstGeom prst="rect">
            <a:avLst/>
          </a:prstGeom>
        </p:spPr>
        <p:txBody>
          <a:bodyPr wrap="square" anchor="b">
            <a:spAutoFit/>
          </a:bodyPr>
          <a:lstStyle/>
          <a:p>
            <a:pPr algn="ctr"/>
            <a:endParaRPr lang="ar-IQ" sz="4400" b="1" dirty="0" smtClean="0"/>
          </a:p>
          <a:p>
            <a:pPr algn="ctr"/>
            <a:endParaRPr lang="ar-IQ" sz="4400" b="1" dirty="0" smtClean="0"/>
          </a:p>
          <a:p>
            <a:pPr algn="ctr"/>
            <a:r>
              <a:rPr lang="ar-IQ" sz="4400" b="1" dirty="0" smtClean="0">
                <a:solidFill>
                  <a:schemeClr val="bg1"/>
                </a:solidFill>
              </a:rPr>
              <a:t>انتهى الدرس </a:t>
            </a:r>
          </a:p>
          <a:p>
            <a:pPr algn="ctr"/>
            <a:r>
              <a:rPr lang="ar-IQ" sz="4400" b="1" dirty="0" smtClean="0">
                <a:solidFill>
                  <a:schemeClr val="bg1"/>
                </a:solidFill>
              </a:rPr>
              <a:t>شكرا لاطلاعكم ومساهمتكم</a:t>
            </a:r>
          </a:p>
          <a:p>
            <a:endParaRPr lang="en-US" sz="2800" dirty="0" smtClean="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14348" y="1214422"/>
            <a:ext cx="7772400" cy="914400"/>
          </a:xfrm>
        </p:spPr>
        <p:txBody>
          <a:bodyPr/>
          <a:lstStyle/>
          <a:p>
            <a:pPr algn="ctr"/>
            <a:r>
              <a:rPr lang="ar-IQ" dirty="0" smtClean="0"/>
              <a:t>نشاط فردي</a:t>
            </a:r>
            <a:endParaRPr lang="ar-IQ" dirty="0"/>
          </a:p>
        </p:txBody>
      </p:sp>
      <p:sp>
        <p:nvSpPr>
          <p:cNvPr id="3" name="عنصر نائب للمحتوى 2"/>
          <p:cNvSpPr>
            <a:spLocks noGrp="1"/>
          </p:cNvSpPr>
          <p:nvPr>
            <p:ph idx="1"/>
          </p:nvPr>
        </p:nvSpPr>
        <p:spPr>
          <a:xfrm>
            <a:off x="457200" y="2857496"/>
            <a:ext cx="8229600" cy="3717040"/>
          </a:xfrm>
        </p:spPr>
        <p:txBody>
          <a:bodyPr>
            <a:normAutofit/>
          </a:bodyPr>
          <a:lstStyle/>
          <a:p>
            <a:pPr algn="ctr">
              <a:buNone/>
            </a:pPr>
            <a:r>
              <a:rPr lang="ar-IQ" sz="8000" dirty="0" smtClean="0">
                <a:solidFill>
                  <a:srgbClr val="C00000"/>
                </a:solidFill>
              </a:rPr>
              <a:t>هل</a:t>
            </a:r>
            <a:r>
              <a:rPr lang="ar-IQ" sz="3600" dirty="0" smtClean="0"/>
              <a:t> تعديل السلوك عملية تقويمية أم </a:t>
            </a:r>
            <a:r>
              <a:rPr lang="ar-IQ" sz="3600" dirty="0" err="1" smtClean="0"/>
              <a:t>تقيمية</a:t>
            </a:r>
            <a:r>
              <a:rPr lang="ar-IQ" sz="3600" dirty="0" smtClean="0"/>
              <a:t>؟ ولماذا؟</a:t>
            </a:r>
            <a:endParaRPr lang="ar-IQ"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dirty="0"/>
          </a:p>
        </p:txBody>
      </p:sp>
      <p:graphicFrame>
        <p:nvGraphicFramePr>
          <p:cNvPr id="6" name="رسم تخطيطي 5"/>
          <p:cNvGraphicFramePr/>
          <p:nvPr/>
        </p:nvGraphicFramePr>
        <p:xfrm>
          <a:off x="500034" y="428605"/>
          <a:ext cx="8501122" cy="2071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214290"/>
            <a:ext cx="8001056" cy="8217634"/>
          </a:xfrm>
          <a:prstGeom prst="rect">
            <a:avLst/>
          </a:prstGeom>
          <a:noFill/>
        </p:spPr>
        <p:txBody>
          <a:bodyPr wrap="square" rtlCol="1">
            <a:spAutoFit/>
          </a:bodyPr>
          <a:lstStyle/>
          <a:p>
            <a:r>
              <a:rPr lang="en-US" sz="4000" b="1" dirty="0" smtClean="0">
                <a:solidFill>
                  <a:srgbClr val="C00000"/>
                </a:solidFill>
              </a:rPr>
              <a:t> </a:t>
            </a:r>
            <a:r>
              <a:rPr lang="ar-SA" sz="3200" b="1" i="1" u="sng" dirty="0" smtClean="0">
                <a:solidFill>
                  <a:schemeClr val="bg1"/>
                </a:solidFill>
              </a:rPr>
              <a:t>جوانب </a:t>
            </a:r>
            <a:r>
              <a:rPr lang="ar-SA" sz="3200" b="1" i="1" u="sng" dirty="0" err="1" smtClean="0">
                <a:solidFill>
                  <a:schemeClr val="bg1"/>
                </a:solidFill>
              </a:rPr>
              <a:t>اساسية</a:t>
            </a:r>
            <a:r>
              <a:rPr lang="ar-SA" sz="3200" b="1" i="1" u="sng" dirty="0" smtClean="0">
                <a:solidFill>
                  <a:schemeClr val="bg1"/>
                </a:solidFill>
              </a:rPr>
              <a:t> يجب عدم </a:t>
            </a:r>
            <a:r>
              <a:rPr lang="ar-SA" sz="3200" b="1" i="1" u="sng" dirty="0" err="1" smtClean="0">
                <a:solidFill>
                  <a:schemeClr val="bg1"/>
                </a:solidFill>
              </a:rPr>
              <a:t>اغفالها</a:t>
            </a:r>
            <a:r>
              <a:rPr lang="ar-SA" sz="3200" b="1" i="1" u="sng" dirty="0" smtClean="0">
                <a:solidFill>
                  <a:schemeClr val="bg1"/>
                </a:solidFill>
              </a:rPr>
              <a:t> عند تعديل السلوك</a:t>
            </a:r>
            <a:r>
              <a:rPr lang="ar-SA" sz="4000" b="1" i="1" u="sng" dirty="0" smtClean="0">
                <a:solidFill>
                  <a:schemeClr val="bg1"/>
                </a:solidFill>
              </a:rPr>
              <a:t>:</a:t>
            </a:r>
            <a:endParaRPr lang="en-US" sz="4000" b="1" dirty="0" smtClean="0">
              <a:solidFill>
                <a:schemeClr val="bg1"/>
              </a:solidFill>
            </a:endParaRPr>
          </a:p>
          <a:p>
            <a:r>
              <a:rPr lang="ar-SA" sz="2400" dirty="0" smtClean="0">
                <a:solidFill>
                  <a:schemeClr val="bg1"/>
                </a:solidFill>
              </a:rPr>
              <a:t>  </a:t>
            </a:r>
            <a:r>
              <a:rPr lang="ar-SA" sz="2800" dirty="0" smtClean="0">
                <a:solidFill>
                  <a:schemeClr val="bg1"/>
                </a:solidFill>
              </a:rPr>
              <a:t>1 - سلامة الركائز الاساسية في سلوك الانسان وهي الحواس والجهاز العصبي</a:t>
            </a:r>
            <a:endParaRPr lang="en-US" sz="2800" dirty="0" smtClean="0">
              <a:solidFill>
                <a:schemeClr val="bg1"/>
              </a:solidFill>
            </a:endParaRPr>
          </a:p>
          <a:p>
            <a:r>
              <a:rPr lang="ar-SA" sz="2800" dirty="0" smtClean="0">
                <a:solidFill>
                  <a:schemeClr val="bg1"/>
                </a:solidFill>
              </a:rPr>
              <a:t> 2 - ان تحقيق اهداف تعديل السلوك ليست في كل الاحوال بل قد تكون عملية الضبط وقتية وانما تحتاج الى الرعاية بشكل مستمر</a:t>
            </a:r>
            <a:endParaRPr lang="en-US" sz="2800" dirty="0" smtClean="0">
              <a:solidFill>
                <a:schemeClr val="bg1"/>
              </a:solidFill>
            </a:endParaRPr>
          </a:p>
          <a:p>
            <a:pPr lvl="0"/>
            <a:r>
              <a:rPr lang="ar-SA" sz="2800" dirty="0" smtClean="0">
                <a:solidFill>
                  <a:schemeClr val="bg1"/>
                </a:solidFill>
              </a:rPr>
              <a:t>- قد تصلح مع طالب وتختلف مع آخر وفق مبدأ الفروق الفردية</a:t>
            </a:r>
            <a:endParaRPr lang="en-US" sz="2800" dirty="0" smtClean="0">
              <a:solidFill>
                <a:schemeClr val="bg1"/>
              </a:solidFill>
            </a:endParaRPr>
          </a:p>
          <a:p>
            <a:r>
              <a:rPr lang="ar-SA" sz="2800" dirty="0" smtClean="0">
                <a:solidFill>
                  <a:schemeClr val="bg1"/>
                </a:solidFill>
              </a:rPr>
              <a:t> 4  - ان المرشد الطلابي(الباحث) في حاجة الى المعرفة من اجل اختبار الاساليب والاستراتيجيات المختلفة ومعرفة متى وكيف </a:t>
            </a:r>
            <a:r>
              <a:rPr lang="ar-KW" sz="2800" dirty="0" smtClean="0">
                <a:solidFill>
                  <a:schemeClr val="bg1"/>
                </a:solidFill>
              </a:rPr>
              <a:t>و</a:t>
            </a:r>
            <a:r>
              <a:rPr lang="ar-SA" sz="2800" dirty="0" smtClean="0">
                <a:solidFill>
                  <a:schemeClr val="bg1"/>
                </a:solidFill>
              </a:rPr>
              <a:t>لماذا يستخدم احدها دون غيرها</a:t>
            </a:r>
            <a:endParaRPr lang="en-US" sz="2800" dirty="0" smtClean="0">
              <a:solidFill>
                <a:schemeClr val="bg1"/>
              </a:solidFill>
            </a:endParaRPr>
          </a:p>
          <a:p>
            <a:r>
              <a:rPr lang="ar-SA" sz="2800" dirty="0" smtClean="0">
                <a:solidFill>
                  <a:schemeClr val="bg1"/>
                </a:solidFill>
              </a:rPr>
              <a:t> 5 - ان حجم المتغيرات والمعلومات التي يتلقاها الطالب عن الوسائل التقنية الحديثة يؤدي الى تغيرات ملموسة في السلوك وتتطلب ايجاد اساليب تطبيقية لمواجهة المشكلات</a:t>
            </a:r>
            <a:endParaRPr lang="en-US" sz="2800" dirty="0" smtClean="0">
              <a:solidFill>
                <a:schemeClr val="bg1"/>
              </a:solidFill>
            </a:endParaRPr>
          </a:p>
          <a:p>
            <a:endParaRPr lang="ar-KW" sz="2800" b="1"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6" name="مربع نص 5"/>
          <p:cNvSpPr txBox="1"/>
          <p:nvPr/>
        </p:nvSpPr>
        <p:spPr>
          <a:xfrm>
            <a:off x="500034" y="571480"/>
            <a:ext cx="8286808" cy="5509200"/>
          </a:xfrm>
          <a:prstGeom prst="rect">
            <a:avLst/>
          </a:prstGeom>
          <a:noFill/>
        </p:spPr>
        <p:txBody>
          <a:bodyPr wrap="square" rtlCol="1">
            <a:spAutoFit/>
          </a:bodyPr>
          <a:lstStyle/>
          <a:p>
            <a:r>
              <a:rPr lang="ar-SA" sz="3600" b="1" i="1" u="sng" dirty="0" smtClean="0">
                <a:solidFill>
                  <a:srgbClr val="C00000"/>
                </a:solidFill>
              </a:rPr>
              <a:t> </a:t>
            </a:r>
            <a:r>
              <a:rPr lang="ar-SA" sz="2800" b="1" i="1" u="sng" dirty="0" smtClean="0">
                <a:solidFill>
                  <a:schemeClr val="bg1"/>
                </a:solidFill>
              </a:rPr>
              <a:t>أساليب زيادة السلوك المرغوب:</a:t>
            </a:r>
            <a:endParaRPr lang="en-US" sz="2800" dirty="0" smtClean="0">
              <a:solidFill>
                <a:schemeClr val="bg1"/>
              </a:solidFill>
            </a:endParaRPr>
          </a:p>
          <a:p>
            <a:r>
              <a:rPr lang="ar-KW" sz="3600" b="1" u="sng" dirty="0" smtClean="0">
                <a:solidFill>
                  <a:schemeClr val="bg1"/>
                </a:solidFill>
              </a:rPr>
              <a:t>1- </a:t>
            </a:r>
            <a:r>
              <a:rPr lang="ar-SA" sz="3600" b="1" u="sng" dirty="0" smtClean="0">
                <a:solidFill>
                  <a:schemeClr val="bg1"/>
                </a:solidFill>
              </a:rPr>
              <a:t>التعزيز</a:t>
            </a:r>
            <a:r>
              <a:rPr lang="ar-KW" sz="3600" b="1" u="sng" dirty="0" smtClean="0">
                <a:solidFill>
                  <a:schemeClr val="bg1"/>
                </a:solidFill>
              </a:rPr>
              <a:t>:</a:t>
            </a:r>
            <a:r>
              <a:rPr lang="ar-SA" sz="3600" dirty="0" smtClean="0">
                <a:solidFill>
                  <a:schemeClr val="bg1"/>
                </a:solidFill>
              </a:rPr>
              <a:t> </a:t>
            </a:r>
            <a:r>
              <a:rPr lang="ar-SA" sz="2800" dirty="0" smtClean="0">
                <a:solidFill>
                  <a:schemeClr val="bg1"/>
                </a:solidFill>
              </a:rPr>
              <a:t>هو تدعيم السلوك المناسب أو زيادة احتمالات تكراره في المستقيل بإضافة مثيرات ايجابية .</a:t>
            </a:r>
            <a:endParaRPr lang="en-US" sz="2800" dirty="0" smtClean="0">
              <a:solidFill>
                <a:schemeClr val="bg1"/>
              </a:solidFill>
            </a:endParaRPr>
          </a:p>
          <a:p>
            <a:r>
              <a:rPr lang="ar-SA" sz="3600" dirty="0" smtClean="0">
                <a:solidFill>
                  <a:schemeClr val="bg1"/>
                </a:solidFill>
              </a:rPr>
              <a:t> </a:t>
            </a:r>
            <a:endParaRPr lang="ar-KW" sz="3600" dirty="0" smtClean="0">
              <a:solidFill>
                <a:schemeClr val="bg1"/>
              </a:solidFill>
            </a:endParaRPr>
          </a:p>
          <a:p>
            <a:r>
              <a:rPr lang="ar-SA" sz="3600" dirty="0" smtClean="0">
                <a:solidFill>
                  <a:schemeClr val="bg1"/>
                </a:solidFill>
              </a:rPr>
              <a:t> </a:t>
            </a:r>
            <a:r>
              <a:rPr lang="ar-SA" sz="3600" b="1" i="1" u="sng" dirty="0" smtClean="0">
                <a:solidFill>
                  <a:schemeClr val="bg1"/>
                </a:solidFill>
              </a:rPr>
              <a:t>مثال :</a:t>
            </a:r>
            <a:r>
              <a:rPr lang="ar-SA" sz="3600" dirty="0" smtClean="0">
                <a:solidFill>
                  <a:schemeClr val="bg1"/>
                </a:solidFill>
              </a:rPr>
              <a:t>  </a:t>
            </a:r>
            <a:r>
              <a:rPr lang="ar-SA" sz="2800" dirty="0" smtClean="0">
                <a:solidFill>
                  <a:schemeClr val="bg1"/>
                </a:solidFill>
              </a:rPr>
              <a:t>اذا  حل الطالب الواجب اعطيت له هدية </a:t>
            </a:r>
            <a:endParaRPr lang="ar-KW" sz="2800" dirty="0" smtClean="0">
              <a:solidFill>
                <a:schemeClr val="bg1"/>
              </a:solidFill>
            </a:endParaRPr>
          </a:p>
          <a:p>
            <a:r>
              <a:rPr lang="ar-KW" sz="2800" dirty="0" smtClean="0">
                <a:solidFill>
                  <a:schemeClr val="bg1"/>
                </a:solidFill>
              </a:rPr>
              <a:t> </a:t>
            </a:r>
            <a:r>
              <a:rPr lang="ar-SA" sz="2800" dirty="0" smtClean="0">
                <a:solidFill>
                  <a:schemeClr val="bg1"/>
                </a:solidFill>
              </a:rPr>
              <a:t>( تعزيز ايجابي )</a:t>
            </a:r>
            <a:r>
              <a:rPr lang="ar-KW" sz="2800" dirty="0" smtClean="0">
                <a:solidFill>
                  <a:schemeClr val="bg1"/>
                </a:solidFill>
              </a:rPr>
              <a:t> </a:t>
            </a:r>
            <a:r>
              <a:rPr lang="ar-SA" sz="2800" dirty="0" smtClean="0">
                <a:solidFill>
                  <a:schemeClr val="bg1"/>
                </a:solidFill>
              </a:rPr>
              <a:t>إذا حل الطالب الواجب اعفي من </a:t>
            </a:r>
            <a:r>
              <a:rPr lang="ar-KW" sz="2800" dirty="0" smtClean="0">
                <a:solidFill>
                  <a:schemeClr val="bg1"/>
                </a:solidFill>
              </a:rPr>
              <a:t> </a:t>
            </a:r>
            <a:r>
              <a:rPr lang="ar-SA" sz="2800" dirty="0" smtClean="0">
                <a:solidFill>
                  <a:schemeClr val="bg1"/>
                </a:solidFill>
              </a:rPr>
              <a:t>إعطائه واجبات ليوم غد( تعزيز سلبى)</a:t>
            </a:r>
            <a:endParaRPr lang="en-US" sz="2800" dirty="0" smtClean="0">
              <a:solidFill>
                <a:schemeClr val="bg1"/>
              </a:solidFill>
            </a:endParaRPr>
          </a:p>
          <a:p>
            <a:endParaRPr lang="ar-KW" sz="3600" b="1" i="1" dirty="0" smtClean="0">
              <a:solidFill>
                <a:schemeClr val="bg1"/>
              </a:solidFill>
            </a:endParaRPr>
          </a:p>
          <a:p>
            <a:r>
              <a:rPr lang="ar-SA" sz="3200" b="1" dirty="0" smtClean="0">
                <a:solidFill>
                  <a:schemeClr val="bg1"/>
                </a:solidFill>
              </a:rPr>
              <a:t>إذا التعزيز يكون تعزيزاَ ايجابي وتعزيز سلبي</a:t>
            </a:r>
            <a:endParaRPr lang="en-US" sz="3200" dirty="0" smtClean="0">
              <a:solidFill>
                <a:schemeClr val="bg1"/>
              </a:solidFill>
            </a:endParaRPr>
          </a:p>
          <a:p>
            <a:r>
              <a:rPr lang="ar-SA" sz="2800" dirty="0" smtClean="0">
                <a:solidFill>
                  <a:schemeClr val="bg1"/>
                </a:solidFill>
              </a:rPr>
              <a:t>    ويؤدي التعزيز إلى تحسين مفهوم الذات ويستثير الدافعية</a:t>
            </a:r>
            <a:endParaRPr lang="ar-KW" sz="2800"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357166"/>
            <a:ext cx="8001056" cy="4216539"/>
          </a:xfrm>
          <a:prstGeom prst="rect">
            <a:avLst/>
          </a:prstGeom>
          <a:noFill/>
        </p:spPr>
        <p:txBody>
          <a:bodyPr wrap="square" rtlCol="1">
            <a:spAutoFit/>
          </a:bodyPr>
          <a:lstStyle/>
          <a:p>
            <a:r>
              <a:rPr lang="ar-SA" sz="3600" b="1" u="sng" dirty="0" smtClean="0">
                <a:solidFill>
                  <a:schemeClr val="bg1"/>
                </a:solidFill>
              </a:rPr>
              <a:t>عوامل يجب أخذها في عين الاعتبار والتي تؤثر في فعالية التعزيز:</a:t>
            </a:r>
            <a:endParaRPr lang="en-US" sz="3600" b="1" dirty="0" smtClean="0">
              <a:solidFill>
                <a:schemeClr val="bg1"/>
              </a:solidFill>
            </a:endParaRPr>
          </a:p>
          <a:p>
            <a:pPr lvl="0"/>
            <a:r>
              <a:rPr lang="ar-SA" sz="2800" dirty="0" smtClean="0">
                <a:solidFill>
                  <a:schemeClr val="bg1"/>
                </a:solidFill>
              </a:rPr>
              <a:t>فورية التعزيز ويجب ذكر أساليب التعزيز</a:t>
            </a:r>
            <a:endParaRPr lang="en-US" sz="2800" dirty="0" smtClean="0">
              <a:solidFill>
                <a:schemeClr val="bg1"/>
              </a:solidFill>
            </a:endParaRPr>
          </a:p>
          <a:p>
            <a:pPr lvl="0"/>
            <a:r>
              <a:rPr lang="ar-SA" sz="2800" dirty="0" smtClean="0">
                <a:solidFill>
                  <a:schemeClr val="bg1"/>
                </a:solidFill>
              </a:rPr>
              <a:t>التحليل الوظيفي لبنية الطفل وظروفها ويكون بحسب الظروف الاقتصادية للطالب</a:t>
            </a:r>
            <a:endParaRPr lang="en-US" sz="2800" dirty="0" smtClean="0">
              <a:solidFill>
                <a:schemeClr val="bg1"/>
              </a:solidFill>
            </a:endParaRPr>
          </a:p>
          <a:p>
            <a:pPr lvl="0"/>
            <a:r>
              <a:rPr lang="ar-SA" sz="2800" dirty="0" smtClean="0">
                <a:solidFill>
                  <a:schemeClr val="bg1"/>
                </a:solidFill>
              </a:rPr>
              <a:t>ثبات التعزيز وفقا لقوانين معينة</a:t>
            </a:r>
            <a:endParaRPr lang="en-US" sz="2800" dirty="0" smtClean="0">
              <a:solidFill>
                <a:schemeClr val="bg1"/>
              </a:solidFill>
            </a:endParaRPr>
          </a:p>
          <a:p>
            <a:pPr lvl="0"/>
            <a:r>
              <a:rPr lang="ar-SA" sz="2800" dirty="0" smtClean="0">
                <a:solidFill>
                  <a:schemeClr val="bg1"/>
                </a:solidFill>
              </a:rPr>
              <a:t>أن لا يكون لدى الطالب إشباع من المعزز(تكرار المعزز )</a:t>
            </a:r>
            <a:endParaRPr lang="en-US" sz="2800" dirty="0" smtClean="0">
              <a:solidFill>
                <a:schemeClr val="bg1"/>
              </a:solidFill>
            </a:endParaRPr>
          </a:p>
          <a:p>
            <a:r>
              <a:rPr lang="ar-SA" sz="2800" b="1" i="1" u="sng" dirty="0" smtClean="0">
                <a:solidFill>
                  <a:schemeClr val="bg1"/>
                </a:solidFill>
              </a:rPr>
              <a:t>  </a:t>
            </a:r>
            <a:endParaRPr lang="en-US" sz="2800" b="1" dirty="0" smtClean="0">
              <a:solidFill>
                <a:schemeClr val="bg1"/>
              </a:solidFill>
            </a:endParaRPr>
          </a:p>
          <a:p>
            <a:endParaRPr lang="ar-KW" sz="2800" b="1"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571480"/>
            <a:ext cx="8143932" cy="4770537"/>
          </a:xfrm>
          <a:prstGeom prst="rect">
            <a:avLst/>
          </a:prstGeom>
          <a:noFill/>
        </p:spPr>
        <p:txBody>
          <a:bodyPr wrap="square" rtlCol="1">
            <a:spAutoFit/>
          </a:bodyPr>
          <a:lstStyle/>
          <a:p>
            <a:pPr algn="ctr"/>
            <a:r>
              <a:rPr lang="ar-SA" sz="3600" b="1" dirty="0" smtClean="0">
                <a:solidFill>
                  <a:schemeClr val="bg1"/>
                </a:solidFill>
              </a:rPr>
              <a:t>الفرق بين التعزيز المتواصل </a:t>
            </a:r>
            <a:r>
              <a:rPr lang="ar-SA" sz="3600" b="1" dirty="0" err="1" smtClean="0">
                <a:solidFill>
                  <a:schemeClr val="bg1"/>
                </a:solidFill>
              </a:rPr>
              <a:t>و</a:t>
            </a:r>
            <a:r>
              <a:rPr lang="ar-KW" sz="3600" b="1" dirty="0" err="1" smtClean="0">
                <a:solidFill>
                  <a:schemeClr val="bg1"/>
                </a:solidFill>
              </a:rPr>
              <a:t>المت</a:t>
            </a:r>
            <a:r>
              <a:rPr lang="ar-SA" sz="3600" b="1" dirty="0" smtClean="0">
                <a:solidFill>
                  <a:schemeClr val="bg1"/>
                </a:solidFill>
              </a:rPr>
              <a:t>قطع</a:t>
            </a:r>
            <a:endParaRPr lang="ar-KW" sz="3600" b="1" dirty="0" smtClean="0">
              <a:solidFill>
                <a:schemeClr val="bg1"/>
              </a:solidFill>
            </a:endParaRPr>
          </a:p>
          <a:p>
            <a:endParaRPr lang="ar-KW" sz="3200" b="1" u="sng" dirty="0" smtClean="0">
              <a:solidFill>
                <a:srgbClr val="C00000"/>
              </a:solidFill>
            </a:endParaRPr>
          </a:p>
          <a:p>
            <a:r>
              <a:rPr lang="ar-SA" sz="3200" b="1" u="sng" dirty="0" smtClean="0">
                <a:solidFill>
                  <a:schemeClr val="bg1"/>
                </a:solidFill>
              </a:rPr>
              <a:t> التعزيز المتواصل : </a:t>
            </a:r>
            <a:endParaRPr lang="en-US" sz="3200" dirty="0" smtClean="0">
              <a:solidFill>
                <a:schemeClr val="bg1"/>
              </a:solidFill>
            </a:endParaRPr>
          </a:p>
          <a:p>
            <a:r>
              <a:rPr lang="ar-SA" sz="2800" dirty="0" smtClean="0">
                <a:solidFill>
                  <a:schemeClr val="bg1"/>
                </a:solidFill>
              </a:rPr>
              <a:t>     في كل مرة يحدث السلوك المقبول يتم تعزيزه وهو يهدف لاكتساب سلوكيات جديدة ليست موجودة لديه</a:t>
            </a:r>
            <a:endParaRPr lang="en-US" sz="2800" dirty="0" smtClean="0">
              <a:solidFill>
                <a:schemeClr val="bg1"/>
              </a:solidFill>
            </a:endParaRPr>
          </a:p>
          <a:p>
            <a:endParaRPr lang="ar-KW" sz="3200" b="1" u="sng" dirty="0" smtClean="0">
              <a:solidFill>
                <a:schemeClr val="bg1"/>
              </a:solidFill>
            </a:endParaRPr>
          </a:p>
          <a:p>
            <a:r>
              <a:rPr lang="ar-SA" sz="3200" b="1" u="sng" dirty="0" smtClean="0">
                <a:solidFill>
                  <a:schemeClr val="bg1"/>
                </a:solidFill>
              </a:rPr>
              <a:t>  التعزيز الم</a:t>
            </a:r>
            <a:r>
              <a:rPr lang="ar-KW" sz="3200" b="1" u="sng" dirty="0" smtClean="0">
                <a:solidFill>
                  <a:schemeClr val="bg1"/>
                </a:solidFill>
              </a:rPr>
              <a:t>ت</a:t>
            </a:r>
            <a:r>
              <a:rPr lang="ar-SA" sz="3200" b="1" u="sng" dirty="0" smtClean="0">
                <a:solidFill>
                  <a:schemeClr val="bg1"/>
                </a:solidFill>
              </a:rPr>
              <a:t>قطع</a:t>
            </a:r>
            <a:r>
              <a:rPr lang="ar-SA" sz="3200" b="1" dirty="0" smtClean="0">
                <a:solidFill>
                  <a:schemeClr val="bg1"/>
                </a:solidFill>
              </a:rPr>
              <a:t> :</a:t>
            </a:r>
            <a:endParaRPr lang="en-US" sz="3200" b="1" dirty="0" smtClean="0">
              <a:solidFill>
                <a:schemeClr val="bg1"/>
              </a:solidFill>
            </a:endParaRPr>
          </a:p>
          <a:p>
            <a:r>
              <a:rPr lang="ar-SA" sz="2800" dirty="0" smtClean="0">
                <a:solidFill>
                  <a:schemeClr val="bg1"/>
                </a:solidFill>
              </a:rPr>
              <a:t>هو تعزيز السلوك أحيانا وهو يفيد في استمرارية السلوك وإذا استمر على ذلك يتم التعزيز المنقطع وليس كل مرة</a:t>
            </a:r>
            <a:endParaRPr lang="en-US" sz="2800" dirty="0" smtClean="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6" name="مربع نص 5"/>
          <p:cNvSpPr txBox="1"/>
          <p:nvPr/>
        </p:nvSpPr>
        <p:spPr>
          <a:xfrm>
            <a:off x="357158" y="642918"/>
            <a:ext cx="8072494" cy="4585871"/>
          </a:xfrm>
          <a:prstGeom prst="rect">
            <a:avLst/>
          </a:prstGeom>
          <a:noFill/>
        </p:spPr>
        <p:txBody>
          <a:bodyPr wrap="square" rtlCol="1">
            <a:spAutoFit/>
          </a:bodyPr>
          <a:lstStyle/>
          <a:p>
            <a:pPr algn="ctr"/>
            <a:r>
              <a:rPr lang="ar-SA" sz="3600" b="1" u="sng" dirty="0" smtClean="0">
                <a:solidFill>
                  <a:schemeClr val="bg1"/>
                </a:solidFill>
              </a:rPr>
              <a:t> من أساليب زيادة السلوك المرغوب</a:t>
            </a:r>
            <a:endParaRPr lang="ar-KW" sz="3600" b="1" u="sng" dirty="0" smtClean="0">
              <a:solidFill>
                <a:schemeClr val="bg1"/>
              </a:solidFill>
            </a:endParaRPr>
          </a:p>
          <a:p>
            <a:endParaRPr lang="ar-KW" sz="3200" b="1" u="sng" dirty="0" smtClean="0">
              <a:solidFill>
                <a:schemeClr val="bg1"/>
              </a:solidFill>
            </a:endParaRPr>
          </a:p>
          <a:p>
            <a:r>
              <a:rPr lang="ar-SA" sz="3200" b="1" u="sng" dirty="0" smtClean="0">
                <a:solidFill>
                  <a:schemeClr val="bg1"/>
                </a:solidFill>
              </a:rPr>
              <a:t> 2</a:t>
            </a:r>
            <a:r>
              <a:rPr lang="ar-SA" sz="2800" b="1" u="sng" dirty="0" smtClean="0">
                <a:solidFill>
                  <a:schemeClr val="bg1"/>
                </a:solidFill>
              </a:rPr>
              <a:t> (  التعاقد السلوكي ) :</a:t>
            </a:r>
            <a:endParaRPr lang="en-US" sz="3200" dirty="0" smtClean="0">
              <a:solidFill>
                <a:schemeClr val="bg1"/>
              </a:solidFill>
            </a:endParaRPr>
          </a:p>
          <a:p>
            <a:r>
              <a:rPr lang="ar-SA" sz="2400" dirty="0" smtClean="0">
                <a:solidFill>
                  <a:schemeClr val="bg1"/>
                </a:solidFill>
              </a:rPr>
              <a:t>وهو :  اتفاقية مكتوبة توضح العلاقة بين المهمة التي سيؤديها  الفرد والمكافاة التي سيحصل عليها ،  وفيها اتفاق بين طرفين فتحدد شروطه عن طريق التفاوض يتعهد فيه الطرف الاول (الطالب) بتأدية سلوك معين والطرف الثاني بتعزيز ذلك السلوك </a:t>
            </a:r>
            <a:endParaRPr lang="en-US" sz="2400" dirty="0" smtClean="0">
              <a:solidFill>
                <a:schemeClr val="bg1"/>
              </a:solidFill>
            </a:endParaRPr>
          </a:p>
          <a:p>
            <a:r>
              <a:rPr lang="ar-SA" sz="2400" b="1" u="sng" dirty="0" smtClean="0">
                <a:solidFill>
                  <a:schemeClr val="bg1"/>
                </a:solidFill>
              </a:rPr>
              <a:t>  مثال:</a:t>
            </a:r>
            <a:r>
              <a:rPr lang="ar-SA" sz="2400" b="1" dirty="0" smtClean="0">
                <a:solidFill>
                  <a:schemeClr val="bg1"/>
                </a:solidFill>
              </a:rPr>
              <a:t> </a:t>
            </a:r>
            <a:endParaRPr lang="en-US" sz="2400" b="1" dirty="0" smtClean="0">
              <a:solidFill>
                <a:schemeClr val="bg1"/>
              </a:solidFill>
            </a:endParaRPr>
          </a:p>
          <a:p>
            <a:r>
              <a:rPr lang="ar-SA" sz="2400" b="1" dirty="0" smtClean="0">
                <a:solidFill>
                  <a:schemeClr val="bg1"/>
                </a:solidFill>
              </a:rPr>
              <a:t>الطالب الذي يتأخر صباحا ، يتم الاتفاق معه على تكريمه في الطابور بعد التزامه.</a:t>
            </a:r>
            <a:endParaRPr lang="en-US" sz="2400" b="1" dirty="0" smtClean="0">
              <a:solidFill>
                <a:schemeClr val="bg1"/>
              </a:solidFill>
            </a:endParaRPr>
          </a:p>
          <a:p>
            <a:endParaRPr lang="ar-KW" sz="2400" dirty="0">
              <a:solidFill>
                <a:schemeClr val="bg1"/>
              </a:solidFill>
            </a:endParaRPr>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6" name="مربع نص 5"/>
          <p:cNvSpPr txBox="1"/>
          <p:nvPr/>
        </p:nvSpPr>
        <p:spPr>
          <a:xfrm>
            <a:off x="285720" y="285728"/>
            <a:ext cx="8358246" cy="5755422"/>
          </a:xfrm>
          <a:prstGeom prst="rect">
            <a:avLst/>
          </a:prstGeom>
          <a:noFill/>
        </p:spPr>
        <p:txBody>
          <a:bodyPr wrap="square" rtlCol="1">
            <a:spAutoFit/>
          </a:bodyPr>
          <a:lstStyle/>
          <a:p>
            <a:r>
              <a:rPr lang="ar-SA" sz="3200" b="1" i="1" u="sng" dirty="0" smtClean="0">
                <a:solidFill>
                  <a:schemeClr val="bg1"/>
                </a:solidFill>
              </a:rPr>
              <a:t> 3-</a:t>
            </a:r>
            <a:r>
              <a:rPr lang="ar-KW" sz="3200" b="1" i="1" u="sng" dirty="0" smtClean="0">
                <a:solidFill>
                  <a:schemeClr val="bg1"/>
                </a:solidFill>
              </a:rPr>
              <a:t> </a:t>
            </a:r>
            <a:r>
              <a:rPr lang="ar-SA" sz="3200" b="1" i="1" u="sng" dirty="0" smtClean="0">
                <a:solidFill>
                  <a:schemeClr val="bg1"/>
                </a:solidFill>
              </a:rPr>
              <a:t>الاقتصاد الرمزي:</a:t>
            </a:r>
            <a:endParaRPr lang="en-US" sz="3200" b="1" dirty="0" smtClean="0">
              <a:solidFill>
                <a:schemeClr val="bg1"/>
              </a:solidFill>
            </a:endParaRPr>
          </a:p>
          <a:p>
            <a:r>
              <a:rPr lang="ar-SA" sz="2000" b="1" dirty="0" smtClean="0">
                <a:solidFill>
                  <a:schemeClr val="bg1"/>
                </a:solidFill>
              </a:rPr>
              <a:t>     يشمل على توظيف المعززات الرمزية (هي اشياء مادية يمكن توفيرها مباشرة بعد حدوث السلوك من اجل استبدالها في وقت لاحق بمعززات مختلفة  </a:t>
            </a:r>
            <a:endParaRPr lang="en-US" sz="2000" b="1" dirty="0" smtClean="0">
              <a:solidFill>
                <a:schemeClr val="bg1"/>
              </a:solidFill>
            </a:endParaRPr>
          </a:p>
          <a:p>
            <a:r>
              <a:rPr lang="ar-SA" sz="2000" b="1" dirty="0" smtClean="0">
                <a:solidFill>
                  <a:schemeClr val="bg1"/>
                </a:solidFill>
              </a:rPr>
              <a:t>   بمعنى أن الطالب الذي يجمع - مثلا 10 نجوم - نتيجة سلوك ايجابي يتم استبدال النجوم بهدية قيمة</a:t>
            </a:r>
            <a:endParaRPr lang="en-US" sz="2000" b="1" dirty="0" smtClean="0">
              <a:solidFill>
                <a:schemeClr val="bg1"/>
              </a:solidFill>
            </a:endParaRPr>
          </a:p>
          <a:p>
            <a:r>
              <a:rPr lang="ar-SA" sz="3200" b="1" i="1" u="sng" dirty="0" smtClean="0">
                <a:solidFill>
                  <a:schemeClr val="bg1"/>
                </a:solidFill>
              </a:rPr>
              <a:t>  4-</a:t>
            </a:r>
            <a:r>
              <a:rPr lang="ar-KW" sz="3200" b="1" i="1" u="sng" dirty="0" smtClean="0">
                <a:solidFill>
                  <a:schemeClr val="bg1"/>
                </a:solidFill>
              </a:rPr>
              <a:t> </a:t>
            </a:r>
            <a:r>
              <a:rPr lang="ar-SA" sz="3200" b="1" i="1" u="sng" dirty="0" smtClean="0">
                <a:solidFill>
                  <a:schemeClr val="bg1"/>
                </a:solidFill>
              </a:rPr>
              <a:t>العقاب:</a:t>
            </a:r>
            <a:endParaRPr lang="en-US" sz="3200" b="1" dirty="0" smtClean="0">
              <a:solidFill>
                <a:schemeClr val="bg1"/>
              </a:solidFill>
            </a:endParaRPr>
          </a:p>
          <a:p>
            <a:r>
              <a:rPr lang="ar-SA" sz="2000" b="1" dirty="0" smtClean="0">
                <a:solidFill>
                  <a:schemeClr val="bg1"/>
                </a:solidFill>
              </a:rPr>
              <a:t>  تعريض الفرد لمثيرات مؤلمة منفرة يترتب عليها كف السلوك غير المرغوب فيه .</a:t>
            </a:r>
            <a:endParaRPr lang="en-US" sz="2000" b="1" dirty="0" smtClean="0">
              <a:solidFill>
                <a:schemeClr val="bg1"/>
              </a:solidFill>
            </a:endParaRPr>
          </a:p>
          <a:p>
            <a:r>
              <a:rPr lang="ar-SA" sz="2000" b="1" i="1" dirty="0" smtClean="0">
                <a:solidFill>
                  <a:schemeClr val="bg1"/>
                </a:solidFill>
              </a:rPr>
              <a:t>وهو قسمان   </a:t>
            </a:r>
            <a:r>
              <a:rPr lang="ar-SA" sz="2000" b="1" i="1" dirty="0" err="1" smtClean="0">
                <a:solidFill>
                  <a:schemeClr val="bg1"/>
                </a:solidFill>
              </a:rPr>
              <a:t>أ</a:t>
            </a:r>
            <a:r>
              <a:rPr lang="ar-SA" sz="2000" b="1" i="1" dirty="0" smtClean="0">
                <a:solidFill>
                  <a:schemeClr val="bg1"/>
                </a:solidFill>
              </a:rPr>
              <a:t>) ايجابي          </a:t>
            </a:r>
            <a:r>
              <a:rPr lang="ar-SA" sz="2000" b="1" i="1" dirty="0" err="1" smtClean="0">
                <a:solidFill>
                  <a:schemeClr val="bg1"/>
                </a:solidFill>
              </a:rPr>
              <a:t>ب</a:t>
            </a:r>
            <a:r>
              <a:rPr lang="ar-SA" sz="2000" b="1" i="1" dirty="0" smtClean="0">
                <a:solidFill>
                  <a:schemeClr val="bg1"/>
                </a:solidFill>
              </a:rPr>
              <a:t>)   سلبي</a:t>
            </a:r>
            <a:endParaRPr lang="en-US" sz="2000" b="1" dirty="0" smtClean="0">
              <a:solidFill>
                <a:schemeClr val="bg1"/>
              </a:solidFill>
            </a:endParaRPr>
          </a:p>
          <a:p>
            <a:r>
              <a:rPr lang="ar-SA" sz="3200" b="1" i="1" u="sng" dirty="0" smtClean="0">
                <a:solidFill>
                  <a:schemeClr val="bg1"/>
                </a:solidFill>
              </a:rPr>
              <a:t>أ </a:t>
            </a:r>
            <a:r>
              <a:rPr lang="ar-SA" sz="2800" b="1" i="1" u="sng" dirty="0" smtClean="0">
                <a:solidFill>
                  <a:schemeClr val="bg1"/>
                </a:solidFill>
              </a:rPr>
              <a:t>- العقاب الايجابي</a:t>
            </a:r>
            <a:r>
              <a:rPr lang="ar-SA" sz="2800" b="1" i="1" dirty="0" smtClean="0">
                <a:solidFill>
                  <a:schemeClr val="bg1"/>
                </a:solidFill>
              </a:rPr>
              <a:t> </a:t>
            </a:r>
            <a:r>
              <a:rPr lang="ar-SA" b="1" dirty="0" smtClean="0">
                <a:solidFill>
                  <a:schemeClr val="bg1"/>
                </a:solidFill>
              </a:rPr>
              <a:t>: </a:t>
            </a:r>
            <a:endParaRPr lang="en-US" sz="2000" b="1" dirty="0" smtClean="0">
              <a:solidFill>
                <a:schemeClr val="bg1"/>
              </a:solidFill>
            </a:endParaRPr>
          </a:p>
          <a:p>
            <a:r>
              <a:rPr lang="ar-SA" sz="2000" b="1" dirty="0" smtClean="0">
                <a:solidFill>
                  <a:schemeClr val="bg1"/>
                </a:solidFill>
              </a:rPr>
              <a:t>يمنع استخدامه كضرب الطالب وتوبيخه بعد قيامه </a:t>
            </a:r>
            <a:r>
              <a:rPr lang="ar-KW" sz="2000" b="1" dirty="0" smtClean="0">
                <a:solidFill>
                  <a:schemeClr val="bg1"/>
                </a:solidFill>
              </a:rPr>
              <a:t>ب</a:t>
            </a:r>
            <a:r>
              <a:rPr lang="ar-SA" sz="2000" b="1" dirty="0" smtClean="0">
                <a:solidFill>
                  <a:schemeClr val="bg1"/>
                </a:solidFill>
              </a:rPr>
              <a:t>سلوك ما</a:t>
            </a:r>
            <a:endParaRPr lang="en-US" sz="2000" b="1" dirty="0" smtClean="0">
              <a:solidFill>
                <a:schemeClr val="bg1"/>
              </a:solidFill>
            </a:endParaRPr>
          </a:p>
          <a:p>
            <a:r>
              <a:rPr lang="ar-SA" sz="2800" b="1" i="1" u="sng" dirty="0" smtClean="0">
                <a:solidFill>
                  <a:schemeClr val="bg1"/>
                </a:solidFill>
              </a:rPr>
              <a:t>ب- العقاب السلبي:</a:t>
            </a:r>
            <a:endParaRPr lang="en-US" sz="2800" b="1" dirty="0" smtClean="0">
              <a:solidFill>
                <a:schemeClr val="bg1"/>
              </a:solidFill>
            </a:endParaRPr>
          </a:p>
          <a:p>
            <a:r>
              <a:rPr lang="ar-SA" sz="2000" b="1" dirty="0" smtClean="0">
                <a:solidFill>
                  <a:schemeClr val="bg1"/>
                </a:solidFill>
              </a:rPr>
              <a:t>استبعاد </a:t>
            </a:r>
            <a:r>
              <a:rPr lang="ar-SA" sz="2000" b="1" dirty="0" err="1" smtClean="0">
                <a:solidFill>
                  <a:schemeClr val="bg1"/>
                </a:solidFill>
              </a:rPr>
              <a:t>ش</a:t>
            </a:r>
            <a:r>
              <a:rPr lang="ar-KW" sz="2000" b="1" dirty="0" err="1" smtClean="0">
                <a:solidFill>
                  <a:schemeClr val="bg1"/>
                </a:solidFill>
              </a:rPr>
              <a:t>يء</a:t>
            </a:r>
            <a:r>
              <a:rPr lang="ar-KW" sz="2000" b="1" dirty="0" smtClean="0">
                <a:solidFill>
                  <a:schemeClr val="bg1"/>
                </a:solidFill>
              </a:rPr>
              <a:t> </a:t>
            </a:r>
            <a:r>
              <a:rPr lang="ar-SA" sz="2000" b="1" dirty="0" smtClean="0">
                <a:solidFill>
                  <a:schemeClr val="bg1"/>
                </a:solidFill>
              </a:rPr>
              <a:t>سار للفرد أو حرمانه نتيجة صدور سلوك غير </a:t>
            </a:r>
            <a:r>
              <a:rPr lang="ar-KW" sz="2000" b="1" dirty="0" smtClean="0">
                <a:solidFill>
                  <a:schemeClr val="bg1"/>
                </a:solidFill>
              </a:rPr>
              <a:t>     </a:t>
            </a:r>
          </a:p>
          <a:p>
            <a:r>
              <a:rPr lang="ar-SA" sz="2000" b="1" dirty="0" smtClean="0">
                <a:solidFill>
                  <a:schemeClr val="bg1"/>
                </a:solidFill>
              </a:rPr>
              <a:t>مرغوب فيه</a:t>
            </a:r>
            <a:r>
              <a:rPr lang="ar-KW" sz="2000" b="1" dirty="0" smtClean="0">
                <a:solidFill>
                  <a:schemeClr val="bg1"/>
                </a:solidFill>
              </a:rPr>
              <a:t> </a:t>
            </a:r>
            <a:endParaRPr lang="en-US" sz="2400" b="1" dirty="0" smtClean="0">
              <a:solidFill>
                <a:schemeClr val="bg1"/>
              </a:solidFill>
            </a:endParaRPr>
          </a:p>
          <a:p>
            <a:endParaRPr lang="ar-KW" sz="2400" b="1" dirty="0"/>
          </a:p>
        </p:txBody>
      </p:sp>
    </p:spTree>
    <p:extLst>
      <p:ext uri="{BB962C8B-B14F-4D97-AF65-F5344CB8AC3E}">
        <p14:creationId xmlns="" xmlns:p14="http://schemas.microsoft.com/office/powerpoint/2010/main" val="688427879"/>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252E01028CF549B7D28F1F16EEA79A" ma:contentTypeVersion="0" ma:contentTypeDescription="Create a new document." ma:contentTypeScope="" ma:versionID="4b44ae4fa6b35db82413d5255fdf5d0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A4F9AF-6E89-4FB5-8228-EFC5345748B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DE83466-2187-4038-AD51-DEF096E890E4}">
  <ds:schemaRefs>
    <ds:schemaRef ds:uri="http://schemas.microsoft.com/sharepoint/v3/contenttype/forms"/>
  </ds:schemaRefs>
</ds:datastoreItem>
</file>

<file path=customXml/itemProps3.xml><?xml version="1.0" encoding="utf-8"?>
<ds:datastoreItem xmlns:ds="http://schemas.openxmlformats.org/officeDocument/2006/customXml" ds:itemID="{469DE237-678C-4E6F-A610-06F88ECA5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Technic</Template>
  <TotalTime>1419</TotalTime>
  <Words>1890</Words>
  <Application>Microsoft Office PowerPoint</Application>
  <PresentationFormat>عرض على الشاشة (3:4)‏</PresentationFormat>
  <Paragraphs>180</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تقنية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نشاط فردي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نور جاكوج</cp:lastModifiedBy>
  <cp:revision>385</cp:revision>
  <dcterms:created xsi:type="dcterms:W3CDTF">2013-04-30T15:31:58Z</dcterms:created>
  <dcterms:modified xsi:type="dcterms:W3CDTF">2018-04-15T06:57:30Z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0x01010048252E01028CF549B7D28F1F16EEA79A</vt:lpwstr>
  </property>
</Properties>
</file>