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62" r:id="rId3"/>
    <p:sldId id="270" r:id="rId4"/>
    <p:sldId id="269" r:id="rId5"/>
    <p:sldId id="268" r:id="rId6"/>
    <p:sldId id="267" r:id="rId7"/>
    <p:sldId id="266" r:id="rId8"/>
    <p:sldId id="265" r:id="rId9"/>
    <p:sldId id="264" r:id="rId10"/>
    <p:sldId id="263" r:id="rId11"/>
    <p:sldId id="257" r:id="rId12"/>
    <p:sldId id="260" r:id="rId13"/>
    <p:sldId id="275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70" d="100"/>
          <a:sy n="70" d="100"/>
        </p:scale>
        <p:origin x="-138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CAFE972-4E5F-43A7-9141-23510B61EE50}" type="datetimeFigureOut">
              <a:rPr lang="ar-IQ" smtClean="0"/>
              <a:pPr/>
              <a:t>30/07/1439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C854E39-AF8F-4360-9AC7-DA769861019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../media/image1.jpeg"/><Relationship Id="rId10" Type="http://schemas.openxmlformats.org/officeDocument/2006/relationships/image" Target="../media/image2.jpeg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29064" y="1214422"/>
            <a:ext cx="8286340" cy="5357850"/>
          </a:xfrm>
        </p:spPr>
        <p:txBody>
          <a:bodyPr/>
          <a:lstStyle/>
          <a:p>
            <a:pPr algn="ctr"/>
            <a:r>
              <a:rPr lang="ar-IQ" dirty="0" smtClean="0"/>
              <a:t>محاضرة (4)</a:t>
            </a:r>
            <a:br>
              <a:rPr lang="ar-IQ" dirty="0" smtClean="0"/>
            </a:br>
            <a:r>
              <a:rPr smtClean="0"/>
              <a:t/>
            </a:r>
            <a:br>
              <a:rPr smtClean="0"/>
            </a:br>
            <a:r>
              <a:rPr lang="ar-IQ" dirty="0" smtClean="0"/>
              <a:t>     </a:t>
            </a:r>
            <a:r>
              <a:rPr lang="ar-IQ" dirty="0" err="1" smtClean="0"/>
              <a:t>ألارشاد</a:t>
            </a:r>
            <a:r>
              <a:rPr lang="ar-IQ" dirty="0" smtClean="0"/>
              <a:t> في التعليم            التربوي</a:t>
            </a:r>
            <a:r>
              <a:rPr smtClean="0"/>
              <a:t/>
            </a:r>
            <a:br>
              <a:rPr smtClean="0"/>
            </a:b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pPr algn="r"/>
            <a:r>
              <a:rPr lang="ar-IQ" b="1" dirty="0" smtClean="0">
                <a:solidFill>
                  <a:srgbClr val="FF0000"/>
                </a:solidFill>
              </a:rPr>
              <a:t>دوره </a:t>
            </a:r>
            <a:r>
              <a:rPr lang="ar-IQ" b="1" dirty="0" err="1" smtClean="0">
                <a:solidFill>
                  <a:srgbClr val="FF0000"/>
                </a:solidFill>
              </a:rPr>
              <a:t>الارشادي</a:t>
            </a:r>
            <a:r>
              <a:rPr lang="ar-IQ" b="1" dirty="0" smtClean="0">
                <a:solidFill>
                  <a:srgbClr val="FF0000"/>
                </a:solidFill>
              </a:rPr>
              <a:t> (مهماته)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329642" cy="541180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ar-IQ" dirty="0" smtClean="0"/>
              <a:t>تيسير وتشجيع عملية </a:t>
            </a:r>
            <a:r>
              <a:rPr lang="ar-IQ" dirty="0" err="1" smtClean="0"/>
              <a:t>الارشاد</a:t>
            </a:r>
            <a:r>
              <a:rPr lang="ar-IQ" dirty="0" smtClean="0"/>
              <a:t> في المدرسة وتنمية الاتجاه الإيجابي لدى الطلبة للاستفادة من خدماته.</a:t>
            </a:r>
            <a:endParaRPr lang="en-US" dirty="0" smtClean="0"/>
          </a:p>
          <a:p>
            <a:pPr lvl="0"/>
            <a:r>
              <a:rPr lang="ar-IQ" dirty="0" smtClean="0"/>
              <a:t>تهيئة جو نفسي في المدرسة يساعد الطلبة على الوصول </a:t>
            </a:r>
            <a:r>
              <a:rPr lang="ar-IQ" dirty="0" err="1" smtClean="0"/>
              <a:t>الى</a:t>
            </a:r>
            <a:r>
              <a:rPr lang="ar-IQ" dirty="0" smtClean="0"/>
              <a:t> </a:t>
            </a:r>
            <a:r>
              <a:rPr lang="ar-IQ" dirty="0" err="1" smtClean="0"/>
              <a:t>افضل</a:t>
            </a:r>
            <a:r>
              <a:rPr lang="ar-IQ" dirty="0" smtClean="0"/>
              <a:t> نمو ممكن من التحصيل الدراسي والتوافق النفسي والاجتماعي.</a:t>
            </a:r>
            <a:endParaRPr lang="en-US" dirty="0" smtClean="0"/>
          </a:p>
          <a:p>
            <a:pPr lvl="0"/>
            <a:r>
              <a:rPr lang="ar-IQ" dirty="0" smtClean="0"/>
              <a:t>استثمار مادة تخصصه في خدمة التوجيه والإرشاد.</a:t>
            </a:r>
            <a:endParaRPr lang="en-US" dirty="0" smtClean="0"/>
          </a:p>
          <a:p>
            <a:pPr lvl="0"/>
            <a:r>
              <a:rPr lang="ar-IQ" dirty="0" smtClean="0"/>
              <a:t>المساعدة في </a:t>
            </a:r>
            <a:r>
              <a:rPr lang="ar-IQ" dirty="0" err="1" smtClean="0"/>
              <a:t>اجراء</a:t>
            </a:r>
            <a:r>
              <a:rPr lang="ar-IQ" dirty="0" smtClean="0"/>
              <a:t> الاختبارات والمقاييس التربوية والنفسية لتحديد استعدادات وقدرات الطلبة ، وكذلك </a:t>
            </a:r>
            <a:r>
              <a:rPr lang="ar-IQ" dirty="0" err="1" smtClean="0"/>
              <a:t>اعداد</a:t>
            </a:r>
            <a:r>
              <a:rPr lang="ar-IQ" dirty="0" smtClean="0"/>
              <a:t> السجلات والبطاقة المدرسية وتقديم ملاحظاته حول سلوك الطلبة.</a:t>
            </a:r>
            <a:endParaRPr lang="en-US" dirty="0" smtClean="0"/>
          </a:p>
          <a:p>
            <a:pPr lvl="0"/>
            <a:r>
              <a:rPr lang="ar-IQ" dirty="0" smtClean="0"/>
              <a:t>دراسة وفهم الطلبة بشكل فردي </a:t>
            </a:r>
            <a:r>
              <a:rPr lang="ar-IQ" dirty="0" err="1" smtClean="0"/>
              <a:t>او</a:t>
            </a:r>
            <a:r>
              <a:rPr lang="ar-IQ" dirty="0" smtClean="0"/>
              <a:t> كمجموعة . واكتشاف </a:t>
            </a:r>
            <a:r>
              <a:rPr lang="ar-IQ" dirty="0" err="1" smtClean="0"/>
              <a:t>حاات</a:t>
            </a:r>
            <a:r>
              <a:rPr lang="ar-IQ" dirty="0" smtClean="0"/>
              <a:t> التوافق بشكل مبكر ومساعدة الطلبة ، </a:t>
            </a:r>
            <a:r>
              <a:rPr lang="ar-IQ" dirty="0" err="1" smtClean="0"/>
              <a:t>واحالة</a:t>
            </a:r>
            <a:r>
              <a:rPr lang="ar-IQ" dirty="0" smtClean="0"/>
              <a:t> الحالات الصعبة </a:t>
            </a:r>
            <a:r>
              <a:rPr lang="ar-IQ" dirty="0" err="1" smtClean="0"/>
              <a:t>الى</a:t>
            </a:r>
            <a:r>
              <a:rPr lang="ar-IQ" dirty="0" smtClean="0"/>
              <a:t> المتخصصين.</a:t>
            </a:r>
            <a:endParaRPr lang="en-US" dirty="0" smtClean="0"/>
          </a:p>
          <a:p>
            <a:pPr lvl="0"/>
            <a:r>
              <a:rPr lang="ar-IQ" dirty="0" smtClean="0"/>
              <a:t>الاشتراك في </a:t>
            </a:r>
            <a:r>
              <a:rPr lang="ar-IQ" dirty="0" err="1" smtClean="0"/>
              <a:t>الارشاد</a:t>
            </a:r>
            <a:r>
              <a:rPr lang="ar-IQ" dirty="0" smtClean="0"/>
              <a:t> الجماعي مع المدرسين والإدارة ، والاشتراك في وضع برنامج تربوي وفق حاجات الطلبة.</a:t>
            </a:r>
            <a:endParaRPr lang="en-US" dirty="0" smtClean="0"/>
          </a:p>
          <a:p>
            <a:pPr lvl="0"/>
            <a:r>
              <a:rPr lang="ar-IQ" dirty="0" smtClean="0"/>
              <a:t>تقديم المقترحات لتطوير المناهج الدراسية والبرنامج التربوي وفق ميول واتجاهات وقدرات الطلبة.</a:t>
            </a:r>
            <a:endParaRPr lang="en-US" dirty="0" smtClean="0"/>
          </a:p>
          <a:p>
            <a:pPr lvl="0"/>
            <a:r>
              <a:rPr lang="ar-IQ" dirty="0" smtClean="0"/>
              <a:t>تدعيم الصلة المدرسة </a:t>
            </a:r>
            <a:r>
              <a:rPr lang="ar-IQ" dirty="0" err="1" smtClean="0"/>
              <a:t>والاسرة</a:t>
            </a:r>
            <a:r>
              <a:rPr lang="ar-IQ" dirty="0" smtClean="0"/>
              <a:t> </a:t>
            </a:r>
            <a:r>
              <a:rPr lang="ar-IQ" dirty="0" err="1" smtClean="0"/>
              <a:t>والتصال</a:t>
            </a:r>
            <a:r>
              <a:rPr lang="ar-IQ" dirty="0" smtClean="0"/>
              <a:t> بالوالدين عن طريق مجالس الإباء والمدرسين.</a:t>
            </a:r>
            <a:endParaRPr lang="en-US" dirty="0" smtClean="0"/>
          </a:p>
          <a:p>
            <a:pPr lvl="0"/>
            <a:r>
              <a:rPr lang="ar-IQ" dirty="0" smtClean="0"/>
              <a:t>المساعدة في حل مشكلات الطلبة المختلفة كمشكلات سوء التوافق والنظام والتحصيل.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IQ" sz="4000" b="1" dirty="0" smtClean="0"/>
              <a:t>مرشد الصف والممارسات المطلوبة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3578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ar-IQ" dirty="0" smtClean="0"/>
              <a:t> </a:t>
            </a:r>
            <a:r>
              <a:rPr lang="ar-IQ" dirty="0" err="1" smtClean="0"/>
              <a:t>ان</a:t>
            </a:r>
            <a:r>
              <a:rPr lang="ar-IQ" dirty="0" smtClean="0"/>
              <a:t> مرشد الصف </a:t>
            </a:r>
            <a:r>
              <a:rPr lang="ar-IQ" dirty="0" smtClean="0">
                <a:solidFill>
                  <a:srgbClr val="FF0000"/>
                </a:solidFill>
              </a:rPr>
              <a:t>له دور مهم </a:t>
            </a:r>
            <a:r>
              <a:rPr lang="ar-IQ" dirty="0" smtClean="0"/>
              <a:t>في عملية </a:t>
            </a:r>
            <a:r>
              <a:rPr lang="ar-IQ" dirty="0" err="1" smtClean="0"/>
              <a:t>الارشاد</a:t>
            </a:r>
            <a:r>
              <a:rPr lang="ar-IQ" dirty="0" smtClean="0"/>
              <a:t> ، لان مرشد الصف </a:t>
            </a:r>
            <a:r>
              <a:rPr lang="ar-IQ" dirty="0" smtClean="0">
                <a:solidFill>
                  <a:srgbClr val="FF0000"/>
                </a:solidFill>
              </a:rPr>
              <a:t>هو مدرس ومربي</a:t>
            </a:r>
          </a:p>
          <a:p>
            <a:pPr algn="just"/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dirty="0" smtClean="0"/>
              <a:t>فهو يمكن </a:t>
            </a:r>
            <a:r>
              <a:rPr lang="ar-IQ" dirty="0" err="1" smtClean="0"/>
              <a:t>ان</a:t>
            </a:r>
            <a:r>
              <a:rPr lang="ar-IQ" dirty="0" smtClean="0"/>
              <a:t> يقوم بمتابعة الطلبة في المدرسة من العاديون، </a:t>
            </a:r>
            <a:r>
              <a:rPr lang="ar-IQ" dirty="0" err="1" smtClean="0"/>
              <a:t>اما</a:t>
            </a:r>
            <a:r>
              <a:rPr lang="ar-IQ" dirty="0" smtClean="0"/>
              <a:t> </a:t>
            </a:r>
            <a:r>
              <a:rPr lang="ar-IQ" dirty="0" err="1" smtClean="0"/>
              <a:t>اذا</a:t>
            </a:r>
            <a:r>
              <a:rPr lang="ar-IQ" dirty="0" smtClean="0"/>
              <a:t> وجد بعض الطلبة ممن يحتاجون </a:t>
            </a:r>
            <a:r>
              <a:rPr lang="ar-IQ" dirty="0" err="1" smtClean="0"/>
              <a:t>الى</a:t>
            </a:r>
            <a:r>
              <a:rPr lang="ar-IQ" dirty="0" smtClean="0"/>
              <a:t> مساعدة </a:t>
            </a:r>
            <a:r>
              <a:rPr lang="ar-IQ" dirty="0" err="1" smtClean="0"/>
              <a:t>ارشادية</a:t>
            </a:r>
            <a:r>
              <a:rPr lang="ar-IQ" dirty="0" smtClean="0"/>
              <a:t> مساعدتهم على حل مشكلاتهم ، فأنه في هذه الحالة سيكون حلقة الوصل بين الطلبة والمرشد التربوي .</a:t>
            </a:r>
          </a:p>
          <a:p>
            <a:pPr algn="just"/>
            <a:r>
              <a:rPr lang="ar-IQ" dirty="0" smtClean="0"/>
              <a:t> ويستطيع مرشد الصف تقديم </a:t>
            </a:r>
            <a:r>
              <a:rPr lang="ar-IQ" dirty="0" err="1" smtClean="0"/>
              <a:t>الارشاد</a:t>
            </a:r>
            <a:r>
              <a:rPr lang="ar-IQ" dirty="0" smtClean="0"/>
              <a:t> والتوجيه للطلبة وتشخيص الطلبة الذين يحتاجون </a:t>
            </a:r>
            <a:r>
              <a:rPr lang="ar-IQ" dirty="0" err="1" smtClean="0"/>
              <a:t>الى</a:t>
            </a:r>
            <a:r>
              <a:rPr lang="ar-IQ" dirty="0" smtClean="0"/>
              <a:t> مساعدة ، بحكم اتصاله المباشر بالطلبة ويمكن تقديم </a:t>
            </a:r>
            <a:r>
              <a:rPr lang="ar-IQ" dirty="0" err="1" smtClean="0"/>
              <a:t>الارشاد</a:t>
            </a:r>
            <a:r>
              <a:rPr lang="ar-IQ" dirty="0" smtClean="0"/>
              <a:t> الوقائي للطلبة عن طريق تناول مشكلاتهم في المدرسة </a:t>
            </a:r>
            <a:r>
              <a:rPr lang="ar-IQ" dirty="0" err="1" smtClean="0"/>
              <a:t>والاسرة</a:t>
            </a:r>
            <a:r>
              <a:rPr lang="ar-IQ" dirty="0" smtClean="0"/>
              <a:t>، خاصة وانه معد سابقا بمواضيع علم النفس وعلم النفس التربوي والصحة النفسية ، والتي </a:t>
            </a:r>
            <a:r>
              <a:rPr lang="ar-IQ" dirty="0" err="1" smtClean="0"/>
              <a:t>يمكنت</a:t>
            </a:r>
            <a:r>
              <a:rPr lang="ar-IQ" dirty="0" smtClean="0"/>
              <a:t> </a:t>
            </a:r>
            <a:r>
              <a:rPr lang="ar-IQ" dirty="0" err="1" smtClean="0"/>
              <a:t>ان</a:t>
            </a:r>
            <a:r>
              <a:rPr lang="ar-IQ" dirty="0" smtClean="0"/>
              <a:t> تساعده للقيام بهذا الدور.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25668"/>
          </a:xfrm>
        </p:spPr>
        <p:txBody>
          <a:bodyPr>
            <a:normAutofit/>
          </a:bodyPr>
          <a:lstStyle/>
          <a:p>
            <a:pPr algn="ctr"/>
            <a:r>
              <a:rPr lang="ar-IQ" dirty="0" smtClean="0"/>
              <a:t>انتهت المحاضرة </a:t>
            </a:r>
            <a:br>
              <a:rPr lang="ar-IQ" dirty="0" smtClean="0"/>
            </a:br>
            <a:r>
              <a:rPr lang="ar-IQ" dirty="0" smtClean="0"/>
              <a:t>شكرا لحسن اطلاعكم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714620"/>
            <a:ext cx="7467600" cy="3411543"/>
          </a:xfrm>
        </p:spPr>
        <p:txBody>
          <a:bodyPr/>
          <a:lstStyle/>
          <a:p>
            <a:pPr algn="ctr"/>
            <a:r>
              <a:rPr lang="ar-IQ" dirty="0" smtClean="0"/>
              <a:t>نشاط فردي</a:t>
            </a:r>
          </a:p>
          <a:p>
            <a:pPr algn="ctr"/>
            <a:r>
              <a:rPr lang="ar-IQ" dirty="0" smtClean="0"/>
              <a:t>ما مدى تقويمك لفاعلية العملية </a:t>
            </a:r>
            <a:r>
              <a:rPr lang="ar-IQ" dirty="0" err="1" smtClean="0"/>
              <a:t>ألارشادية</a:t>
            </a:r>
            <a:r>
              <a:rPr lang="ar-IQ" smtClean="0"/>
              <a:t> خلال </a:t>
            </a:r>
            <a:r>
              <a:rPr lang="ar-IQ" dirty="0" smtClean="0"/>
              <a:t>الفترة الحالية</a:t>
            </a: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4098" name="Picture 2" descr="C:\Users\hp1\Desktop\لوحات ارشادية\ش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7715272" cy="4214842"/>
          </a:xfrm>
          <a:prstGeom prst="rect">
            <a:avLst/>
          </a:prstGeom>
          <a:noFill/>
        </p:spPr>
      </p:pic>
      <p:pic>
        <p:nvPicPr>
          <p:cNvPr id="4099" name="Picture 3" descr="C:\Users\hp1\Desktop\لوحات ارشادية\شش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43050"/>
            <a:ext cx="7715272" cy="4214842"/>
          </a:xfrm>
          <a:prstGeom prst="rect">
            <a:avLst/>
          </a:prstGeom>
          <a:noFill/>
        </p:spPr>
      </p:pic>
      <p:pic>
        <p:nvPicPr>
          <p:cNvPr id="4100" name="Picture 4" descr="C:\Users\hp1\Desktop\لوحات ارشادية\شششش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643050"/>
            <a:ext cx="7715272" cy="4214842"/>
          </a:xfrm>
          <a:prstGeom prst="rect">
            <a:avLst/>
          </a:prstGeom>
          <a:noFill/>
        </p:spPr>
      </p:pic>
      <p:pic>
        <p:nvPicPr>
          <p:cNvPr id="4101" name="Picture 5" descr="C:\Users\hp1\Desktop\لوحات ارشادية\شيس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643050"/>
            <a:ext cx="7715272" cy="4214842"/>
          </a:xfrm>
          <a:prstGeom prst="rect">
            <a:avLst/>
          </a:prstGeom>
          <a:noFill/>
        </p:spPr>
      </p:pic>
      <p:pic>
        <p:nvPicPr>
          <p:cNvPr id="4102" name="Picture 6" descr="C:\Users\hp1\Desktop\لوحات ارشادية\شيص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643050"/>
            <a:ext cx="7715272" cy="4214842"/>
          </a:xfrm>
          <a:prstGeom prst="rect">
            <a:avLst/>
          </a:prstGeom>
          <a:noFill/>
        </p:spPr>
      </p:pic>
      <p:pic>
        <p:nvPicPr>
          <p:cNvPr id="4103" name="Picture 7" descr="C:\Users\hp1\Desktop\لوحات ارشادية\شئي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1643050"/>
            <a:ext cx="7715272" cy="4214842"/>
          </a:xfrm>
          <a:prstGeom prst="rect">
            <a:avLst/>
          </a:prstGeom>
          <a:noFill/>
        </p:spPr>
      </p:pic>
      <p:pic>
        <p:nvPicPr>
          <p:cNvPr id="4104" name="Picture 8" descr="C:\Users\hp1\Desktop\لوحات ارشادية\102011051027n1y13sot2x7j6z2bx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1643050"/>
            <a:ext cx="7715272" cy="4214842"/>
          </a:xfrm>
          <a:prstGeom prst="rect">
            <a:avLst/>
          </a:prstGeom>
          <a:noFill/>
        </p:spPr>
      </p:pic>
      <p:pic>
        <p:nvPicPr>
          <p:cNvPr id="4105" name="Picture 9" descr="C:\Users\hp1\Desktop\لوحات ارشادية\شاش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1643050"/>
            <a:ext cx="7715272" cy="4214842"/>
          </a:xfrm>
          <a:prstGeom prst="rect">
            <a:avLst/>
          </a:prstGeom>
          <a:noFill/>
        </p:spPr>
      </p:pic>
      <p:pic>
        <p:nvPicPr>
          <p:cNvPr id="4106" name="Picture 10" descr="C:\Users\hp1\Desktop\لوحات ارشادية\شث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500042"/>
            <a:ext cx="8358214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 ا</a:t>
            </a:r>
            <a:r>
              <a:rPr lang="ar-IQ" dirty="0" smtClean="0">
                <a:solidFill>
                  <a:srgbClr val="FF0000"/>
                </a:solidFill>
              </a:rPr>
              <a:t>لمدرسة</a:t>
            </a:r>
            <a:r>
              <a:rPr lang="ar-IQ" dirty="0" smtClean="0"/>
              <a:t> هي </a:t>
            </a:r>
            <a:r>
              <a:rPr lang="ar-IQ" dirty="0" err="1" smtClean="0"/>
              <a:t>المؤوسسىة</a:t>
            </a:r>
            <a:r>
              <a:rPr lang="ar-IQ" dirty="0" smtClean="0"/>
              <a:t> التربوية الرسمية التي تقوم بعملية التربية وتوفير الظروف المناسبة للنمو </a:t>
            </a:r>
            <a:r>
              <a:rPr lang="ar-IQ" dirty="0" smtClean="0">
                <a:solidFill>
                  <a:srgbClr val="FF0000"/>
                </a:solidFill>
              </a:rPr>
              <a:t>جسميا وعقليا وانفعاليا واجتماعيا وتدعيم الصحة النفسية </a:t>
            </a:r>
            <a:r>
              <a:rPr lang="ar-IQ" dirty="0" smtClean="0"/>
              <a:t>لدى الطلبة.</a:t>
            </a:r>
            <a:endParaRPr lang="en-US" dirty="0" smtClean="0"/>
          </a:p>
          <a:p>
            <a:r>
              <a:rPr lang="ar-IQ" dirty="0" smtClean="0">
                <a:solidFill>
                  <a:srgbClr val="FF0000"/>
                </a:solidFill>
              </a:rPr>
              <a:t>والمدرسة</a:t>
            </a:r>
            <a:r>
              <a:rPr lang="ar-IQ" dirty="0" smtClean="0"/>
              <a:t> هي </a:t>
            </a:r>
            <a:r>
              <a:rPr lang="ar-IQ" dirty="0" err="1" smtClean="0"/>
              <a:t>اهم</a:t>
            </a:r>
            <a:r>
              <a:rPr lang="ar-IQ" dirty="0" smtClean="0"/>
              <a:t> </a:t>
            </a:r>
            <a:r>
              <a:rPr lang="ar-IQ" dirty="0" err="1" smtClean="0"/>
              <a:t>المؤوسسات</a:t>
            </a:r>
            <a:r>
              <a:rPr lang="ar-IQ" dirty="0" smtClean="0"/>
              <a:t> </a:t>
            </a:r>
            <a:r>
              <a:rPr lang="ar-IQ" dirty="0" err="1" smtClean="0"/>
              <a:t>المسؤولة</a:t>
            </a:r>
            <a:r>
              <a:rPr lang="ar-IQ" dirty="0" smtClean="0"/>
              <a:t> عن </a:t>
            </a:r>
            <a:r>
              <a:rPr lang="ar-IQ" dirty="0" err="1" smtClean="0"/>
              <a:t>الارشاد</a:t>
            </a:r>
            <a:r>
              <a:rPr lang="ar-IQ" dirty="0" smtClean="0"/>
              <a:t> التربوي، وذلك لان </a:t>
            </a:r>
            <a:r>
              <a:rPr lang="ar-IQ" dirty="0" smtClean="0">
                <a:solidFill>
                  <a:srgbClr val="FF0000"/>
                </a:solidFill>
              </a:rPr>
              <a:t>التربية</a:t>
            </a:r>
            <a:r>
              <a:rPr lang="ar-IQ" dirty="0" smtClean="0"/>
              <a:t> نفسها تتضمن عملية </a:t>
            </a:r>
            <a:r>
              <a:rPr lang="ar-IQ" dirty="0" err="1" smtClean="0"/>
              <a:t>ارشاد</a:t>
            </a:r>
            <a:r>
              <a:rPr lang="ar-IQ" dirty="0" smtClean="0"/>
              <a:t> وتوجيه.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>
                <a:solidFill>
                  <a:srgbClr val="FF0000"/>
                </a:solidFill>
              </a:rPr>
              <a:t>فالارشاد</a:t>
            </a:r>
            <a:r>
              <a:rPr lang="ar-IQ" dirty="0" smtClean="0">
                <a:solidFill>
                  <a:srgbClr val="FF0000"/>
                </a:solidFill>
              </a:rPr>
              <a:t> التربوي </a:t>
            </a:r>
            <a:r>
              <a:rPr lang="ar-IQ" dirty="0" smtClean="0"/>
              <a:t>هو عملية مساعدة الفرد في رسم الخطط التربوية التي </a:t>
            </a:r>
            <a:r>
              <a:rPr lang="ar-IQ" dirty="0" err="1" smtClean="0"/>
              <a:t>تتلائم</a:t>
            </a:r>
            <a:r>
              <a:rPr lang="ar-IQ" dirty="0" smtClean="0"/>
              <a:t> مع قدراته وأهدافه واختيار نوع الدراسة والمناهج والمواد الدراسية المناسبة لتلك القدرات ، </a:t>
            </a:r>
            <a:r>
              <a:rPr lang="ar-IQ" dirty="0" smtClean="0">
                <a:solidFill>
                  <a:srgbClr val="FF0000"/>
                </a:solidFill>
              </a:rPr>
              <a:t>والنجاح في التحصيل </a:t>
            </a:r>
            <a:r>
              <a:rPr lang="ar-IQ" dirty="0" smtClean="0"/>
              <a:t>الدراسي وتشخيص </a:t>
            </a:r>
            <a:r>
              <a:rPr lang="ar-IQ" dirty="0" smtClean="0">
                <a:solidFill>
                  <a:srgbClr val="FF0000"/>
                </a:solidFill>
              </a:rPr>
              <a:t>وعلاج المشكلات التربوية </a:t>
            </a:r>
            <a:r>
              <a:rPr lang="ar-IQ" dirty="0" smtClean="0"/>
              <a:t>لتحقيق التوافق التربوي.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857232"/>
            <a:ext cx="7710518" cy="526893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IQ" dirty="0" smtClean="0"/>
              <a:t>وتتكامل </a:t>
            </a:r>
            <a:r>
              <a:rPr lang="ar-IQ" dirty="0" err="1" smtClean="0"/>
              <a:t>اهداف</a:t>
            </a:r>
            <a:r>
              <a:rPr lang="ar-IQ" dirty="0" smtClean="0"/>
              <a:t> </a:t>
            </a:r>
            <a:r>
              <a:rPr lang="ar-IQ" dirty="0" err="1" smtClean="0"/>
              <a:t>الارشاد</a:t>
            </a:r>
            <a:r>
              <a:rPr lang="ar-IQ" dirty="0" smtClean="0"/>
              <a:t> التربوي مع </a:t>
            </a:r>
            <a:r>
              <a:rPr lang="ar-IQ" dirty="0" err="1" smtClean="0"/>
              <a:t>اهداف</a:t>
            </a:r>
            <a:r>
              <a:rPr lang="ar-IQ" dirty="0" smtClean="0"/>
              <a:t> </a:t>
            </a:r>
            <a:r>
              <a:rPr lang="ar-IQ" dirty="0" err="1" smtClean="0"/>
              <a:t>الارشاد</a:t>
            </a:r>
            <a:r>
              <a:rPr lang="ar-IQ" dirty="0" smtClean="0"/>
              <a:t> النفسي، </a:t>
            </a:r>
            <a:r>
              <a:rPr lang="ar-IQ" dirty="0" smtClean="0">
                <a:solidFill>
                  <a:srgbClr val="FF0000"/>
                </a:solidFill>
              </a:rPr>
              <a:t>والهدف الرئيس </a:t>
            </a:r>
            <a:r>
              <a:rPr lang="ar-IQ" dirty="0" err="1" smtClean="0">
                <a:solidFill>
                  <a:srgbClr val="FF0000"/>
                </a:solidFill>
              </a:rPr>
              <a:t>للارشاد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dirty="0" smtClean="0"/>
              <a:t>هو تحقيق النجاح تربويا وذلك عن طريق معرفة التلاميذ وفهم سلوكهم ومساعدتهم في حل مشكلاتهم لتحقيق الاستمرار في الدراسة والنجاح فيها.</a:t>
            </a:r>
            <a:endParaRPr lang="en-US" dirty="0" smtClean="0"/>
          </a:p>
          <a:p>
            <a:pPr algn="just"/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ومن أهدافه </a:t>
            </a:r>
            <a:r>
              <a:rPr lang="ar-IQ" dirty="0" smtClean="0"/>
              <a:t>أيضا </a:t>
            </a:r>
            <a:r>
              <a:rPr lang="ar-IQ" dirty="0" smtClean="0">
                <a:solidFill>
                  <a:srgbClr val="FF0000"/>
                </a:solidFill>
              </a:rPr>
              <a:t>التخطيط للطلبة </a:t>
            </a:r>
            <a:r>
              <a:rPr lang="ar-IQ" dirty="0" smtClean="0"/>
              <a:t>من الناحية التربوية . </a:t>
            </a:r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IQ" dirty="0" err="1" smtClean="0"/>
              <a:t>الارشاد</a:t>
            </a:r>
            <a:r>
              <a:rPr lang="ar-IQ" dirty="0" smtClean="0"/>
              <a:t> </a:t>
            </a:r>
            <a:r>
              <a:rPr lang="ar-IQ" dirty="0" err="1" smtClean="0"/>
              <a:t>لايمكن</a:t>
            </a:r>
            <a:r>
              <a:rPr lang="ar-IQ" dirty="0" smtClean="0"/>
              <a:t> فصله عن العملية التربوية ، وذلك بسبب الفروق الفردية بين الطلبة واختلاف المناهج ، وازدياد عدد الطلبة وازدياد المشكلات الاجتماعية ، وضعف الروابط </a:t>
            </a:r>
            <a:r>
              <a:rPr lang="ar-IQ" dirty="0" err="1" smtClean="0"/>
              <a:t>الاسرية</a:t>
            </a:r>
            <a:r>
              <a:rPr lang="ar-IQ" dirty="0" smtClean="0"/>
              <a:t> ، وانتشار وسائل </a:t>
            </a:r>
            <a:r>
              <a:rPr lang="ar-IQ" dirty="0" err="1" smtClean="0"/>
              <a:t>الاعلام</a:t>
            </a:r>
            <a:r>
              <a:rPr lang="ar-IQ" dirty="0" smtClean="0"/>
              <a:t> التي تعتبر وسائل موازية للتربية.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071546"/>
            <a:ext cx="7929618" cy="5054617"/>
          </a:xfrm>
        </p:spPr>
        <p:txBody>
          <a:bodyPr>
            <a:normAutofit/>
          </a:bodyPr>
          <a:lstStyle/>
          <a:p>
            <a:pPr algn="just"/>
            <a:r>
              <a:rPr lang="ar-IQ" dirty="0" smtClean="0"/>
              <a:t>ويعمل </a:t>
            </a:r>
            <a:r>
              <a:rPr lang="ar-IQ" dirty="0" err="1" smtClean="0"/>
              <a:t>الارشاد</a:t>
            </a:r>
            <a:r>
              <a:rPr lang="ar-IQ" dirty="0" smtClean="0"/>
              <a:t> على </a:t>
            </a:r>
            <a:r>
              <a:rPr lang="ar-IQ" dirty="0" smtClean="0">
                <a:solidFill>
                  <a:srgbClr val="FF0000"/>
                </a:solidFill>
              </a:rPr>
              <a:t>إيجاد جو نفسي سليم </a:t>
            </a:r>
            <a:r>
              <a:rPr lang="ar-IQ" dirty="0" smtClean="0"/>
              <a:t>في المدرسة </a:t>
            </a:r>
            <a:r>
              <a:rPr lang="ar-IQ" dirty="0" smtClean="0">
                <a:solidFill>
                  <a:srgbClr val="FF0000"/>
                </a:solidFill>
              </a:rPr>
              <a:t>بين الطالب والمعلم </a:t>
            </a:r>
            <a:r>
              <a:rPr lang="ar-IQ" dirty="0" smtClean="0"/>
              <a:t>والإدارة </a:t>
            </a:r>
            <a:r>
              <a:rPr lang="ar-IQ" dirty="0" err="1" smtClean="0"/>
              <a:t>والاهل</a:t>
            </a:r>
            <a:r>
              <a:rPr lang="ar-IQ" dirty="0" smtClean="0"/>
              <a:t> وتشجيع كل طرف للاهتمام بالطلبة لتمكينهم من الإنجاز الناجح والابتعاد عن الفشل الدراسي .</a:t>
            </a:r>
          </a:p>
          <a:p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ويمكن </a:t>
            </a:r>
            <a:r>
              <a:rPr lang="ar-IQ" dirty="0" err="1" smtClean="0">
                <a:solidFill>
                  <a:srgbClr val="FF0000"/>
                </a:solidFill>
              </a:rPr>
              <a:t>ان</a:t>
            </a:r>
            <a:r>
              <a:rPr lang="ar-IQ" dirty="0" smtClean="0">
                <a:solidFill>
                  <a:srgbClr val="FF0000"/>
                </a:solidFill>
              </a:rPr>
              <a:t> يقوم بعملية </a:t>
            </a:r>
            <a:r>
              <a:rPr lang="ar-IQ" dirty="0" err="1" smtClean="0">
                <a:solidFill>
                  <a:srgbClr val="FF0000"/>
                </a:solidFill>
              </a:rPr>
              <a:t>الارشاد</a:t>
            </a:r>
            <a:r>
              <a:rPr lang="ar-IQ" dirty="0" smtClean="0">
                <a:solidFill>
                  <a:srgbClr val="FF0000"/>
                </a:solidFill>
              </a:rPr>
              <a:t> التربوي في المدرسة معلم الصف </a:t>
            </a:r>
            <a:r>
              <a:rPr lang="ar-IQ" dirty="0" err="1" smtClean="0">
                <a:solidFill>
                  <a:srgbClr val="FF0000"/>
                </a:solidFill>
              </a:rPr>
              <a:t>او</a:t>
            </a:r>
            <a:r>
              <a:rPr lang="ar-IQ" dirty="0" smtClean="0">
                <a:solidFill>
                  <a:srgbClr val="FF0000"/>
                </a:solidFill>
              </a:rPr>
              <a:t> المدير 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ar-IQ" dirty="0" smtClean="0"/>
              <a:t> وفيما يأتي عرض لدور كل من المرشد التربوي والمعلم – المرشد في عملية </a:t>
            </a:r>
            <a:r>
              <a:rPr lang="ar-IQ" dirty="0" err="1" smtClean="0"/>
              <a:t>الارشاد</a:t>
            </a:r>
            <a:r>
              <a:rPr lang="ar-IQ" dirty="0" smtClean="0"/>
              <a:t>: 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r"/>
            <a:r>
              <a:rPr lang="ar-IQ" b="1" dirty="0" smtClean="0"/>
              <a:t>المرشد التربوي والنفسي :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142984"/>
            <a:ext cx="8001056" cy="51435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ar-IQ" dirty="0" smtClean="0"/>
              <a:t>المرشد هو </a:t>
            </a:r>
            <a:r>
              <a:rPr lang="ar-IQ" dirty="0" err="1" smtClean="0"/>
              <a:t>المسؤول</a:t>
            </a:r>
            <a:r>
              <a:rPr lang="ar-IQ" dirty="0" smtClean="0"/>
              <a:t> المتخصص عن العمليات الرئيسية في </a:t>
            </a:r>
            <a:r>
              <a:rPr lang="ar-IQ" dirty="0" smtClean="0">
                <a:solidFill>
                  <a:srgbClr val="FF0000"/>
                </a:solidFill>
              </a:rPr>
              <a:t>التوجيه والإرشاد </a:t>
            </a:r>
            <a:r>
              <a:rPr lang="ar-IQ" dirty="0" smtClean="0"/>
              <a:t>.</a:t>
            </a:r>
          </a:p>
          <a:p>
            <a:pPr algn="just"/>
            <a:r>
              <a:rPr lang="ar-IQ" dirty="0" smtClean="0"/>
              <a:t> ولكي يقوم المرشد بدوره يجب </a:t>
            </a:r>
            <a:r>
              <a:rPr lang="ar-IQ" dirty="0" err="1" smtClean="0">
                <a:solidFill>
                  <a:srgbClr val="FF0000"/>
                </a:solidFill>
              </a:rPr>
              <a:t>اعداده</a:t>
            </a:r>
            <a:r>
              <a:rPr lang="ar-IQ" dirty="0" smtClean="0">
                <a:solidFill>
                  <a:srgbClr val="FF0000"/>
                </a:solidFill>
              </a:rPr>
              <a:t> علميا </a:t>
            </a:r>
            <a:r>
              <a:rPr lang="ar-IQ" dirty="0" smtClean="0"/>
              <a:t>في </a:t>
            </a:r>
            <a:r>
              <a:rPr lang="ar-IQ" dirty="0" err="1" smtClean="0"/>
              <a:t>اقسام</a:t>
            </a:r>
            <a:r>
              <a:rPr lang="ar-IQ" dirty="0" smtClean="0"/>
              <a:t> علم النفس في الجامعات ، </a:t>
            </a:r>
            <a:r>
              <a:rPr lang="ar-IQ" dirty="0" smtClean="0">
                <a:solidFill>
                  <a:srgbClr val="FF0000"/>
                </a:solidFill>
              </a:rPr>
              <a:t>ويتم تدريبه عمليا </a:t>
            </a:r>
            <a:r>
              <a:rPr lang="ar-IQ" dirty="0" smtClean="0"/>
              <a:t>في المدارس </a:t>
            </a:r>
            <a:r>
              <a:rPr lang="ar-IQ" dirty="0" err="1" smtClean="0"/>
              <a:t>او</a:t>
            </a:r>
            <a:r>
              <a:rPr lang="ar-IQ" dirty="0" smtClean="0"/>
              <a:t> مراكز </a:t>
            </a:r>
            <a:r>
              <a:rPr lang="ar-IQ" dirty="0" err="1" smtClean="0"/>
              <a:t>الارشاد</a:t>
            </a:r>
            <a:r>
              <a:rPr lang="ar-IQ" dirty="0" smtClean="0"/>
              <a:t> </a:t>
            </a:r>
            <a:r>
              <a:rPr lang="ar-IQ" dirty="0" err="1" smtClean="0"/>
              <a:t>او</a:t>
            </a:r>
            <a:r>
              <a:rPr lang="ar-IQ" dirty="0" smtClean="0"/>
              <a:t> غيرها من المؤسسات .</a:t>
            </a:r>
          </a:p>
          <a:p>
            <a:pPr algn="just"/>
            <a:r>
              <a:rPr lang="ar-IQ" dirty="0" smtClean="0"/>
              <a:t>والى جانب </a:t>
            </a:r>
            <a:r>
              <a:rPr lang="ar-IQ" dirty="0" err="1" smtClean="0"/>
              <a:t>الاعداد</a:t>
            </a:r>
            <a:r>
              <a:rPr lang="ar-IQ" dirty="0" smtClean="0"/>
              <a:t> العلمي والعملي يجب الاهتمام </a:t>
            </a:r>
            <a:r>
              <a:rPr lang="ar-IQ" dirty="0" smtClean="0">
                <a:solidFill>
                  <a:srgbClr val="FF0000"/>
                </a:solidFill>
              </a:rPr>
              <a:t>بأعداده المهني </a:t>
            </a:r>
            <a:r>
              <a:rPr lang="ar-IQ" dirty="0" smtClean="0"/>
              <a:t>الخاص فهو يحتاج </a:t>
            </a:r>
            <a:r>
              <a:rPr lang="ar-IQ" dirty="0" err="1" smtClean="0"/>
              <a:t>الى</a:t>
            </a:r>
            <a:r>
              <a:rPr lang="ar-IQ" dirty="0" smtClean="0"/>
              <a:t> دراسة وتدريب خاص في طرق </a:t>
            </a:r>
            <a:r>
              <a:rPr lang="ar-IQ" dirty="0" err="1" smtClean="0"/>
              <a:t>الارشاد</a:t>
            </a:r>
            <a:r>
              <a:rPr lang="ar-IQ" dirty="0" smtClean="0"/>
              <a:t> والتوجيه.</a:t>
            </a:r>
            <a:endParaRPr lang="en-US" dirty="0" smtClean="0"/>
          </a:p>
          <a:p>
            <a:pPr algn="just"/>
            <a:r>
              <a:rPr lang="ar-IQ" dirty="0" smtClean="0"/>
              <a:t>ولما كان المرشد يعمل في المدرسة فهو يحتاج </a:t>
            </a:r>
            <a:r>
              <a:rPr lang="ar-IQ" dirty="0" err="1" smtClean="0"/>
              <a:t>الى</a:t>
            </a:r>
            <a:r>
              <a:rPr lang="ar-IQ" dirty="0" smtClean="0"/>
              <a:t> </a:t>
            </a:r>
            <a:r>
              <a:rPr lang="ar-IQ" dirty="0" err="1" smtClean="0">
                <a:solidFill>
                  <a:srgbClr val="FF0000"/>
                </a:solidFill>
              </a:rPr>
              <a:t>اعداد</a:t>
            </a:r>
            <a:r>
              <a:rPr lang="ar-IQ" dirty="0" smtClean="0">
                <a:solidFill>
                  <a:srgbClr val="FF0000"/>
                </a:solidFill>
              </a:rPr>
              <a:t> تربوي خاص </a:t>
            </a:r>
            <a:r>
              <a:rPr lang="ar-IQ" dirty="0" smtClean="0"/>
              <a:t>والى جانب الدراسة التربوية يشترط خبراته في التدريس (لمدة عامين على الأقل) لغرض تحقيق اتصاله </a:t>
            </a:r>
            <a:r>
              <a:rPr lang="ar-IQ" dirty="0" err="1" smtClean="0"/>
              <a:t>بالطلبه</a:t>
            </a:r>
            <a:r>
              <a:rPr lang="ar-IQ" dirty="0" smtClean="0"/>
              <a:t> والاطلاع على المشكلات الشخصية والعامة للطلبة.</a:t>
            </a:r>
            <a:endParaRPr lang="en-US" dirty="0" smtClean="0"/>
          </a:p>
          <a:p>
            <a:pPr algn="just"/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 fontScale="90000"/>
          </a:bodyPr>
          <a:lstStyle/>
          <a:p>
            <a:pPr algn="r"/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>دوره </a:t>
            </a:r>
            <a:r>
              <a:rPr lang="ar-IQ" b="1" dirty="0" err="1" smtClean="0"/>
              <a:t>ألارشادي</a:t>
            </a:r>
            <a:r>
              <a:rPr lang="ar-IQ" b="1" dirty="0" smtClean="0"/>
              <a:t> (مهماته)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143932" cy="521497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ar-IQ" sz="3400" dirty="0" smtClean="0">
                <a:solidFill>
                  <a:srgbClr val="FF0000"/>
                </a:solidFill>
              </a:rPr>
              <a:t>قيادة عمليات </a:t>
            </a:r>
            <a:r>
              <a:rPr lang="ar-IQ" sz="3400" dirty="0" err="1" smtClean="0">
                <a:solidFill>
                  <a:srgbClr val="FF0000"/>
                </a:solidFill>
              </a:rPr>
              <a:t>الارشاد</a:t>
            </a:r>
            <a:r>
              <a:rPr lang="ar-IQ" sz="3400" dirty="0" smtClean="0">
                <a:solidFill>
                  <a:srgbClr val="FF0000"/>
                </a:solidFill>
              </a:rPr>
              <a:t> والتوجيه </a:t>
            </a:r>
            <a:r>
              <a:rPr lang="ar-IQ" sz="3400" dirty="0" smtClean="0"/>
              <a:t>في المدرسة.</a:t>
            </a:r>
            <a:endParaRPr lang="en-US" sz="3400" dirty="0" smtClean="0"/>
          </a:p>
          <a:p>
            <a:pPr lvl="0"/>
            <a:r>
              <a:rPr lang="ar-IQ" sz="3400" dirty="0" smtClean="0">
                <a:solidFill>
                  <a:srgbClr val="FF0000"/>
                </a:solidFill>
              </a:rPr>
              <a:t>تشخيص</a:t>
            </a:r>
            <a:r>
              <a:rPr lang="ar-IQ" sz="3400" dirty="0" smtClean="0"/>
              <a:t> وحل وعلاج المشكلات النفسية والتربوية للطلبة والمشكلات الاجتماعية والاقتصادية.</a:t>
            </a:r>
            <a:endParaRPr lang="en-US" sz="3400" dirty="0" smtClean="0"/>
          </a:p>
          <a:p>
            <a:pPr lvl="0"/>
            <a:r>
              <a:rPr lang="ar-IQ" sz="3400" dirty="0" err="1" smtClean="0">
                <a:solidFill>
                  <a:srgbClr val="FF0000"/>
                </a:solidFill>
              </a:rPr>
              <a:t>الاشراف</a:t>
            </a:r>
            <a:r>
              <a:rPr lang="ar-IQ" sz="3400" dirty="0" smtClean="0"/>
              <a:t> على </a:t>
            </a:r>
            <a:r>
              <a:rPr lang="ar-IQ" sz="3400" dirty="0" err="1" smtClean="0"/>
              <a:t>اعداد</a:t>
            </a:r>
            <a:r>
              <a:rPr lang="ar-IQ" sz="3400" dirty="0" smtClean="0"/>
              <a:t> وسائل وحفظ السجلات الخاصة بالمسترشدين.</a:t>
            </a:r>
            <a:endParaRPr lang="en-US" sz="3400" dirty="0" smtClean="0"/>
          </a:p>
          <a:p>
            <a:pPr lvl="0"/>
            <a:r>
              <a:rPr lang="ar-IQ" sz="3400" dirty="0" smtClean="0"/>
              <a:t>القيام بعملية </a:t>
            </a:r>
            <a:r>
              <a:rPr lang="ar-IQ" sz="3400" dirty="0" err="1" smtClean="0"/>
              <a:t>الارشاد</a:t>
            </a:r>
            <a:r>
              <a:rPr lang="ar-IQ" sz="3400" dirty="0" smtClean="0"/>
              <a:t> وتقديم الخدمات </a:t>
            </a:r>
            <a:r>
              <a:rPr lang="ar-IQ" sz="3400" dirty="0" err="1" smtClean="0"/>
              <a:t>الارشادية</a:t>
            </a:r>
            <a:r>
              <a:rPr lang="ar-IQ" sz="3400" dirty="0" smtClean="0"/>
              <a:t> بالطرق </a:t>
            </a:r>
            <a:r>
              <a:rPr lang="ar-IQ" sz="3400" dirty="0" err="1" smtClean="0"/>
              <a:t>الارشادية</a:t>
            </a:r>
            <a:r>
              <a:rPr lang="ar-IQ" sz="3400" dirty="0" smtClean="0"/>
              <a:t> المختلفة.</a:t>
            </a:r>
            <a:endParaRPr lang="en-US" sz="3400" dirty="0" smtClean="0"/>
          </a:p>
          <a:p>
            <a:pPr lvl="0"/>
            <a:r>
              <a:rPr lang="ar-IQ" sz="3400" dirty="0" smtClean="0">
                <a:solidFill>
                  <a:srgbClr val="FF0000"/>
                </a:solidFill>
              </a:rPr>
              <a:t>متابعة </a:t>
            </a:r>
            <a:r>
              <a:rPr lang="ar-IQ" sz="3400" dirty="0" smtClean="0"/>
              <a:t>حالات الطلبة التي تحتاج </a:t>
            </a:r>
            <a:r>
              <a:rPr lang="ar-IQ" sz="3400" dirty="0" err="1" smtClean="0"/>
              <a:t>الى</a:t>
            </a:r>
            <a:r>
              <a:rPr lang="ar-IQ" sz="3400" dirty="0" smtClean="0"/>
              <a:t> </a:t>
            </a:r>
            <a:r>
              <a:rPr lang="ar-IQ" sz="3400" dirty="0" err="1" smtClean="0"/>
              <a:t>ارشاد</a:t>
            </a:r>
            <a:r>
              <a:rPr lang="ar-IQ" sz="3400" dirty="0" smtClean="0"/>
              <a:t>.</a:t>
            </a:r>
            <a:endParaRPr lang="en-US" sz="3400" dirty="0" smtClean="0"/>
          </a:p>
          <a:p>
            <a:pPr lvl="0"/>
            <a:r>
              <a:rPr lang="ar-IQ" sz="3400" dirty="0" smtClean="0">
                <a:solidFill>
                  <a:srgbClr val="FF0000"/>
                </a:solidFill>
              </a:rPr>
              <a:t>مساعدة ا</a:t>
            </a:r>
            <a:r>
              <a:rPr lang="ar-IQ" sz="3400" dirty="0" smtClean="0"/>
              <a:t>لمدرسين والإدارة وتقديم الاستشارات لهم في مجالات </a:t>
            </a:r>
            <a:r>
              <a:rPr lang="ar-IQ" sz="3400" dirty="0" err="1" smtClean="0"/>
              <a:t>الارشاد</a:t>
            </a:r>
            <a:r>
              <a:rPr lang="ar-IQ" sz="3400" dirty="0" smtClean="0"/>
              <a:t>.</a:t>
            </a:r>
            <a:endParaRPr lang="en-US" sz="3400" dirty="0" smtClean="0"/>
          </a:p>
          <a:p>
            <a:pPr lvl="0"/>
            <a:r>
              <a:rPr lang="ar-IQ" sz="3400" dirty="0" smtClean="0"/>
              <a:t>ت</a:t>
            </a:r>
            <a:r>
              <a:rPr lang="ar-IQ" sz="3400" dirty="0" smtClean="0">
                <a:solidFill>
                  <a:srgbClr val="FF0000"/>
                </a:solidFill>
              </a:rPr>
              <a:t>وفير </a:t>
            </a:r>
            <a:r>
              <a:rPr lang="ar-IQ" sz="3400" dirty="0" smtClean="0"/>
              <a:t>معلومات للمدرسين عن الطلبة لمساعدتهم في تخطيط الدراسة والأنشطة المدرسية المختلفة.</a:t>
            </a:r>
            <a:endParaRPr lang="en-US" sz="3400" dirty="0" smtClean="0"/>
          </a:p>
          <a:p>
            <a:pPr lvl="0"/>
            <a:r>
              <a:rPr lang="ar-IQ" sz="3400" dirty="0" smtClean="0">
                <a:solidFill>
                  <a:srgbClr val="FF0000"/>
                </a:solidFill>
              </a:rPr>
              <a:t>التعاون</a:t>
            </a:r>
            <a:r>
              <a:rPr lang="ar-IQ" sz="3400" dirty="0" smtClean="0"/>
              <a:t> مع المدرسين في حل مشاكل الطلبة.</a:t>
            </a:r>
            <a:endParaRPr lang="en-US" sz="3400" dirty="0" smtClean="0"/>
          </a:p>
          <a:p>
            <a:pPr lvl="0"/>
            <a:r>
              <a:rPr lang="ar-IQ" sz="3400" dirty="0" smtClean="0">
                <a:solidFill>
                  <a:srgbClr val="FF0000"/>
                </a:solidFill>
              </a:rPr>
              <a:t>العمل</a:t>
            </a:r>
            <a:r>
              <a:rPr lang="ar-IQ" sz="3400" dirty="0" smtClean="0"/>
              <a:t> كحلقة وصل بين المدرسة والبيت والمجتمع.</a:t>
            </a:r>
            <a:endParaRPr lang="en-US" sz="3400" dirty="0" smtClean="0"/>
          </a:p>
          <a:p>
            <a:pPr lvl="0"/>
            <a:r>
              <a:rPr lang="ar-IQ" sz="3400" dirty="0" err="1" smtClean="0">
                <a:solidFill>
                  <a:srgbClr val="FF0000"/>
                </a:solidFill>
              </a:rPr>
              <a:t>الاسهام</a:t>
            </a:r>
            <a:r>
              <a:rPr lang="ar-IQ" sz="3400" dirty="0" smtClean="0">
                <a:solidFill>
                  <a:srgbClr val="FF0000"/>
                </a:solidFill>
              </a:rPr>
              <a:t> </a:t>
            </a:r>
            <a:r>
              <a:rPr lang="ar-IQ" sz="3400" dirty="0" smtClean="0"/>
              <a:t>في تطوير العملية التربوية.</a:t>
            </a:r>
            <a:endParaRPr lang="en-US" sz="3400" dirty="0" smtClean="0"/>
          </a:p>
          <a:p>
            <a:r>
              <a:rPr lang="ar-IQ" dirty="0" smtClean="0"/>
              <a:t> 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pPr lvl="0" algn="r"/>
            <a:r>
              <a:rPr lang="ar-IQ" b="1" dirty="0" smtClean="0">
                <a:solidFill>
                  <a:srgbClr val="FF0000"/>
                </a:solidFill>
              </a:rPr>
              <a:t>المدرس -  المرشد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58204" cy="5411807"/>
          </a:xfrm>
        </p:spPr>
        <p:txBody>
          <a:bodyPr>
            <a:normAutofit/>
          </a:bodyPr>
          <a:lstStyle/>
          <a:p>
            <a:pPr algn="just"/>
            <a:r>
              <a:rPr lang="ar-IQ" dirty="0" smtClean="0"/>
              <a:t>المدرس </a:t>
            </a:r>
            <a:r>
              <a:rPr lang="ar-IQ" dirty="0" smtClean="0">
                <a:solidFill>
                  <a:srgbClr val="FF0000"/>
                </a:solidFill>
              </a:rPr>
              <a:t>هو اقرب شخص </a:t>
            </a:r>
            <a:r>
              <a:rPr lang="ar-IQ" dirty="0" err="1" smtClean="0">
                <a:solidFill>
                  <a:srgbClr val="FF0000"/>
                </a:solidFill>
              </a:rPr>
              <a:t>الى</a:t>
            </a:r>
            <a:r>
              <a:rPr lang="ar-IQ" dirty="0" smtClean="0">
                <a:solidFill>
                  <a:srgbClr val="FF0000"/>
                </a:solidFill>
              </a:rPr>
              <a:t> الطلبة</a:t>
            </a:r>
            <a:r>
              <a:rPr lang="ar-IQ" dirty="0" smtClean="0"/>
              <a:t> في المدرسة .</a:t>
            </a:r>
          </a:p>
          <a:p>
            <a:pPr algn="just"/>
            <a:r>
              <a:rPr lang="ar-IQ" dirty="0" smtClean="0"/>
              <a:t>  </a:t>
            </a:r>
            <a:r>
              <a:rPr lang="ar-IQ" dirty="0" err="1" smtClean="0"/>
              <a:t>اذا</a:t>
            </a:r>
            <a:r>
              <a:rPr lang="ar-IQ" dirty="0" smtClean="0"/>
              <a:t>  انه يعمل معهم طوال اليوم ويستطيع ملاحظتهم في مواقف متعددة .</a:t>
            </a:r>
          </a:p>
          <a:p>
            <a:pPr algn="just"/>
            <a:r>
              <a:rPr lang="ar-IQ" dirty="0" smtClean="0"/>
              <a:t> فهو يتعرف على عاداتهم وحالتهم الصحية والاقتصادية والاجتماعية والدراسية عن كثب .</a:t>
            </a:r>
          </a:p>
          <a:p>
            <a:pPr algn="just"/>
            <a:r>
              <a:rPr lang="ar-IQ" dirty="0" smtClean="0"/>
              <a:t> </a:t>
            </a:r>
            <a:r>
              <a:rPr lang="ar-IQ" dirty="0" err="1" smtClean="0"/>
              <a:t>ان</a:t>
            </a:r>
            <a:r>
              <a:rPr lang="ar-IQ" dirty="0" smtClean="0"/>
              <a:t> (المدرس – المرشد) </a:t>
            </a:r>
            <a:r>
              <a:rPr lang="ar-IQ" dirty="0" smtClean="0">
                <a:solidFill>
                  <a:srgbClr val="FF0000"/>
                </a:solidFill>
              </a:rPr>
              <a:t>هو بالأساس مدرس تخصص </a:t>
            </a:r>
            <a:r>
              <a:rPr lang="ar-IQ" dirty="0" smtClean="0"/>
              <a:t>، وهو </a:t>
            </a:r>
            <a:r>
              <a:rPr lang="ar-IQ" dirty="0" err="1" smtClean="0"/>
              <a:t>اثناء</a:t>
            </a:r>
            <a:r>
              <a:rPr lang="ar-IQ" dirty="0" smtClean="0"/>
              <a:t> قيامه بعملية التدريس يمكن </a:t>
            </a:r>
            <a:r>
              <a:rPr lang="ar-IQ" dirty="0" err="1" smtClean="0"/>
              <a:t>ان</a:t>
            </a:r>
            <a:r>
              <a:rPr lang="ar-IQ" dirty="0" smtClean="0"/>
              <a:t> يشخص </a:t>
            </a:r>
            <a:r>
              <a:rPr lang="ar-IQ" dirty="0" err="1" smtClean="0"/>
              <a:t>الافراد</a:t>
            </a:r>
            <a:r>
              <a:rPr lang="ar-IQ" dirty="0" smtClean="0"/>
              <a:t> الذين يحتاجون </a:t>
            </a:r>
            <a:r>
              <a:rPr lang="ar-IQ" dirty="0" err="1" smtClean="0"/>
              <a:t>الى</a:t>
            </a:r>
            <a:r>
              <a:rPr lang="ar-IQ" dirty="0" smtClean="0"/>
              <a:t> توجيه </a:t>
            </a:r>
            <a:r>
              <a:rPr lang="ar-IQ" dirty="0" err="1" smtClean="0"/>
              <a:t>وارشاد</a:t>
            </a:r>
            <a:r>
              <a:rPr lang="ar-IQ" dirty="0" smtClean="0"/>
              <a:t>. 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115328" cy="548324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ar-IQ" dirty="0" err="1" smtClean="0"/>
              <a:t>واحيانا</a:t>
            </a:r>
            <a:r>
              <a:rPr lang="ar-IQ" dirty="0" smtClean="0"/>
              <a:t> يكون اقدر من </a:t>
            </a:r>
            <a:r>
              <a:rPr lang="ar-IQ" dirty="0" err="1" smtClean="0"/>
              <a:t>الاخرين</a:t>
            </a:r>
            <a:r>
              <a:rPr lang="ar-IQ" dirty="0" smtClean="0"/>
              <a:t> في مساعدة طلابه لطول الفترة التي يقضيها معهم . </a:t>
            </a:r>
          </a:p>
          <a:p>
            <a:pPr algn="just"/>
            <a:r>
              <a:rPr lang="ar-IQ" dirty="0" smtClean="0">
                <a:solidFill>
                  <a:srgbClr val="FF0000"/>
                </a:solidFill>
              </a:rPr>
              <a:t>وبذلك فأن دوره (مزدوج) </a:t>
            </a:r>
            <a:r>
              <a:rPr lang="ar-IQ" dirty="0" smtClean="0"/>
              <a:t>. وهناك ضرورات لقيامه بهذا الدور منها نقص عدد المرشدين أحيانا .</a:t>
            </a:r>
          </a:p>
          <a:p>
            <a:pPr algn="just"/>
            <a:r>
              <a:rPr lang="ar-IQ" dirty="0" smtClean="0"/>
              <a:t> لذلك فهو كما ذكرنا مدرس مادة وليس مرشدا متفرغا قد يقوم بهذا العمل في حالة عدم توفر </a:t>
            </a:r>
            <a:r>
              <a:rPr lang="ar-IQ" dirty="0" err="1" smtClean="0"/>
              <a:t>او</a:t>
            </a:r>
            <a:r>
              <a:rPr lang="ar-IQ" dirty="0" smtClean="0"/>
              <a:t> غياب المرشد ، </a:t>
            </a:r>
            <a:r>
              <a:rPr lang="ar-IQ" dirty="0" err="1" smtClean="0"/>
              <a:t>واحيانا</a:t>
            </a:r>
            <a:r>
              <a:rPr lang="ar-IQ" dirty="0" smtClean="0"/>
              <a:t> </a:t>
            </a:r>
            <a:r>
              <a:rPr lang="ar-IQ" dirty="0" err="1" smtClean="0"/>
              <a:t>ييقوم</a:t>
            </a:r>
            <a:r>
              <a:rPr lang="ar-IQ" dirty="0" smtClean="0"/>
              <a:t> بذلك للتعاون مع فريق </a:t>
            </a:r>
            <a:r>
              <a:rPr lang="ar-IQ" dirty="0" err="1" smtClean="0"/>
              <a:t>الارشاد</a:t>
            </a:r>
            <a:r>
              <a:rPr lang="ar-IQ" dirty="0" smtClean="0"/>
              <a:t>. وهذا </a:t>
            </a:r>
            <a:r>
              <a:rPr lang="ar-IQ" dirty="0" err="1" smtClean="0"/>
              <a:t>لايعني</a:t>
            </a:r>
            <a:r>
              <a:rPr lang="ar-IQ" dirty="0" smtClean="0"/>
              <a:t> تحوله للقيام بعمل المرشد حيث </a:t>
            </a:r>
            <a:r>
              <a:rPr lang="ar-IQ" dirty="0" err="1" smtClean="0"/>
              <a:t>ان</a:t>
            </a:r>
            <a:r>
              <a:rPr lang="ar-IQ" dirty="0" smtClean="0"/>
              <a:t> هناك حالات يجب </a:t>
            </a:r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IQ" dirty="0" err="1" smtClean="0"/>
              <a:t>لايتخطاها</a:t>
            </a:r>
            <a:r>
              <a:rPr lang="ar-IQ" dirty="0" smtClean="0"/>
              <a:t> ( </a:t>
            </a:r>
            <a:r>
              <a:rPr lang="ar-IQ" dirty="0" err="1" smtClean="0"/>
              <a:t>كالارشاد</a:t>
            </a:r>
            <a:r>
              <a:rPr lang="ar-IQ" dirty="0" smtClean="0"/>
              <a:t> العلاجي) حيث يحتاج ذلك </a:t>
            </a:r>
            <a:r>
              <a:rPr lang="ar-IQ" dirty="0" err="1" smtClean="0"/>
              <a:t>الى</a:t>
            </a:r>
            <a:r>
              <a:rPr lang="ar-IQ" dirty="0" smtClean="0"/>
              <a:t> متخصصين فيه. </a:t>
            </a:r>
          </a:p>
          <a:p>
            <a:pPr algn="just"/>
            <a:r>
              <a:rPr lang="ar-IQ" dirty="0" smtClean="0">
                <a:solidFill>
                  <a:srgbClr val="FF0000"/>
                </a:solidFill>
              </a:rPr>
              <a:t>ويعد المدرس المرشد في كليات التربية </a:t>
            </a:r>
            <a:r>
              <a:rPr lang="ar-IQ" dirty="0" smtClean="0"/>
              <a:t>، إضافة </a:t>
            </a:r>
            <a:r>
              <a:rPr lang="ar-IQ" dirty="0" err="1" smtClean="0"/>
              <a:t>الى</a:t>
            </a:r>
            <a:r>
              <a:rPr lang="ar-IQ" dirty="0" smtClean="0"/>
              <a:t> تدريبه على بعض المهارات التربوية </a:t>
            </a:r>
            <a:r>
              <a:rPr lang="ar-IQ" dirty="0" err="1" smtClean="0"/>
              <a:t>الارشادية</a:t>
            </a:r>
            <a:r>
              <a:rPr lang="ar-IQ" dirty="0" smtClean="0"/>
              <a:t> (</a:t>
            </a:r>
            <a:r>
              <a:rPr lang="ar-IQ" dirty="0" err="1" smtClean="0"/>
              <a:t>اثناء</a:t>
            </a:r>
            <a:r>
              <a:rPr lang="ar-IQ" dirty="0" smtClean="0"/>
              <a:t> الخدمة) مثل التفوق والتخلف العقلي والتأخر الدراسي ومشكلات سوء التوافق.</a:t>
            </a:r>
            <a:endParaRPr lang="en-US" dirty="0" smtClean="0"/>
          </a:p>
          <a:p>
            <a:pPr algn="just"/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79</TotalTime>
  <Words>866</Words>
  <Application>Microsoft Office PowerPoint</Application>
  <PresentationFormat>عرض على الشاشة (3:4)‏</PresentationFormat>
  <Paragraphs>52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تقنية</vt:lpstr>
      <vt:lpstr>محاضرة (4)       ألارشاد في التعليم            التربوي </vt:lpstr>
      <vt:lpstr>الشريحة 2</vt:lpstr>
      <vt:lpstr>الشريحة 3</vt:lpstr>
      <vt:lpstr>الشريحة 4</vt:lpstr>
      <vt:lpstr>الشريحة 5</vt:lpstr>
      <vt:lpstr>المرشد التربوي والنفسي :  </vt:lpstr>
      <vt:lpstr> دوره ألارشادي (مهماته) </vt:lpstr>
      <vt:lpstr>المدرس -  المرشد </vt:lpstr>
      <vt:lpstr>الشريحة 9</vt:lpstr>
      <vt:lpstr>دوره الارشادي (مهماته) </vt:lpstr>
      <vt:lpstr>مرشد الصف والممارسات المطلوبة </vt:lpstr>
      <vt:lpstr>انتهت المحاضرة  شكرا لحسن اطلاعكم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(4)       ألارشاد في التعليم            التربوي</dc:title>
  <dc:creator>hp1</dc:creator>
  <cp:lastModifiedBy>نور جاكوج</cp:lastModifiedBy>
  <cp:revision>11</cp:revision>
  <dcterms:created xsi:type="dcterms:W3CDTF">2014-03-08T21:06:33Z</dcterms:created>
  <dcterms:modified xsi:type="dcterms:W3CDTF">2018-04-15T06:56:52Z</dcterms:modified>
</cp:coreProperties>
</file>