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4" r:id="rId3"/>
    <p:sldId id="273" r:id="rId4"/>
    <p:sldId id="272" r:id="rId5"/>
    <p:sldId id="271" r:id="rId6"/>
    <p:sldId id="270" r:id="rId7"/>
    <p:sldId id="269" r:id="rId8"/>
    <p:sldId id="268" r:id="rId9"/>
    <p:sldId id="267" r:id="rId10"/>
    <p:sldId id="266" r:id="rId11"/>
    <p:sldId id="265" r:id="rId12"/>
    <p:sldId id="264" r:id="rId13"/>
    <p:sldId id="263" r:id="rId14"/>
    <p:sldId id="262" r:id="rId15"/>
    <p:sldId id="261" r:id="rId16"/>
    <p:sldId id="260" r:id="rId17"/>
    <p:sldId id="259" r:id="rId18"/>
    <p:sldId id="282" r:id="rId19"/>
    <p:sldId id="281" r:id="rId20"/>
    <p:sldId id="280" r:id="rId21"/>
    <p:sldId id="279" r:id="rId22"/>
    <p:sldId id="278" r:id="rId23"/>
    <p:sldId id="277" r:id="rId24"/>
    <p:sldId id="276" r:id="rId25"/>
    <p:sldId id="258" r:id="rId26"/>
    <p:sldId id="257" r:id="rId27"/>
    <p:sldId id="275" r:id="rId2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EEC3E11F-F99C-48C2-8794-44D0C6C64DE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C3E11F-F99C-48C2-8794-44D0C6C64DE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C3E11F-F99C-48C2-8794-44D0C6C64DE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C3E11F-F99C-48C2-8794-44D0C6C64DE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C3E11F-F99C-48C2-8794-44D0C6C64DE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C3E11F-F99C-48C2-8794-44D0C6C64DE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EC3E11F-F99C-48C2-8794-44D0C6C64DE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EC3E11F-F99C-48C2-8794-44D0C6C64DE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EC3E11F-F99C-48C2-8794-44D0C6C64DE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C3E11F-F99C-48C2-8794-44D0C6C64DE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07AC74-682D-4114-A599-9CE59DC9AA54}" type="datetimeFigureOut">
              <a:rPr lang="ar-IQ" smtClean="0"/>
              <a:pPr/>
              <a:t>30/07/1439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077200" y="6356350"/>
            <a:ext cx="609600" cy="365125"/>
          </a:xfrm>
        </p:spPr>
        <p:txBody>
          <a:bodyPr/>
          <a:lstStyle/>
          <a:p>
            <a:fld id="{EEC3E11F-F99C-48C2-8794-44D0C6C64DE6}" type="slidenum">
              <a:rPr lang="ar-IQ" smtClean="0"/>
              <a:pPr/>
              <a:t>‹#›</a:t>
            </a:fld>
            <a:endParaRPr lang="ar-IQ"/>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407AC74-682D-4114-A599-9CE59DC9AA54}" type="datetimeFigureOut">
              <a:rPr lang="ar-IQ" smtClean="0"/>
              <a:pPr/>
              <a:t>30/07/1439</a:t>
            </a:fld>
            <a:endParaRPr lang="ar-IQ"/>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EC3E11F-F99C-48C2-8794-44D0C6C64DE6}" type="slidenum">
              <a:rPr lang="ar-IQ" smtClean="0"/>
              <a:pPr/>
              <a:t>‹#›</a:t>
            </a:fld>
            <a:endParaRPr lang="ar-IQ"/>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785794"/>
            <a:ext cx="7851648" cy="2414606"/>
          </a:xfrm>
        </p:spPr>
        <p:txBody>
          <a:bodyPr>
            <a:normAutofit fontScale="90000"/>
          </a:bodyPr>
          <a:lstStyle/>
          <a:p>
            <a:pPr algn="ct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err="1" smtClean="0"/>
              <a:t>الارشاد</a:t>
            </a:r>
            <a:r>
              <a:rPr lang="ar-IQ" dirty="0" smtClean="0"/>
              <a:t> التربوي </a:t>
            </a:r>
            <a:br>
              <a:rPr lang="ar-IQ" dirty="0" smtClean="0"/>
            </a:br>
            <a:r>
              <a:rPr lang="ar-IQ" dirty="0" smtClean="0"/>
              <a:t>ألمحاضرة رقم 3</a:t>
            </a:r>
            <a:br>
              <a:rPr lang="ar-IQ" dirty="0" smtClean="0"/>
            </a:br>
            <a:endParaRPr lang="ar-IQ" dirty="0"/>
          </a:p>
        </p:txBody>
      </p:sp>
      <p:sp>
        <p:nvSpPr>
          <p:cNvPr id="3" name="عنوان فرعي 2"/>
          <p:cNvSpPr>
            <a:spLocks noGrp="1"/>
          </p:cNvSpPr>
          <p:nvPr>
            <p:ph type="subTitle" idx="1"/>
          </p:nvPr>
        </p:nvSpPr>
        <p:spPr>
          <a:xfrm>
            <a:off x="533400" y="2643182"/>
            <a:ext cx="7854696" cy="3714776"/>
          </a:xfrm>
        </p:spPr>
        <p:txBody>
          <a:bodyPr/>
          <a:lstStyle/>
          <a:p>
            <a:pPr algn="ctr"/>
            <a:endParaRPr lang="ar-IQ"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428604"/>
            <a:ext cx="8229600" cy="500066"/>
          </a:xfrm>
        </p:spPr>
        <p:txBody>
          <a:bodyPr>
            <a:normAutofit fontScale="90000"/>
          </a:bodyPr>
          <a:lstStyle/>
          <a:p>
            <a:pPr algn="r"/>
            <a:r>
              <a:rPr lang="ar-IQ" sz="4400" b="1" dirty="0" smtClean="0"/>
              <a:t>أسس </a:t>
            </a:r>
            <a:r>
              <a:rPr lang="ar-IQ" sz="4400" b="1" dirty="0" err="1" smtClean="0"/>
              <a:t>الارشاد</a:t>
            </a:r>
            <a:r>
              <a:rPr lang="ar-IQ" b="1" dirty="0" smtClean="0"/>
              <a:t>:</a:t>
            </a:r>
            <a:endParaRPr lang="ar-IQ" dirty="0"/>
          </a:p>
        </p:txBody>
      </p:sp>
      <p:sp>
        <p:nvSpPr>
          <p:cNvPr id="3" name="عنصر نائب للمحتوى 2"/>
          <p:cNvSpPr>
            <a:spLocks noGrp="1"/>
          </p:cNvSpPr>
          <p:nvPr>
            <p:ph idx="1"/>
          </p:nvPr>
        </p:nvSpPr>
        <p:spPr>
          <a:xfrm>
            <a:off x="142844" y="857232"/>
            <a:ext cx="8858312" cy="5786478"/>
          </a:xfrm>
          <a:solidFill>
            <a:schemeClr val="accent3">
              <a:lumMod val="40000"/>
              <a:lumOff val="60000"/>
            </a:schemeClr>
          </a:solidFill>
        </p:spPr>
        <p:txBody>
          <a:bodyPr>
            <a:normAutofit lnSpcReduction="10000"/>
          </a:bodyPr>
          <a:lstStyle/>
          <a:p>
            <a:r>
              <a:rPr lang="ar-IQ" b="1" dirty="0" smtClean="0"/>
              <a:t>يقوم </a:t>
            </a:r>
            <a:r>
              <a:rPr lang="ar-IQ" b="1" dirty="0" err="1" smtClean="0"/>
              <a:t>الارشاد</a:t>
            </a:r>
            <a:r>
              <a:rPr lang="ar-IQ" b="1" dirty="0" smtClean="0"/>
              <a:t> على أسس متعددة منها :</a:t>
            </a:r>
            <a:endParaRPr lang="en-US" dirty="0" smtClean="0"/>
          </a:p>
          <a:p>
            <a:r>
              <a:rPr lang="ar-IQ" b="1" u="sng" dirty="0" smtClean="0">
                <a:solidFill>
                  <a:srgbClr val="FF0000"/>
                </a:solidFill>
              </a:rPr>
              <a:t>أولا : الأسس المتعلقة بالسلوك الإنساني :</a:t>
            </a:r>
            <a:endParaRPr lang="en-US" u="sng" dirty="0" smtClean="0">
              <a:solidFill>
                <a:srgbClr val="FF0000"/>
              </a:solidFill>
            </a:endParaRPr>
          </a:p>
          <a:p>
            <a:pPr lvl="0"/>
            <a:r>
              <a:rPr lang="ar-IQ" dirty="0" smtClean="0"/>
              <a:t>أ- هو أي نشاط هادف يصدر عن الكائن الحي نتيجة تفاعله مع البيئة .</a:t>
            </a:r>
          </a:p>
          <a:p>
            <a:pPr lvl="0"/>
            <a:r>
              <a:rPr lang="ar-IQ" dirty="0" smtClean="0"/>
              <a:t> والسلوك الإنساني في معظمه مكتسب متعلم من خلال عملية التنشئة </a:t>
            </a:r>
            <a:r>
              <a:rPr lang="ar-IQ" dirty="0" err="1" smtClean="0"/>
              <a:t>الاجتماعهية</a:t>
            </a:r>
            <a:r>
              <a:rPr lang="ar-IQ" dirty="0" smtClean="0"/>
              <a:t> والتربية والتعليم ، وله صفة الثبات النسبي ويمكن التنبؤ </a:t>
            </a:r>
            <a:r>
              <a:rPr lang="ar-IQ" dirty="0" err="1" smtClean="0"/>
              <a:t>به</a:t>
            </a:r>
            <a:r>
              <a:rPr lang="ar-IQ" dirty="0" smtClean="0"/>
              <a:t> </a:t>
            </a:r>
            <a:r>
              <a:rPr lang="ar-IQ" dirty="0" err="1" smtClean="0"/>
              <a:t>اذا</a:t>
            </a:r>
            <a:r>
              <a:rPr lang="ar-IQ" dirty="0" smtClean="0"/>
              <a:t> تساوت الظروف والعوامل الأخرى </a:t>
            </a:r>
            <a:r>
              <a:rPr lang="ar-IQ" dirty="0" err="1" smtClean="0"/>
              <a:t>ولايعني</a:t>
            </a:r>
            <a:r>
              <a:rPr lang="ar-IQ" dirty="0" smtClean="0"/>
              <a:t> الثبات النسبي الجمود بل </a:t>
            </a:r>
            <a:r>
              <a:rPr lang="ar-IQ" dirty="0" err="1" smtClean="0"/>
              <a:t>ان</a:t>
            </a:r>
            <a:r>
              <a:rPr lang="ar-IQ" dirty="0" smtClean="0"/>
              <a:t> السلوك الظاهر فقط </a:t>
            </a:r>
            <a:r>
              <a:rPr lang="ar-IQ" dirty="0" err="1" smtClean="0"/>
              <a:t>وانما</a:t>
            </a:r>
            <a:r>
              <a:rPr lang="ar-IQ" dirty="0" smtClean="0"/>
              <a:t> يشمل الشخصية ومفهوم الذات مما يؤثر على السلوك .</a:t>
            </a:r>
            <a:endParaRPr lang="en-US" dirty="0" smtClean="0"/>
          </a:p>
          <a:p>
            <a:pPr lvl="0"/>
            <a:r>
              <a:rPr lang="ar-IQ" dirty="0" err="1" smtClean="0"/>
              <a:t>ان</a:t>
            </a:r>
            <a:r>
              <a:rPr lang="ar-IQ" dirty="0" smtClean="0"/>
              <a:t> السلوك الإنساني فردي- جماعي في نفس الوقت فالسلوك الفردي يعني </a:t>
            </a:r>
            <a:r>
              <a:rPr lang="ar-IQ" dirty="0" err="1" smtClean="0"/>
              <a:t>ان</a:t>
            </a:r>
            <a:r>
              <a:rPr lang="ar-IQ" dirty="0" smtClean="0"/>
              <a:t> للفرد سمات جسمية وعقلية واجتماعية وانفعالية تميزه عن غيره وبنفس الوقت فأن سلوك هذا الفرد يتأثر بالمعاير الاجتماعية السائدة في مجتمعة والأعراف والنظم والتقاليد والعادات وجميعها تحدد نوع السلوك الذي يسلكه الفرد في المجتمع </a:t>
            </a:r>
            <a:endParaRPr lang="en-US" dirty="0" smtClean="0"/>
          </a:p>
          <a:p>
            <a:pPr lvl="0" algn="just"/>
            <a:r>
              <a:rPr lang="ar-IQ" dirty="0" smtClean="0">
                <a:solidFill>
                  <a:srgbClr val="FF0000"/>
                </a:solidFill>
              </a:rPr>
              <a:t>لذلك فأن المرشد يجب </a:t>
            </a:r>
            <a:r>
              <a:rPr lang="ar-IQ" dirty="0" err="1" smtClean="0">
                <a:solidFill>
                  <a:srgbClr val="FF0000"/>
                </a:solidFill>
              </a:rPr>
              <a:t>ان</a:t>
            </a:r>
            <a:r>
              <a:rPr lang="ar-IQ" dirty="0" smtClean="0">
                <a:solidFill>
                  <a:srgbClr val="FF0000"/>
                </a:solidFill>
              </a:rPr>
              <a:t> يكون </a:t>
            </a:r>
            <a:r>
              <a:rPr lang="ar-IQ" dirty="0" err="1" smtClean="0">
                <a:solidFill>
                  <a:srgbClr val="FF0000"/>
                </a:solidFill>
              </a:rPr>
              <a:t>ملمآ</a:t>
            </a:r>
            <a:r>
              <a:rPr lang="ar-IQ" dirty="0" smtClean="0">
                <a:solidFill>
                  <a:srgbClr val="FF0000"/>
                </a:solidFill>
              </a:rPr>
              <a:t> بدراسة وفهم السلوك الإنساني ومعايير النمو في الشخصية وما تشمله ثقافة المجتمع من معايير </a:t>
            </a:r>
            <a:r>
              <a:rPr lang="ar-IQ" dirty="0" err="1" smtClean="0">
                <a:solidFill>
                  <a:srgbClr val="FF0000"/>
                </a:solidFill>
              </a:rPr>
              <a:t>واخلاقيات</a:t>
            </a:r>
            <a:r>
              <a:rPr lang="ar-IQ" dirty="0" smtClean="0">
                <a:solidFill>
                  <a:srgbClr val="FF0000"/>
                </a:solidFill>
              </a:rPr>
              <a:t> وقيم لكي يقوم بعملية تغير </a:t>
            </a:r>
            <a:r>
              <a:rPr lang="ar-IQ" dirty="0" err="1" smtClean="0">
                <a:solidFill>
                  <a:srgbClr val="FF0000"/>
                </a:solidFill>
              </a:rPr>
              <a:t>او</a:t>
            </a:r>
            <a:r>
              <a:rPr lang="ar-IQ" dirty="0" smtClean="0">
                <a:solidFill>
                  <a:srgbClr val="FF0000"/>
                </a:solidFill>
              </a:rPr>
              <a:t> تعديل سلوك </a:t>
            </a:r>
            <a:r>
              <a:rPr lang="ar-IQ" dirty="0" err="1" smtClean="0">
                <a:solidFill>
                  <a:srgbClr val="FF0000"/>
                </a:solidFill>
              </a:rPr>
              <a:t>الافراد</a:t>
            </a:r>
            <a:r>
              <a:rPr lang="ar-IQ" dirty="0" smtClean="0">
                <a:solidFill>
                  <a:srgbClr val="FF0000"/>
                </a:solidFill>
              </a:rPr>
              <a:t> (</a:t>
            </a:r>
            <a:r>
              <a:rPr lang="ar-IQ" dirty="0" err="1" smtClean="0">
                <a:solidFill>
                  <a:srgbClr val="FF0000"/>
                </a:solidFill>
              </a:rPr>
              <a:t>المستشردين</a:t>
            </a:r>
            <a:r>
              <a:rPr lang="ar-IQ" dirty="0" smtClean="0">
                <a:solidFill>
                  <a:srgbClr val="FF0000"/>
                </a:solidFill>
              </a:rPr>
              <a:t>) .</a:t>
            </a:r>
            <a:endParaRPr lang="en-US" dirty="0" smtClean="0">
              <a:solidFill>
                <a:srgbClr val="FF0000"/>
              </a:solidFill>
            </a:endParaRPr>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785794"/>
            <a:ext cx="8715436" cy="5857916"/>
          </a:xfrm>
          <a:solidFill>
            <a:schemeClr val="accent3">
              <a:lumMod val="40000"/>
              <a:lumOff val="60000"/>
            </a:schemeClr>
          </a:solidFill>
        </p:spPr>
        <p:txBody>
          <a:bodyPr/>
          <a:lstStyle/>
          <a:p>
            <a:endParaRPr lang="ar-IQ" dirty="0" smtClean="0"/>
          </a:p>
          <a:p>
            <a:pPr lvl="0"/>
            <a:r>
              <a:rPr lang="ar-IQ" sz="2800" dirty="0" smtClean="0"/>
              <a:t>ب-</a:t>
            </a:r>
            <a:r>
              <a:rPr lang="ar-IQ" sz="2800" dirty="0" err="1" smtClean="0"/>
              <a:t>ان</a:t>
            </a:r>
            <a:r>
              <a:rPr lang="ar-IQ" sz="2800" dirty="0" smtClean="0"/>
              <a:t> يكون الفرد مستعدا </a:t>
            </a:r>
            <a:r>
              <a:rPr lang="ar-IQ" sz="2800" dirty="0" err="1" smtClean="0"/>
              <a:t>للأرشاد</a:t>
            </a:r>
            <a:r>
              <a:rPr lang="ar-IQ" sz="2800" dirty="0" smtClean="0"/>
              <a:t> والتوجيه ويشعر بالحاجة </a:t>
            </a:r>
            <a:r>
              <a:rPr lang="ar-IQ" sz="2800" dirty="0" err="1" smtClean="0"/>
              <a:t>اليه</a:t>
            </a:r>
            <a:r>
              <a:rPr lang="ar-IQ" sz="2800" dirty="0" smtClean="0"/>
              <a:t> ويقبل عليه ويثق في عملية </a:t>
            </a:r>
            <a:r>
              <a:rPr lang="ar-IQ" sz="2800" dirty="0" err="1" smtClean="0"/>
              <a:t>الارشاد</a:t>
            </a:r>
            <a:r>
              <a:rPr lang="ar-IQ" sz="2800" dirty="0" smtClean="0"/>
              <a:t> ويتوقع الاستفادة منها حتى يتحقق الهدف .</a:t>
            </a:r>
            <a:endParaRPr lang="en-US" sz="2800" dirty="0" smtClean="0"/>
          </a:p>
          <a:p>
            <a:r>
              <a:rPr lang="ar-IQ" sz="2800" dirty="0" smtClean="0"/>
              <a:t>ج- </a:t>
            </a:r>
            <a:r>
              <a:rPr lang="ar-IQ" sz="2800" dirty="0" err="1" smtClean="0"/>
              <a:t>ان</a:t>
            </a:r>
            <a:r>
              <a:rPr lang="ar-IQ" sz="2800" dirty="0" smtClean="0"/>
              <a:t> </a:t>
            </a:r>
            <a:r>
              <a:rPr lang="ar-IQ" sz="2800" dirty="0" err="1" smtClean="0"/>
              <a:t>الارشاد</a:t>
            </a:r>
            <a:r>
              <a:rPr lang="ar-IQ" sz="2800" dirty="0" smtClean="0"/>
              <a:t> حاجة نفسية يجب </a:t>
            </a:r>
            <a:r>
              <a:rPr lang="ar-IQ" sz="2800" dirty="0" err="1" smtClean="0"/>
              <a:t>اشباعها</a:t>
            </a:r>
            <a:r>
              <a:rPr lang="ar-IQ" sz="2800" dirty="0" smtClean="0"/>
              <a:t> . وبذلك فهو حق ويجب </a:t>
            </a:r>
            <a:r>
              <a:rPr lang="ar-IQ" sz="2800" dirty="0" err="1" smtClean="0"/>
              <a:t>ان</a:t>
            </a:r>
            <a:r>
              <a:rPr lang="ar-IQ" sz="2800" dirty="0" smtClean="0"/>
              <a:t> توفر الدولة خدمات </a:t>
            </a:r>
            <a:r>
              <a:rPr lang="ar-IQ" sz="2800" dirty="0" err="1" smtClean="0"/>
              <a:t>الارشاد</a:t>
            </a:r>
            <a:r>
              <a:rPr lang="ar-IQ" sz="2800" dirty="0" smtClean="0"/>
              <a:t> للأفراد لتحقيق سعادتهم في مجالات حياتهم التربوية والشخصية والمهنية .</a:t>
            </a:r>
            <a:endParaRPr lang="en-US" sz="2800" dirty="0" smtClean="0"/>
          </a:p>
          <a:p>
            <a:r>
              <a:rPr lang="ar-IQ" sz="2800" dirty="0" smtClean="0"/>
              <a:t>د- الاعتراف بقيمة </a:t>
            </a:r>
            <a:r>
              <a:rPr lang="ar-IQ" sz="2800" dirty="0" err="1" smtClean="0"/>
              <a:t>الافراد</a:t>
            </a:r>
            <a:r>
              <a:rPr lang="ar-IQ" sz="2800" dirty="0" smtClean="0"/>
              <a:t> وحقهم في تقرير مصيرهم والاختيار وفق درجة نضجهم وتحملهم </a:t>
            </a:r>
            <a:r>
              <a:rPr lang="ar-IQ" sz="2800" dirty="0" err="1" smtClean="0"/>
              <a:t>المسؤلية</a:t>
            </a:r>
            <a:r>
              <a:rPr lang="ar-IQ" sz="2800" dirty="0" smtClean="0"/>
              <a:t> مع توفير الفرص لحسن الاختيار </a:t>
            </a:r>
            <a:endParaRPr lang="en-US" sz="2800" dirty="0" smtClean="0"/>
          </a:p>
          <a:p>
            <a:r>
              <a:rPr lang="ar-IQ" sz="2800" dirty="0" smtClean="0"/>
              <a:t>هـ - تقبل المسترشد ككل مهما كان سلوكه .</a:t>
            </a:r>
            <a:endParaRPr lang="en-US" sz="2800" dirty="0" smtClean="0"/>
          </a:p>
          <a:p>
            <a:r>
              <a:rPr lang="ar-IQ" sz="2800" dirty="0" smtClean="0"/>
              <a:t>و – </a:t>
            </a:r>
            <a:r>
              <a:rPr lang="ar-IQ" sz="2800" dirty="0" err="1" smtClean="0"/>
              <a:t>ان</a:t>
            </a:r>
            <a:r>
              <a:rPr lang="ar-IQ" sz="2800" dirty="0" smtClean="0"/>
              <a:t> عملية </a:t>
            </a:r>
            <a:r>
              <a:rPr lang="ar-IQ" sz="2800" dirty="0" err="1" smtClean="0"/>
              <a:t>الارشاد</a:t>
            </a:r>
            <a:r>
              <a:rPr lang="ar-IQ" sz="2800" dirty="0" smtClean="0"/>
              <a:t> عملية مستمرة متتابعة من الطفولة </a:t>
            </a:r>
            <a:r>
              <a:rPr lang="ar-IQ" sz="2800" dirty="0" err="1" smtClean="0"/>
              <a:t>الى</a:t>
            </a:r>
            <a:r>
              <a:rPr lang="ar-IQ" sz="2800" dirty="0" smtClean="0"/>
              <a:t> الكهولة .</a:t>
            </a:r>
            <a:endParaRPr lang="en-US" sz="2800" dirty="0" smtClean="0"/>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10334"/>
          </a:xfrm>
        </p:spPr>
        <p:txBody>
          <a:bodyPr>
            <a:noAutofit/>
          </a:bodyPr>
          <a:lstStyle/>
          <a:p>
            <a:pPr algn="r"/>
            <a:r>
              <a:rPr lang="ar-IQ" sz="3600" b="1" dirty="0" smtClean="0"/>
              <a:t>ثانيا : الأسس التربوية والنفسية </a:t>
            </a:r>
            <a:endParaRPr lang="ar-IQ" sz="3600" dirty="0"/>
          </a:p>
        </p:txBody>
      </p:sp>
      <p:sp>
        <p:nvSpPr>
          <p:cNvPr id="3" name="عنصر نائب للمحتوى 2"/>
          <p:cNvSpPr>
            <a:spLocks noGrp="1"/>
          </p:cNvSpPr>
          <p:nvPr>
            <p:ph idx="1"/>
          </p:nvPr>
        </p:nvSpPr>
        <p:spPr>
          <a:xfrm>
            <a:off x="214282" y="1357298"/>
            <a:ext cx="8786874" cy="5500702"/>
          </a:xfrm>
          <a:solidFill>
            <a:schemeClr val="accent3">
              <a:lumMod val="40000"/>
              <a:lumOff val="60000"/>
            </a:schemeClr>
          </a:solidFill>
        </p:spPr>
        <p:txBody>
          <a:bodyPr>
            <a:normAutofit fontScale="92500" lnSpcReduction="10000"/>
          </a:bodyPr>
          <a:lstStyle/>
          <a:p>
            <a:pPr lvl="0"/>
            <a:r>
              <a:rPr lang="ar-IQ" b="1" dirty="0" smtClean="0">
                <a:solidFill>
                  <a:srgbClr val="FF0000"/>
                </a:solidFill>
              </a:rPr>
              <a:t>الفروق الفردية :</a:t>
            </a:r>
            <a:endParaRPr lang="en-US" dirty="0" smtClean="0">
              <a:solidFill>
                <a:srgbClr val="FF0000"/>
              </a:solidFill>
            </a:endParaRPr>
          </a:p>
          <a:p>
            <a:r>
              <a:rPr lang="ar-IQ" dirty="0" smtClean="0"/>
              <a:t>يختلف </a:t>
            </a:r>
            <a:r>
              <a:rPr lang="ar-IQ" dirty="0" err="1" smtClean="0"/>
              <a:t>الافراد</a:t>
            </a:r>
            <a:r>
              <a:rPr lang="ar-IQ" dirty="0" smtClean="0"/>
              <a:t> فيما بينهم في كافة مظاهر الشخصية جسميا وعقليا واجتماعيا وانفعاليا ولكل فرد شخصيته الفريدة المميزة عن باقي </a:t>
            </a:r>
            <a:r>
              <a:rPr lang="ar-IQ" dirty="0" err="1" smtClean="0"/>
              <a:t>الافراد</a:t>
            </a:r>
            <a:r>
              <a:rPr lang="ar-IQ" dirty="0" smtClean="0"/>
              <a:t> لذلك فأن على المرشد </a:t>
            </a:r>
            <a:r>
              <a:rPr lang="ar-IQ" dirty="0" err="1" smtClean="0"/>
              <a:t>ان</a:t>
            </a:r>
            <a:r>
              <a:rPr lang="ar-IQ" dirty="0" smtClean="0"/>
              <a:t> يعرف </a:t>
            </a:r>
            <a:r>
              <a:rPr lang="ar-IQ" dirty="0" err="1" smtClean="0"/>
              <a:t>ان</a:t>
            </a:r>
            <a:r>
              <a:rPr lang="ar-IQ" dirty="0" smtClean="0"/>
              <a:t> </a:t>
            </a:r>
            <a:r>
              <a:rPr lang="ar-IQ" dirty="0" err="1" smtClean="0"/>
              <a:t>ماهو</a:t>
            </a:r>
            <a:r>
              <a:rPr lang="ar-IQ" dirty="0" smtClean="0"/>
              <a:t> مشكلة عند فرد ما قد </a:t>
            </a:r>
            <a:r>
              <a:rPr lang="ar-IQ" dirty="0" err="1" smtClean="0"/>
              <a:t>لايكون</a:t>
            </a:r>
            <a:r>
              <a:rPr lang="ar-IQ" dirty="0" smtClean="0"/>
              <a:t> كذلك عند </a:t>
            </a:r>
            <a:r>
              <a:rPr lang="ar-IQ" dirty="0" err="1" smtClean="0"/>
              <a:t>اخر</a:t>
            </a:r>
            <a:r>
              <a:rPr lang="ar-IQ" dirty="0" smtClean="0"/>
              <a:t> لذلك فأن طرق </a:t>
            </a:r>
            <a:r>
              <a:rPr lang="ar-IQ" dirty="0" err="1" smtClean="0"/>
              <a:t>الارشاد</a:t>
            </a:r>
            <a:r>
              <a:rPr lang="ar-IQ" dirty="0" smtClean="0"/>
              <a:t> تختلف حسب الفروق الفردية </a:t>
            </a:r>
            <a:endParaRPr lang="en-US" dirty="0" smtClean="0"/>
          </a:p>
          <a:p>
            <a:pPr lvl="0"/>
            <a:r>
              <a:rPr lang="ar-IQ" b="1" dirty="0" smtClean="0">
                <a:solidFill>
                  <a:srgbClr val="FF0000"/>
                </a:solidFill>
              </a:rPr>
              <a:t>الفروق بين الجنسين :</a:t>
            </a:r>
            <a:endParaRPr lang="en-US" dirty="0" smtClean="0">
              <a:solidFill>
                <a:srgbClr val="FF0000"/>
              </a:solidFill>
            </a:endParaRPr>
          </a:p>
          <a:p>
            <a:r>
              <a:rPr lang="ar-IQ" dirty="0" smtClean="0"/>
              <a:t>هناك فروق جسمية واجتماعية وعقلية وانفعالية بين الذكور </a:t>
            </a:r>
            <a:r>
              <a:rPr lang="ar-IQ" dirty="0" err="1" smtClean="0"/>
              <a:t>والاناث</a:t>
            </a:r>
            <a:r>
              <a:rPr lang="ar-IQ" dirty="0" smtClean="0"/>
              <a:t> وتلعب التنشئة الاجتماعية دورا في </a:t>
            </a:r>
            <a:r>
              <a:rPr lang="ar-IQ" dirty="0" err="1" smtClean="0"/>
              <a:t>ابرازها</a:t>
            </a:r>
            <a:r>
              <a:rPr lang="ar-IQ" dirty="0" smtClean="0"/>
              <a:t> في العمل والملابس فمثلا هناك مهن ترتبط بالرجال كالصناعات الثقيلة والقوات المسلحة وأخرى كالسكرتارية والتمريض ترتبط بالنساء .</a:t>
            </a:r>
            <a:endParaRPr lang="en-US" dirty="0" smtClean="0"/>
          </a:p>
          <a:p>
            <a:pPr lvl="0"/>
            <a:r>
              <a:rPr lang="ar-IQ" b="1" dirty="0" smtClean="0">
                <a:solidFill>
                  <a:srgbClr val="FF0000"/>
                </a:solidFill>
              </a:rPr>
              <a:t>مطالب النمو : </a:t>
            </a:r>
            <a:endParaRPr lang="en-US" dirty="0" smtClean="0">
              <a:solidFill>
                <a:srgbClr val="FF0000"/>
              </a:solidFill>
            </a:endParaRPr>
          </a:p>
          <a:p>
            <a:r>
              <a:rPr lang="ar-IQ" dirty="0" smtClean="0"/>
              <a:t>يتطلب النمو السوي للفرد في كل مرحلة من مراحل نموه عدة أشياء يجب </a:t>
            </a:r>
            <a:r>
              <a:rPr lang="ar-IQ" dirty="0" err="1" smtClean="0"/>
              <a:t>ان</a:t>
            </a:r>
            <a:r>
              <a:rPr lang="ar-IQ" dirty="0" smtClean="0"/>
              <a:t> يتعلمها الفرد حتى يحقق النجاح والسعادة وفقا لمستوى نضجه وتطور خبراته التي تتناسب مع مرحلة النمو </a:t>
            </a:r>
            <a:r>
              <a:rPr lang="ar-IQ" dirty="0" err="1" smtClean="0"/>
              <a:t>ان</a:t>
            </a:r>
            <a:r>
              <a:rPr lang="ar-IQ" dirty="0" smtClean="0"/>
              <a:t> تحقيق مطالب النمو يحتاج </a:t>
            </a:r>
            <a:r>
              <a:rPr lang="ar-IQ" dirty="0" err="1" smtClean="0"/>
              <a:t>الى</a:t>
            </a:r>
            <a:r>
              <a:rPr lang="ar-IQ" dirty="0" smtClean="0"/>
              <a:t> تعلم وعدم تحقيق هذه المطالب يؤدي </a:t>
            </a:r>
            <a:r>
              <a:rPr lang="ar-IQ" dirty="0" err="1" smtClean="0"/>
              <a:t>الى</a:t>
            </a:r>
            <a:r>
              <a:rPr lang="ar-IQ" dirty="0" smtClean="0"/>
              <a:t> شقاء الفرد وفشله . ومن مطالب النمو في مرحلة الطفولة تعلم المشي . القراءة </a:t>
            </a:r>
            <a:r>
              <a:rPr lang="ar-IQ" dirty="0" err="1" smtClean="0"/>
              <a:t>و</a:t>
            </a:r>
            <a:r>
              <a:rPr lang="ar-IQ" dirty="0" smtClean="0"/>
              <a:t> الكتابة , وفي المراهقة تقبل التغيرات الجسمية وتكوين علاقات اجتماعية وفي الرشد اختيار الزوج وتكوين </a:t>
            </a:r>
            <a:r>
              <a:rPr lang="ar-IQ" dirty="0" err="1" smtClean="0"/>
              <a:t>اسرة</a:t>
            </a:r>
            <a:r>
              <a:rPr lang="ar-IQ" dirty="0" smtClean="0"/>
              <a:t> وفي الشيخوخة التوافق مع التغيرات الجسمية </a:t>
            </a:r>
            <a:r>
              <a:rPr lang="ar-IQ" dirty="0" err="1" smtClean="0"/>
              <a:t>وامتاعب</a:t>
            </a:r>
            <a:r>
              <a:rPr lang="ar-IQ" dirty="0" smtClean="0"/>
              <a:t> الصحية وزواج الأبناء .</a:t>
            </a:r>
            <a:endParaRPr lang="en-US" dirty="0" smtClean="0"/>
          </a:p>
          <a:p>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10334"/>
          </a:xfrm>
        </p:spPr>
        <p:txBody>
          <a:bodyPr>
            <a:noAutofit/>
          </a:bodyPr>
          <a:lstStyle/>
          <a:p>
            <a:pPr algn="r"/>
            <a:r>
              <a:rPr lang="ar-IQ" sz="4000" b="1" dirty="0" smtClean="0"/>
              <a:t>ثالثا: الأسس الاجتماعية </a:t>
            </a:r>
            <a:endParaRPr lang="ar-IQ" sz="4000" dirty="0"/>
          </a:p>
        </p:txBody>
      </p:sp>
      <p:sp>
        <p:nvSpPr>
          <p:cNvPr id="3" name="عنصر نائب للمحتوى 2"/>
          <p:cNvSpPr>
            <a:spLocks noGrp="1"/>
          </p:cNvSpPr>
          <p:nvPr>
            <p:ph idx="1"/>
          </p:nvPr>
        </p:nvSpPr>
        <p:spPr>
          <a:xfrm>
            <a:off x="142844" y="1214422"/>
            <a:ext cx="8786874" cy="5286412"/>
          </a:xfrm>
          <a:solidFill>
            <a:schemeClr val="accent3">
              <a:lumMod val="40000"/>
              <a:lumOff val="60000"/>
            </a:schemeClr>
          </a:solidFill>
        </p:spPr>
        <p:txBody>
          <a:bodyPr/>
          <a:lstStyle/>
          <a:p>
            <a:pPr algn="just"/>
            <a:r>
              <a:rPr lang="ar-IQ" sz="2800" dirty="0" smtClean="0">
                <a:solidFill>
                  <a:srgbClr val="FF0000"/>
                </a:solidFill>
              </a:rPr>
              <a:t>الاهتمام بالفرد كعضو في جماعة :</a:t>
            </a:r>
            <a:endParaRPr lang="en-US" sz="2800" dirty="0" smtClean="0">
              <a:solidFill>
                <a:srgbClr val="FF0000"/>
              </a:solidFill>
            </a:endParaRPr>
          </a:p>
          <a:p>
            <a:pPr algn="just"/>
            <a:r>
              <a:rPr lang="ar-IQ" sz="2800" dirty="0" err="1" smtClean="0"/>
              <a:t>ان</a:t>
            </a:r>
            <a:r>
              <a:rPr lang="ar-IQ" sz="2800" dirty="0" smtClean="0"/>
              <a:t> </a:t>
            </a:r>
            <a:r>
              <a:rPr lang="ar-IQ" sz="2800" dirty="0" err="1" smtClean="0"/>
              <a:t>الانسان</a:t>
            </a:r>
            <a:r>
              <a:rPr lang="ar-IQ" sz="2800" dirty="0" smtClean="0"/>
              <a:t> كائن اجتماعي ,يعيش وسط مجموعة </a:t>
            </a:r>
            <a:r>
              <a:rPr lang="ar-IQ" sz="2800" dirty="0" err="1" smtClean="0"/>
              <a:t>او</a:t>
            </a:r>
            <a:r>
              <a:rPr lang="ar-IQ" sz="2800" dirty="0" smtClean="0"/>
              <a:t> كيان اجتماعي يؤثر في الفرد , وهذه الكيان الاجتماعي له </a:t>
            </a:r>
            <a:r>
              <a:rPr lang="ar-IQ" sz="2800" dirty="0" err="1" smtClean="0"/>
              <a:t>ثقافه</a:t>
            </a:r>
            <a:r>
              <a:rPr lang="ar-IQ" sz="2800" dirty="0" smtClean="0"/>
              <a:t> معينة تتضمن العادات والتقاليد والأعراف والفلكلور والفن , وهذا الكيان الاجتماعي يقوم بعملية الضبط الاجتماعي عن طريق القوانين والأنظمة مما يؤدي </a:t>
            </a:r>
            <a:r>
              <a:rPr lang="ar-IQ" sz="2800" dirty="0" err="1" smtClean="0"/>
              <a:t>الى</a:t>
            </a:r>
            <a:r>
              <a:rPr lang="ar-IQ" sz="2800" dirty="0" smtClean="0"/>
              <a:t> مسايرة </a:t>
            </a:r>
            <a:r>
              <a:rPr lang="ar-IQ" sz="2800" dirty="0" err="1" smtClean="0"/>
              <a:t>الافراد</a:t>
            </a:r>
            <a:r>
              <a:rPr lang="ar-IQ" sz="2800" dirty="0" smtClean="0"/>
              <a:t> للجماعة والالتزام بمعاييرها وبنفس الوقت </a:t>
            </a:r>
            <a:r>
              <a:rPr lang="ar-IQ" sz="2800" dirty="0" err="1" smtClean="0"/>
              <a:t>ان</a:t>
            </a:r>
            <a:r>
              <a:rPr lang="ar-IQ" sz="2800" dirty="0" smtClean="0"/>
              <a:t> للفرد شخصيته الفريدة لذلك فان المرشد يتعامل مع </a:t>
            </a:r>
            <a:r>
              <a:rPr lang="ar-IQ" sz="2800" dirty="0" err="1" smtClean="0"/>
              <a:t>الافراد</a:t>
            </a:r>
            <a:r>
              <a:rPr lang="ar-IQ" sz="2800" dirty="0" smtClean="0"/>
              <a:t> باعتبارهما أعضاء في جماعة يساعدهم على تحقيق </a:t>
            </a:r>
            <a:r>
              <a:rPr lang="ar-IQ" sz="2800" dirty="0" err="1" smtClean="0"/>
              <a:t>اهداف</a:t>
            </a:r>
            <a:r>
              <a:rPr lang="ar-IQ" sz="2800" dirty="0" smtClean="0"/>
              <a:t> </a:t>
            </a:r>
            <a:r>
              <a:rPr lang="ar-IQ" sz="2800" dirty="0" err="1" smtClean="0"/>
              <a:t>الارشاد</a:t>
            </a:r>
            <a:r>
              <a:rPr lang="ar-IQ" sz="2800" dirty="0" smtClean="0"/>
              <a:t> في الصحة النفسية ضمن عمليات التوافق والانتماء </a:t>
            </a:r>
            <a:r>
              <a:rPr lang="ar-IQ" sz="2800" dirty="0" err="1" smtClean="0"/>
              <a:t>للاخرين</a:t>
            </a:r>
            <a:r>
              <a:rPr lang="ar-IQ" sz="2800" dirty="0" smtClean="0"/>
              <a:t> .</a:t>
            </a:r>
            <a:endParaRPr lang="en-US" sz="2800" dirty="0" smtClean="0"/>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Autofit/>
          </a:bodyPr>
          <a:lstStyle/>
          <a:p>
            <a:pPr algn="r"/>
            <a:r>
              <a:rPr lang="ar-IQ" sz="3600" b="1" dirty="0" smtClean="0"/>
              <a:t>أخلاقيات </a:t>
            </a:r>
            <a:r>
              <a:rPr lang="ar-IQ" sz="3600" b="1" dirty="0" err="1" smtClean="0"/>
              <a:t>الارشاد</a:t>
            </a:r>
            <a:r>
              <a:rPr lang="ar-IQ" sz="3600" b="1" dirty="0" smtClean="0"/>
              <a:t> :</a:t>
            </a:r>
            <a:endParaRPr lang="en-US" sz="3600" dirty="0" smtClean="0"/>
          </a:p>
        </p:txBody>
      </p:sp>
      <p:sp>
        <p:nvSpPr>
          <p:cNvPr id="3" name="عنصر نائب للمحتوى 2"/>
          <p:cNvSpPr>
            <a:spLocks noGrp="1"/>
          </p:cNvSpPr>
          <p:nvPr>
            <p:ph idx="1"/>
          </p:nvPr>
        </p:nvSpPr>
        <p:spPr>
          <a:xfrm>
            <a:off x="142844" y="1428736"/>
            <a:ext cx="8786874" cy="4895864"/>
          </a:xfrm>
          <a:solidFill>
            <a:schemeClr val="accent3">
              <a:lumMod val="40000"/>
              <a:lumOff val="60000"/>
            </a:schemeClr>
          </a:solidFill>
        </p:spPr>
        <p:txBody>
          <a:bodyPr>
            <a:normAutofit lnSpcReduction="10000"/>
          </a:bodyPr>
          <a:lstStyle/>
          <a:p>
            <a:pPr lvl="0" algn="just"/>
            <a:r>
              <a:rPr lang="ar-IQ" sz="2800" dirty="0" err="1" smtClean="0"/>
              <a:t>الارشاد</a:t>
            </a:r>
            <a:r>
              <a:rPr lang="ar-IQ" sz="2800" dirty="0" smtClean="0"/>
              <a:t> خدمات متخصصة لذلك يجب </a:t>
            </a:r>
            <a:r>
              <a:rPr lang="ar-IQ" sz="2800" dirty="0" err="1" smtClean="0"/>
              <a:t>ان</a:t>
            </a:r>
            <a:r>
              <a:rPr lang="ar-IQ" sz="2800" dirty="0" smtClean="0"/>
              <a:t> يكون المرشد مؤهلا ومزودا بالعلم والمعرفة والمتخصصة والخبرات والمهارات وحريصا على الاطلاع على الدراسات والبحوث في مدان عمله .</a:t>
            </a:r>
            <a:endParaRPr lang="en-US" sz="2800" dirty="0" smtClean="0"/>
          </a:p>
          <a:p>
            <a:pPr lvl="0" algn="just"/>
            <a:r>
              <a:rPr lang="ar-IQ" sz="2800" dirty="0" smtClean="0"/>
              <a:t>سرية المعلومات واجب </a:t>
            </a:r>
            <a:r>
              <a:rPr lang="ar-IQ" sz="2800" dirty="0" err="1" smtClean="0"/>
              <a:t>وامانة</a:t>
            </a:r>
            <a:r>
              <a:rPr lang="ar-IQ" sz="2800" dirty="0" smtClean="0"/>
              <a:t> على المرشد , لان المرشد يتوصل </a:t>
            </a:r>
            <a:r>
              <a:rPr lang="ar-IQ" sz="2800" dirty="0" err="1" smtClean="0"/>
              <a:t>الى</a:t>
            </a:r>
            <a:r>
              <a:rPr lang="ar-IQ" sz="2800" dirty="0" smtClean="0"/>
              <a:t> </a:t>
            </a:r>
            <a:r>
              <a:rPr lang="ar-IQ" sz="2800" dirty="0" err="1" smtClean="0"/>
              <a:t>اسرار</a:t>
            </a:r>
            <a:r>
              <a:rPr lang="ar-IQ" sz="2800" dirty="0" smtClean="0"/>
              <a:t> وخصوصيات المسترشد عن طريق المقابلات وغيرها . والمرشد </a:t>
            </a:r>
            <a:r>
              <a:rPr lang="ar-IQ" sz="2800" dirty="0" err="1" smtClean="0"/>
              <a:t>مسؤول</a:t>
            </a:r>
            <a:r>
              <a:rPr lang="ar-IQ" sz="2800" dirty="0" smtClean="0"/>
              <a:t> عن المحافظة عليها , وليس له الحق في تسجيلها </a:t>
            </a:r>
            <a:r>
              <a:rPr lang="ar-IQ" sz="2800" dirty="0" err="1" smtClean="0"/>
              <a:t>الا</a:t>
            </a:r>
            <a:r>
              <a:rPr lang="ar-IQ" sz="2800" dirty="0" smtClean="0"/>
              <a:t> بعد استئذان المسترشد . ولا يمكن للمرشد </a:t>
            </a:r>
            <a:r>
              <a:rPr lang="ar-IQ" sz="2800" dirty="0" err="1" smtClean="0"/>
              <a:t>ان</a:t>
            </a:r>
            <a:r>
              <a:rPr lang="ar-IQ" sz="2800" dirty="0" smtClean="0"/>
              <a:t> يبوح بأي سر </a:t>
            </a:r>
            <a:r>
              <a:rPr lang="ar-IQ" sz="2800" dirty="0" err="1" smtClean="0"/>
              <a:t>الا</a:t>
            </a:r>
            <a:r>
              <a:rPr lang="ar-IQ" sz="2800" dirty="0" smtClean="0"/>
              <a:t> بتصريح من المسترشد . والسرية نسبية وليست مطلقة وتتوقف على طبيعة </a:t>
            </a:r>
            <a:r>
              <a:rPr lang="ar-IQ" sz="2800" dirty="0" err="1" smtClean="0"/>
              <a:t>المعلوامات</a:t>
            </a:r>
            <a:r>
              <a:rPr lang="ar-IQ" sz="2800" dirty="0" smtClean="0"/>
              <a:t> فبعض المعلومات يمكن </a:t>
            </a:r>
            <a:r>
              <a:rPr lang="ar-IQ" sz="2800" dirty="0" err="1" smtClean="0"/>
              <a:t>ان</a:t>
            </a:r>
            <a:r>
              <a:rPr lang="ar-IQ" sz="2800" dirty="0" smtClean="0"/>
              <a:t> تعلن من موقف تعليمي </a:t>
            </a:r>
            <a:r>
              <a:rPr lang="ar-IQ" sz="2800" dirty="0" err="1" smtClean="0"/>
              <a:t>او</a:t>
            </a:r>
            <a:r>
              <a:rPr lang="ar-IQ" sz="2800" dirty="0" smtClean="0"/>
              <a:t> للوالدين </a:t>
            </a:r>
            <a:r>
              <a:rPr lang="ar-IQ" sz="2800" dirty="0" err="1" smtClean="0"/>
              <a:t>او</a:t>
            </a:r>
            <a:r>
              <a:rPr lang="ar-IQ" sz="2800" dirty="0" smtClean="0"/>
              <a:t> أعضاء فريق </a:t>
            </a:r>
            <a:r>
              <a:rPr lang="ar-IQ" sz="2800" dirty="0" err="1" smtClean="0"/>
              <a:t>الارشاد</a:t>
            </a:r>
            <a:r>
              <a:rPr lang="ar-IQ" sz="2800" dirty="0" smtClean="0"/>
              <a:t> .</a:t>
            </a:r>
            <a:endParaRPr lang="en-US" sz="2800" dirty="0" smtClean="0"/>
          </a:p>
          <a:p>
            <a:pPr lvl="0" algn="just"/>
            <a:r>
              <a:rPr lang="ar-IQ" sz="2800" dirty="0" smtClean="0"/>
              <a:t>يجب </a:t>
            </a:r>
            <a:r>
              <a:rPr lang="ar-IQ" sz="2800" dirty="0" err="1" smtClean="0"/>
              <a:t>ان</a:t>
            </a:r>
            <a:r>
              <a:rPr lang="ar-IQ" sz="2800" dirty="0" smtClean="0"/>
              <a:t> تكون العلاقة بين المرشد والمسترشد علاقة مهنية من </a:t>
            </a:r>
            <a:r>
              <a:rPr lang="ar-IQ" sz="2800" dirty="0" err="1" smtClean="0"/>
              <a:t>اطار</a:t>
            </a:r>
            <a:r>
              <a:rPr lang="ar-IQ" sz="2800" dirty="0" smtClean="0"/>
              <a:t> محدد من المعايير الاجتماعية والدينية والأخلاقية . وان </a:t>
            </a:r>
            <a:r>
              <a:rPr lang="ar-IQ" sz="2800" dirty="0" err="1" smtClean="0"/>
              <a:t>لاتتطور</a:t>
            </a:r>
            <a:r>
              <a:rPr lang="ar-IQ" sz="2800" dirty="0" smtClean="0"/>
              <a:t> </a:t>
            </a:r>
            <a:r>
              <a:rPr lang="ar-IQ" sz="2800" dirty="0" err="1" smtClean="0"/>
              <a:t>الى</a:t>
            </a:r>
            <a:r>
              <a:rPr lang="ar-IQ" sz="2800" dirty="0" smtClean="0"/>
              <a:t> نوع </a:t>
            </a:r>
            <a:r>
              <a:rPr lang="ar-IQ" sz="2800" dirty="0" err="1" smtClean="0"/>
              <a:t>اخر</a:t>
            </a:r>
            <a:r>
              <a:rPr lang="ar-IQ" sz="2800" dirty="0" smtClean="0"/>
              <a:t> من العلاقات </a:t>
            </a:r>
            <a:endParaRPr lang="en-US" sz="2800" dirty="0" smtClean="0"/>
          </a:p>
          <a:p>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857232"/>
            <a:ext cx="8715436" cy="6000768"/>
          </a:xfrm>
          <a:solidFill>
            <a:schemeClr val="accent3">
              <a:lumMod val="40000"/>
              <a:lumOff val="60000"/>
            </a:schemeClr>
          </a:solidFill>
        </p:spPr>
        <p:txBody>
          <a:bodyPr/>
          <a:lstStyle/>
          <a:p>
            <a:pPr lvl="0"/>
            <a:r>
              <a:rPr lang="ar-IQ" dirty="0" err="1" smtClean="0"/>
              <a:t>ا</a:t>
            </a:r>
            <a:r>
              <a:rPr lang="ar-IQ" sz="2800" dirty="0" err="1" smtClean="0"/>
              <a:t>لارشاد</a:t>
            </a:r>
            <a:r>
              <a:rPr lang="ar-IQ" sz="2800" dirty="0" smtClean="0"/>
              <a:t> عمل </a:t>
            </a:r>
            <a:r>
              <a:rPr lang="ar-IQ" sz="2800" dirty="0" err="1" smtClean="0"/>
              <a:t>انساني</a:t>
            </a:r>
            <a:r>
              <a:rPr lang="ar-IQ" sz="2800" dirty="0" smtClean="0"/>
              <a:t> يحتاج </a:t>
            </a:r>
            <a:r>
              <a:rPr lang="ar-IQ" sz="2800" dirty="0" err="1" smtClean="0"/>
              <a:t>الى</a:t>
            </a:r>
            <a:r>
              <a:rPr lang="ar-IQ" sz="2800" dirty="0" smtClean="0"/>
              <a:t> الإخلاص في العمل واستخدام </a:t>
            </a:r>
            <a:r>
              <a:rPr lang="ar-IQ" sz="2800" dirty="0" err="1" smtClean="0"/>
              <a:t>افضل</a:t>
            </a:r>
            <a:r>
              <a:rPr lang="ar-IQ" sz="2800" dirty="0" smtClean="0"/>
              <a:t> الطرق التي تناسب حاجات ومشكلة المسترشد , حتى يشعر المرشد بالرضا وراحة الضمير , </a:t>
            </a:r>
            <a:r>
              <a:rPr lang="ar-IQ" sz="2800" dirty="0" err="1" smtClean="0"/>
              <a:t>وهوبعمله</a:t>
            </a:r>
            <a:r>
              <a:rPr lang="ar-IQ" sz="2800" dirty="0" smtClean="0"/>
              <a:t> المخلص لا يبتغي فائدة مادية </a:t>
            </a:r>
            <a:r>
              <a:rPr lang="ar-IQ" sz="2800" dirty="0" err="1" smtClean="0"/>
              <a:t>او</a:t>
            </a:r>
            <a:r>
              <a:rPr lang="ar-IQ" sz="2800" dirty="0" smtClean="0"/>
              <a:t> شخصية .</a:t>
            </a:r>
            <a:endParaRPr lang="en-US" sz="2800" dirty="0" smtClean="0"/>
          </a:p>
          <a:p>
            <a:pPr lvl="0"/>
            <a:r>
              <a:rPr lang="ar-IQ" sz="2800" dirty="0" smtClean="0"/>
              <a:t>العمل كفريق , يجب </a:t>
            </a:r>
            <a:r>
              <a:rPr lang="ar-IQ" sz="2800" dirty="0" err="1" smtClean="0"/>
              <a:t>ان</a:t>
            </a:r>
            <a:r>
              <a:rPr lang="ar-IQ" sz="2800" dirty="0" smtClean="0"/>
              <a:t> يقوم بعملية </a:t>
            </a:r>
            <a:r>
              <a:rPr lang="ar-IQ" sz="2800" dirty="0" err="1" smtClean="0"/>
              <a:t>الارشاد</a:t>
            </a:r>
            <a:r>
              <a:rPr lang="ar-IQ" sz="2800" dirty="0" smtClean="0"/>
              <a:t> فريق متكامل ومتعاون من </a:t>
            </a:r>
            <a:r>
              <a:rPr lang="ar-IQ" sz="2800" dirty="0" err="1" smtClean="0"/>
              <a:t>الاخصائيين</a:t>
            </a:r>
            <a:r>
              <a:rPr lang="ar-IQ" sz="2800" dirty="0" smtClean="0"/>
              <a:t> كالمرشد والطبيب النفسي </a:t>
            </a:r>
            <a:r>
              <a:rPr lang="ar-IQ" sz="2800" dirty="0" err="1" smtClean="0"/>
              <a:t>والاخصائي</a:t>
            </a:r>
            <a:r>
              <a:rPr lang="ar-IQ" sz="2800" dirty="0" smtClean="0"/>
              <a:t> والاجتماعي , لان مشكلات المسترشدين لها أسبابها الاجتماعية والشخصية .</a:t>
            </a:r>
            <a:endParaRPr lang="en-US" sz="2800" dirty="0" smtClean="0"/>
          </a:p>
          <a:p>
            <a:pPr lvl="0"/>
            <a:r>
              <a:rPr lang="ar-IQ" sz="2800" dirty="0" smtClean="0"/>
              <a:t>احترام اختصاص </a:t>
            </a:r>
            <a:r>
              <a:rPr lang="ar-IQ" sz="2800" dirty="0" err="1" smtClean="0"/>
              <a:t>الاخرين</a:t>
            </a:r>
            <a:r>
              <a:rPr lang="ar-IQ" sz="2800" dirty="0" smtClean="0"/>
              <a:t> العاملين مع المرشد .</a:t>
            </a:r>
            <a:endParaRPr lang="en-US" sz="2800" dirty="0" smtClean="0"/>
          </a:p>
          <a:p>
            <a:pPr lvl="0"/>
            <a:r>
              <a:rPr lang="ar-IQ" sz="2800" dirty="0" smtClean="0"/>
              <a:t>يجب القيام بالاستثارة والاستعانة </a:t>
            </a:r>
            <a:r>
              <a:rPr lang="ar-IQ" sz="2800" dirty="0" err="1" smtClean="0"/>
              <a:t>بالاخصائيين</a:t>
            </a:r>
            <a:r>
              <a:rPr lang="ar-IQ" sz="2800" dirty="0" smtClean="0"/>
              <a:t> </a:t>
            </a:r>
            <a:r>
              <a:rPr lang="ar-IQ" sz="2800" dirty="0" err="1" smtClean="0"/>
              <a:t>كالاطباء</a:t>
            </a:r>
            <a:r>
              <a:rPr lang="ar-IQ" sz="2800" dirty="0" smtClean="0"/>
              <a:t> في الحالات التي تتطلب ذلك. </a:t>
            </a:r>
            <a:endParaRPr lang="en-US" sz="2800" dirty="0" smtClean="0"/>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2081970"/>
          </a:xfrm>
          <a:solidFill>
            <a:schemeClr val="accent3">
              <a:lumMod val="40000"/>
              <a:lumOff val="60000"/>
            </a:schemeClr>
          </a:solidFill>
        </p:spPr>
        <p:txBody>
          <a:bodyPr>
            <a:normAutofit/>
          </a:bodyPr>
          <a:lstStyle/>
          <a:p>
            <a:pPr algn="ctr"/>
            <a:r>
              <a:rPr lang="ar-IQ" dirty="0" smtClean="0"/>
              <a:t>انتهت المحاضرة </a:t>
            </a:r>
            <a:br>
              <a:rPr lang="ar-IQ" dirty="0" smtClean="0"/>
            </a:br>
            <a:r>
              <a:rPr lang="ar-IQ" dirty="0" smtClean="0"/>
              <a:t>شكراً </a:t>
            </a:r>
            <a:r>
              <a:rPr lang="ar-IQ" dirty="0" err="1" smtClean="0"/>
              <a:t>لأطلاعكم</a:t>
            </a:r>
            <a:endParaRPr lang="ar-IQ" dirty="0"/>
          </a:p>
        </p:txBody>
      </p:sp>
      <p:sp>
        <p:nvSpPr>
          <p:cNvPr id="3" name="عنصر نائب للمحتوى 2"/>
          <p:cNvSpPr>
            <a:spLocks noGrp="1"/>
          </p:cNvSpPr>
          <p:nvPr>
            <p:ph idx="1"/>
          </p:nvPr>
        </p:nvSpPr>
        <p:spPr>
          <a:xfrm>
            <a:off x="457200" y="3071810"/>
            <a:ext cx="8229600" cy="3252790"/>
          </a:xfrm>
          <a:solidFill>
            <a:schemeClr val="accent3">
              <a:lumMod val="40000"/>
              <a:lumOff val="60000"/>
            </a:schemeClr>
          </a:solidFill>
        </p:spPr>
        <p:txBody>
          <a:bodyPr/>
          <a:lstStyle/>
          <a:p>
            <a:r>
              <a:rPr lang="ar-IQ" dirty="0" smtClean="0"/>
              <a:t>نشاط فردي</a:t>
            </a:r>
          </a:p>
          <a:p>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lstStyle/>
          <a:p>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solidFill>
            <a:schemeClr val="accent3">
              <a:lumMod val="40000"/>
              <a:lumOff val="60000"/>
            </a:schemeClr>
          </a:solidFill>
        </p:spPr>
        <p:txBody>
          <a:bodyPr/>
          <a:lstStyle/>
          <a:p>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solidFill>
            <a:schemeClr val="accent3">
              <a:lumMod val="40000"/>
              <a:lumOff val="60000"/>
            </a:schemeClr>
          </a:solidFill>
        </p:spPr>
        <p:txBody>
          <a:bodyPr/>
          <a:lstStyle/>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fontScale="90000"/>
          </a:bodyPr>
          <a:lstStyle/>
          <a:p>
            <a:pPr algn="r"/>
            <a:r>
              <a:rPr lang="ar-IQ" b="1" dirty="0" smtClean="0"/>
              <a:t>الإرشاد :-</a:t>
            </a:r>
            <a:endParaRPr lang="ar-IQ" dirty="0"/>
          </a:p>
        </p:txBody>
      </p:sp>
      <p:sp>
        <p:nvSpPr>
          <p:cNvPr id="3" name="عنصر نائب للمحتوى 2"/>
          <p:cNvSpPr>
            <a:spLocks noGrp="1"/>
          </p:cNvSpPr>
          <p:nvPr>
            <p:ph idx="1"/>
          </p:nvPr>
        </p:nvSpPr>
        <p:spPr>
          <a:xfrm>
            <a:off x="457200" y="1357298"/>
            <a:ext cx="8229600" cy="4967302"/>
          </a:xfrm>
          <a:solidFill>
            <a:schemeClr val="accent3">
              <a:lumMod val="40000"/>
              <a:lumOff val="60000"/>
            </a:schemeClr>
          </a:solidFill>
        </p:spPr>
        <p:txBody>
          <a:bodyPr/>
          <a:lstStyle/>
          <a:p>
            <a:pPr algn="just"/>
            <a:r>
              <a:rPr lang="ar-IQ" sz="3600" dirty="0" smtClean="0"/>
              <a:t>يهتم بالجانب الإيجابي الوقائي </a:t>
            </a:r>
            <a:r>
              <a:rPr lang="ar-IQ" sz="3600" dirty="0" err="1" smtClean="0"/>
              <a:t>والنمائي</a:t>
            </a:r>
            <a:r>
              <a:rPr lang="ar-IQ" sz="3600" dirty="0" smtClean="0"/>
              <a:t> والعلاجي </a:t>
            </a:r>
            <a:r>
              <a:rPr lang="ar-IQ" sz="3600" dirty="0" err="1" smtClean="0"/>
              <a:t>الا</a:t>
            </a:r>
            <a:r>
              <a:rPr lang="ar-IQ" sz="3600" dirty="0" smtClean="0"/>
              <a:t> </a:t>
            </a:r>
            <a:r>
              <a:rPr lang="ar-IQ" sz="3600" dirty="0" err="1" smtClean="0"/>
              <a:t>ان</a:t>
            </a:r>
            <a:r>
              <a:rPr lang="ar-IQ" sz="3600" dirty="0" smtClean="0"/>
              <a:t> اهتمامه بالجانبين الأول والثاني اكبر . ولذلك فأن هناك اتجاهات لتميز التوجيه بالتنمية والبعض يطلق عليه علم تنمية سلوك </a:t>
            </a:r>
            <a:r>
              <a:rPr lang="ar-IQ" sz="3600" dirty="0" err="1" smtClean="0"/>
              <a:t>الافراد</a:t>
            </a:r>
            <a:r>
              <a:rPr lang="ar-IQ" sz="3600" dirty="0" smtClean="0"/>
              <a:t> والجماعات .</a:t>
            </a:r>
          </a:p>
          <a:p>
            <a:pPr>
              <a:buNone/>
            </a:pPr>
            <a:endParaRPr lang="en-US" sz="2800" dirty="0" smtClean="0"/>
          </a:p>
          <a:p>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fontScale="90000"/>
          </a:bodyPr>
          <a:lstStyle/>
          <a:p>
            <a:pPr algn="r"/>
            <a:r>
              <a:rPr lang="ar-IQ" b="1" u="sng" dirty="0" smtClean="0"/>
              <a:t>مفاهيم </a:t>
            </a:r>
            <a:r>
              <a:rPr lang="ar-IQ" b="1" u="sng" dirty="0" err="1" smtClean="0"/>
              <a:t>الارشاد</a:t>
            </a:r>
            <a:r>
              <a:rPr lang="ar-IQ" b="1" u="sng" dirty="0" smtClean="0"/>
              <a:t> والتوجيه :-</a:t>
            </a:r>
            <a:endParaRPr lang="ar-IQ" dirty="0"/>
          </a:p>
        </p:txBody>
      </p:sp>
      <p:sp>
        <p:nvSpPr>
          <p:cNvPr id="3" name="عنصر نائب للمحتوى 2"/>
          <p:cNvSpPr>
            <a:spLocks noGrp="1"/>
          </p:cNvSpPr>
          <p:nvPr>
            <p:ph idx="1"/>
          </p:nvPr>
        </p:nvSpPr>
        <p:spPr>
          <a:xfrm>
            <a:off x="428596" y="1214422"/>
            <a:ext cx="8229600" cy="5110178"/>
          </a:xfrm>
          <a:solidFill>
            <a:schemeClr val="accent3">
              <a:lumMod val="40000"/>
              <a:lumOff val="60000"/>
            </a:schemeClr>
          </a:solidFill>
        </p:spPr>
        <p:txBody>
          <a:bodyPr/>
          <a:lstStyle/>
          <a:p>
            <a:pPr lvl="0" algn="just"/>
            <a:r>
              <a:rPr lang="ar-IQ" sz="3600" b="1" dirty="0" err="1" smtClean="0">
                <a:solidFill>
                  <a:srgbClr val="FF0000"/>
                </a:solidFill>
              </a:rPr>
              <a:t>الارشاد</a:t>
            </a:r>
            <a:r>
              <a:rPr lang="ar-IQ" sz="3600" b="1" dirty="0" smtClean="0">
                <a:solidFill>
                  <a:srgbClr val="FF0000"/>
                </a:solidFill>
              </a:rPr>
              <a:t> :-</a:t>
            </a:r>
          </a:p>
          <a:p>
            <a:pPr lvl="0" algn="just"/>
            <a:r>
              <a:rPr lang="ar-IQ" sz="3600" dirty="0" smtClean="0"/>
              <a:t>العلاقة التفاعلية المتبادلة التي تقوم بين فردين </a:t>
            </a:r>
            <a:r>
              <a:rPr lang="ar-IQ" sz="3600" dirty="0" err="1" smtClean="0"/>
              <a:t>او</a:t>
            </a:r>
            <a:r>
              <a:rPr lang="ar-IQ" sz="3600" dirty="0" smtClean="0"/>
              <a:t> مجموعة من </a:t>
            </a:r>
            <a:r>
              <a:rPr lang="ar-IQ" sz="3600" dirty="0" err="1" smtClean="0"/>
              <a:t>الافراد</a:t>
            </a:r>
            <a:r>
              <a:rPr lang="ar-IQ" sz="3600" dirty="0" smtClean="0"/>
              <a:t> (المرشد </a:t>
            </a:r>
            <a:r>
              <a:rPr lang="ar-IQ" sz="3600" dirty="0" err="1" smtClean="0"/>
              <a:t>والمستشرد</a:t>
            </a:r>
            <a:r>
              <a:rPr lang="ar-IQ" sz="3600" dirty="0" smtClean="0"/>
              <a:t> </a:t>
            </a:r>
            <a:r>
              <a:rPr lang="ar-IQ" sz="3600" dirty="0" err="1" smtClean="0"/>
              <a:t>او</a:t>
            </a:r>
            <a:r>
              <a:rPr lang="ar-IQ" sz="3600" dirty="0" smtClean="0"/>
              <a:t> </a:t>
            </a:r>
            <a:r>
              <a:rPr lang="ar-IQ" sz="3600" dirty="0" err="1" smtClean="0"/>
              <a:t>المستشردين</a:t>
            </a:r>
            <a:r>
              <a:rPr lang="ar-IQ" sz="3600" dirty="0" smtClean="0"/>
              <a:t> ) بهدف معرفة السلوك الإنساني وتشخيص المشكلات التي يعاني منها الفرد </a:t>
            </a:r>
            <a:r>
              <a:rPr lang="ar-IQ" sz="3600" dirty="0" err="1" smtClean="0"/>
              <a:t>واحداث</a:t>
            </a:r>
            <a:r>
              <a:rPr lang="ar-IQ" sz="3600" dirty="0" smtClean="0"/>
              <a:t> التغيرات المرغوبة في سلوك </a:t>
            </a:r>
            <a:r>
              <a:rPr lang="ar-IQ" sz="3600" dirty="0" err="1" smtClean="0"/>
              <a:t>المستشرد</a:t>
            </a:r>
            <a:r>
              <a:rPr lang="ar-IQ" sz="3600" dirty="0" smtClean="0"/>
              <a:t> وشخصيته </a:t>
            </a:r>
            <a:r>
              <a:rPr lang="ar-IQ" sz="3600" u="sng" dirty="0" smtClean="0">
                <a:solidFill>
                  <a:srgbClr val="FF0000"/>
                </a:solidFill>
              </a:rPr>
              <a:t>من خلال اختيار الأساليب والتقنيات الوقائية والبنائية والعلاجية في مجالات </a:t>
            </a:r>
            <a:r>
              <a:rPr lang="ar-IQ" sz="3600" u="sng" dirty="0" err="1" smtClean="0">
                <a:solidFill>
                  <a:srgbClr val="FF0000"/>
                </a:solidFill>
              </a:rPr>
              <a:t>الارشاد</a:t>
            </a:r>
            <a:r>
              <a:rPr lang="ar-IQ" sz="3600" u="sng" dirty="0" smtClean="0">
                <a:solidFill>
                  <a:srgbClr val="FF0000"/>
                </a:solidFill>
              </a:rPr>
              <a:t> المختلفة .</a:t>
            </a:r>
            <a:endParaRPr lang="en-US" sz="3600" u="sng" dirty="0" smtClean="0">
              <a:solidFill>
                <a:srgbClr val="FF0000"/>
              </a:solidFill>
            </a:endParaRPr>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Autofit/>
          </a:bodyPr>
          <a:lstStyle/>
          <a:p>
            <a:pPr algn="r"/>
            <a:r>
              <a:rPr lang="ar-IQ" sz="4800" b="1" dirty="0" smtClean="0">
                <a:solidFill>
                  <a:srgbClr val="FF0000"/>
                </a:solidFill>
              </a:rPr>
              <a:t>التوجيه:-</a:t>
            </a:r>
            <a:endParaRPr lang="ar-IQ" sz="4400" dirty="0">
              <a:solidFill>
                <a:srgbClr val="FF0000"/>
              </a:solidFill>
            </a:endParaRPr>
          </a:p>
        </p:txBody>
      </p:sp>
      <p:sp>
        <p:nvSpPr>
          <p:cNvPr id="3" name="عنصر نائب للمحتوى 2"/>
          <p:cNvSpPr>
            <a:spLocks noGrp="1"/>
          </p:cNvSpPr>
          <p:nvPr>
            <p:ph idx="1"/>
          </p:nvPr>
        </p:nvSpPr>
        <p:spPr>
          <a:xfrm>
            <a:off x="457200" y="1428736"/>
            <a:ext cx="8229600" cy="4895864"/>
          </a:xfrm>
          <a:solidFill>
            <a:schemeClr val="accent3">
              <a:lumMod val="40000"/>
              <a:lumOff val="60000"/>
            </a:schemeClr>
          </a:solidFill>
        </p:spPr>
        <p:txBody>
          <a:bodyPr>
            <a:normAutofit/>
          </a:bodyPr>
          <a:lstStyle/>
          <a:p>
            <a:pPr lvl="0" algn="just"/>
            <a:r>
              <a:rPr lang="ar-IQ" sz="3600" dirty="0" smtClean="0"/>
              <a:t>مجموع الخدمات التي تهدف </a:t>
            </a:r>
            <a:r>
              <a:rPr lang="ar-IQ" sz="3600" dirty="0" err="1" smtClean="0"/>
              <a:t>الى</a:t>
            </a:r>
            <a:r>
              <a:rPr lang="ar-IQ" sz="3600" dirty="0" smtClean="0"/>
              <a:t> مساعدة الفرد على </a:t>
            </a:r>
            <a:r>
              <a:rPr lang="ar-IQ" sz="3600" dirty="0" err="1" smtClean="0"/>
              <a:t>ان</a:t>
            </a:r>
            <a:r>
              <a:rPr lang="ar-IQ" sz="3600" dirty="0" smtClean="0"/>
              <a:t> يفهم نفسه ومشاكله وان يستثمر </a:t>
            </a:r>
            <a:r>
              <a:rPr lang="ar-IQ" sz="3600" dirty="0" err="1" smtClean="0"/>
              <a:t>امكانياته</a:t>
            </a:r>
            <a:r>
              <a:rPr lang="ar-IQ" sz="3600" dirty="0" smtClean="0"/>
              <a:t> الذاتية من قدرات ومهارات واستعدادات وميول وان يستثمر إمكانيات بيئيه بما يضمن اختياره الطرق </a:t>
            </a:r>
            <a:r>
              <a:rPr lang="ar-IQ" sz="3600" dirty="0" err="1" smtClean="0"/>
              <a:t>المحققه</a:t>
            </a:r>
            <a:r>
              <a:rPr lang="ar-IQ" sz="3600" dirty="0" smtClean="0"/>
              <a:t> </a:t>
            </a:r>
            <a:r>
              <a:rPr lang="ar-IQ" sz="3600" dirty="0" err="1" smtClean="0"/>
              <a:t>لاهدافه</a:t>
            </a:r>
            <a:r>
              <a:rPr lang="ar-IQ" sz="3600" dirty="0" smtClean="0"/>
              <a:t> </a:t>
            </a:r>
            <a:r>
              <a:rPr lang="ar-IQ" sz="3600" dirty="0" err="1" smtClean="0"/>
              <a:t>واهداف</a:t>
            </a:r>
            <a:r>
              <a:rPr lang="ar-IQ" sz="3600" dirty="0" smtClean="0"/>
              <a:t> مجتمعه بحكمة وتعقل . وبما يكفل توافقه مع نفسه ومجتمعه فيبلغ ما يمكن من النمو والصحة النفسية .</a:t>
            </a:r>
          </a:p>
          <a:p>
            <a:pPr lvl="0" algn="just"/>
            <a:r>
              <a:rPr lang="ar-IQ" sz="3600" dirty="0" smtClean="0"/>
              <a:t>وتضمن التوجيه شقين هما :-</a:t>
            </a:r>
            <a:endParaRPr lang="en-US" sz="3600" dirty="0" smtClean="0"/>
          </a:p>
          <a:p>
            <a:pPr algn="just"/>
            <a:endParaRPr lang="ar-IQ"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a:solidFill>
            <a:schemeClr val="accent3">
              <a:lumMod val="40000"/>
              <a:lumOff val="60000"/>
            </a:schemeClr>
          </a:solidFill>
        </p:spPr>
        <p:txBody>
          <a:bodyPr/>
          <a:lstStyle/>
          <a:p>
            <a:pPr algn="just"/>
            <a:r>
              <a:rPr lang="ar-IQ" sz="2800" b="1" dirty="0" smtClean="0"/>
              <a:t>الأول (التوجيه التربوي ) :-</a:t>
            </a:r>
          </a:p>
          <a:p>
            <a:pPr algn="just">
              <a:buNone/>
            </a:pPr>
            <a:r>
              <a:rPr lang="ar-IQ" sz="2800" dirty="0" smtClean="0"/>
              <a:t> وهو مساعدة الفرد لتحقيق </a:t>
            </a:r>
            <a:r>
              <a:rPr lang="ar-IQ" sz="2800" dirty="0" err="1" smtClean="0"/>
              <a:t>اقصى</a:t>
            </a:r>
            <a:r>
              <a:rPr lang="ar-IQ" sz="2800" dirty="0" smtClean="0"/>
              <a:t> نمو من مجال دراسته واختيار نوع الدراسة </a:t>
            </a:r>
            <a:r>
              <a:rPr lang="ar-IQ" sz="2800" dirty="0" err="1" smtClean="0"/>
              <a:t>الملائمه</a:t>
            </a:r>
            <a:r>
              <a:rPr lang="ar-IQ" sz="2800" dirty="0" smtClean="0"/>
              <a:t> له والتوافق معها في الحياة المدرسية وتحقيق النجاح في التحصيل الدراسي والتوافق مع </a:t>
            </a:r>
            <a:r>
              <a:rPr lang="ar-IQ" sz="2800" dirty="0" err="1" smtClean="0"/>
              <a:t>الاخرين</a:t>
            </a:r>
            <a:r>
              <a:rPr lang="ar-IQ" sz="2800" dirty="0" smtClean="0"/>
              <a:t> .</a:t>
            </a:r>
          </a:p>
          <a:p>
            <a:pPr algn="just">
              <a:buNone/>
            </a:pPr>
            <a:endParaRPr lang="en-US" sz="2800" dirty="0" smtClean="0"/>
          </a:p>
          <a:p>
            <a:pPr algn="just"/>
            <a:r>
              <a:rPr lang="ar-IQ" sz="2800" b="1" dirty="0" smtClean="0"/>
              <a:t>الثاني (التوجيه المهني ) :-</a:t>
            </a:r>
            <a:r>
              <a:rPr lang="ar-IQ" sz="2800" dirty="0" smtClean="0"/>
              <a:t> </a:t>
            </a:r>
          </a:p>
          <a:p>
            <a:pPr algn="just">
              <a:buNone/>
            </a:pPr>
            <a:r>
              <a:rPr lang="ar-IQ" sz="2800" dirty="0" smtClean="0"/>
              <a:t>الذي يهتم بتقديم المعلومات والخبرة </a:t>
            </a:r>
            <a:r>
              <a:rPr lang="ar-IQ" sz="2800" dirty="0" err="1" smtClean="0"/>
              <a:t>للافراد</a:t>
            </a:r>
            <a:r>
              <a:rPr lang="ar-IQ" sz="2800" dirty="0" smtClean="0"/>
              <a:t> حول اختيارهما للمهنة </a:t>
            </a:r>
            <a:r>
              <a:rPr lang="ar-IQ" sz="2800" dirty="0" err="1" smtClean="0"/>
              <a:t>والاعداد</a:t>
            </a:r>
            <a:r>
              <a:rPr lang="ar-IQ" sz="2800" dirty="0" smtClean="0"/>
              <a:t> لها والالتحاق </a:t>
            </a:r>
            <a:r>
              <a:rPr lang="ar-IQ" sz="2800" dirty="0" err="1" smtClean="0"/>
              <a:t>بها</a:t>
            </a:r>
            <a:r>
              <a:rPr lang="ar-IQ" sz="2800" dirty="0" smtClean="0"/>
              <a:t> والتقدم فيها ويحقق الرضا عن العمل والدخل .</a:t>
            </a:r>
            <a:endParaRPr lang="en-US" sz="2800"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653210"/>
          </a:xfrm>
        </p:spPr>
        <p:txBody>
          <a:bodyPr>
            <a:normAutofit fontScale="90000"/>
          </a:bodyPr>
          <a:lstStyle/>
          <a:p>
            <a:pPr algn="r"/>
            <a:r>
              <a:rPr lang="ar-IQ" b="1" u="sng" dirty="0" err="1" smtClean="0"/>
              <a:t>الارشاد</a:t>
            </a:r>
            <a:r>
              <a:rPr lang="ar-IQ" b="1" u="sng" dirty="0" smtClean="0"/>
              <a:t> في التراث العربي الإسلامي </a:t>
            </a:r>
            <a:endParaRPr lang="ar-IQ" dirty="0"/>
          </a:p>
        </p:txBody>
      </p:sp>
      <p:sp>
        <p:nvSpPr>
          <p:cNvPr id="3" name="عنصر نائب للمحتوى 2"/>
          <p:cNvSpPr>
            <a:spLocks noGrp="1"/>
          </p:cNvSpPr>
          <p:nvPr>
            <p:ph idx="1"/>
          </p:nvPr>
        </p:nvSpPr>
        <p:spPr>
          <a:xfrm>
            <a:off x="457200" y="1285860"/>
            <a:ext cx="8229600" cy="5038740"/>
          </a:xfrm>
          <a:solidFill>
            <a:schemeClr val="accent3">
              <a:lumMod val="40000"/>
              <a:lumOff val="60000"/>
            </a:schemeClr>
          </a:solidFill>
        </p:spPr>
        <p:txBody>
          <a:bodyPr>
            <a:normAutofit fontScale="92500"/>
          </a:bodyPr>
          <a:lstStyle/>
          <a:p>
            <a:r>
              <a:rPr lang="ar-IQ" dirty="0" smtClean="0"/>
              <a:t> </a:t>
            </a:r>
            <a:endParaRPr lang="en-US" dirty="0" smtClean="0"/>
          </a:p>
          <a:p>
            <a:r>
              <a:rPr lang="ar-IQ" dirty="0" smtClean="0"/>
              <a:t>تتميز العصور الإسلامية </a:t>
            </a:r>
            <a:r>
              <a:rPr lang="ar-IQ" dirty="0" err="1" smtClean="0"/>
              <a:t>بأعتمادها</a:t>
            </a:r>
            <a:r>
              <a:rPr lang="ar-IQ" dirty="0" smtClean="0"/>
              <a:t> الدين الإسلامي مصدرا للتشريع لذلك من المهم توضيح الرؤية الإسلامية للصحة النفسية كما وردت في القرآن الكريم والسنة النبوية وما قدمه بعض المفكرين المسلمين في هذا الميدان </a:t>
            </a:r>
            <a:endParaRPr lang="en-US" dirty="0" smtClean="0"/>
          </a:p>
          <a:p>
            <a:r>
              <a:rPr lang="ar-IQ" dirty="0" smtClean="0"/>
              <a:t>فقد </a:t>
            </a:r>
            <a:r>
              <a:rPr lang="ar-IQ" dirty="0" err="1" smtClean="0"/>
              <a:t>اصبح</a:t>
            </a:r>
            <a:r>
              <a:rPr lang="ar-IQ" dirty="0" smtClean="0"/>
              <a:t> طب القلوب في التراث والفكر الإسلامي مرادفا لعلم </a:t>
            </a:r>
            <a:r>
              <a:rPr lang="ar-IQ" dirty="0" err="1" smtClean="0"/>
              <a:t>الامراض</a:t>
            </a:r>
            <a:r>
              <a:rPr lang="ar-IQ" dirty="0" smtClean="0"/>
              <a:t> النفسية كما </a:t>
            </a:r>
            <a:r>
              <a:rPr lang="ar-IQ" dirty="0" err="1" smtClean="0"/>
              <a:t>ان</a:t>
            </a:r>
            <a:r>
              <a:rPr lang="ar-IQ" dirty="0" smtClean="0"/>
              <a:t> سلامة </a:t>
            </a:r>
            <a:r>
              <a:rPr lang="ar-IQ" dirty="0" err="1" smtClean="0"/>
              <a:t>الانسان</a:t>
            </a:r>
            <a:r>
              <a:rPr lang="ar-IQ" dirty="0" smtClean="0"/>
              <a:t> من </a:t>
            </a:r>
            <a:r>
              <a:rPr lang="ar-IQ" dirty="0" err="1" smtClean="0"/>
              <a:t>امراض</a:t>
            </a:r>
            <a:r>
              <a:rPr lang="ar-IQ" dirty="0" smtClean="0"/>
              <a:t> الشك والشبهة ضرورة لسلامة العقيدة </a:t>
            </a:r>
            <a:r>
              <a:rPr lang="ar-IQ" dirty="0" err="1" smtClean="0"/>
              <a:t>اما</a:t>
            </a:r>
            <a:r>
              <a:rPr lang="ar-IQ" dirty="0" smtClean="0"/>
              <a:t> أحوال النفس الإنسانية في القرآن الكريم فقد أشار </a:t>
            </a:r>
            <a:r>
              <a:rPr lang="ar-IQ" dirty="0" err="1" smtClean="0"/>
              <a:t>الى</a:t>
            </a:r>
            <a:r>
              <a:rPr lang="ar-IQ" dirty="0" smtClean="0"/>
              <a:t> النفس </a:t>
            </a:r>
            <a:r>
              <a:rPr lang="ar-IQ" dirty="0" err="1" smtClean="0"/>
              <a:t>الامارة</a:t>
            </a:r>
            <a:r>
              <a:rPr lang="ar-IQ" dirty="0" smtClean="0"/>
              <a:t> بالسوء التي تزين الشهوات </a:t>
            </a:r>
            <a:endParaRPr lang="en-US" dirty="0" smtClean="0"/>
          </a:p>
          <a:p>
            <a:endParaRPr lang="en-US" dirty="0" smtClean="0"/>
          </a:p>
          <a:p>
            <a:r>
              <a:rPr lang="ar-IQ" dirty="0" err="1" smtClean="0"/>
              <a:t>فالانسان</a:t>
            </a:r>
            <a:r>
              <a:rPr lang="ar-IQ" dirty="0" smtClean="0"/>
              <a:t> في نظر القرآن والسنة يولد على الفطرة ثم يقوم بمعايشة </a:t>
            </a:r>
            <a:r>
              <a:rPr lang="ar-IQ" dirty="0" err="1" smtClean="0"/>
              <a:t>الاخرين</a:t>
            </a:r>
            <a:r>
              <a:rPr lang="ar-IQ" dirty="0" smtClean="0"/>
              <a:t> فيتعلم منهم ولكي يعيش حياة هانئة مطمئنة لابد من (الزاد) وهو بالمفهوم الحالي (</a:t>
            </a:r>
            <a:r>
              <a:rPr lang="ar-IQ" dirty="0" err="1" smtClean="0"/>
              <a:t>الارشاد</a:t>
            </a:r>
            <a:r>
              <a:rPr lang="ar-IQ" dirty="0" smtClean="0"/>
              <a:t>) </a:t>
            </a:r>
            <a:r>
              <a:rPr lang="ar-IQ" dirty="0" err="1" smtClean="0"/>
              <a:t>و</a:t>
            </a:r>
            <a:r>
              <a:rPr lang="ar-IQ" dirty="0" smtClean="0"/>
              <a:t>(الزاد) يعني </a:t>
            </a:r>
            <a:r>
              <a:rPr lang="ar-IQ" dirty="0" err="1" smtClean="0"/>
              <a:t>الايمان</a:t>
            </a:r>
            <a:r>
              <a:rPr lang="ar-IQ" dirty="0" smtClean="0"/>
              <a:t> بالله والاطمئنان لقوله والرضا بالقضاء والثقة والقناعة وكذلك استقى علماء العرب والمسلمين </a:t>
            </a:r>
            <a:r>
              <a:rPr lang="ar-IQ" dirty="0" err="1" smtClean="0"/>
              <a:t>ماكتبوه</a:t>
            </a:r>
            <a:r>
              <a:rPr lang="ar-IQ" dirty="0" smtClean="0"/>
              <a:t> عن السلوك والدافع والعواطف والميول والخوف والغضب والهم من القرآن والسنة .</a:t>
            </a:r>
            <a:endParaRPr lang="en-US" dirty="0" smtClean="0"/>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fontScale="90000"/>
          </a:bodyPr>
          <a:lstStyle/>
          <a:p>
            <a:pPr algn="r"/>
            <a:r>
              <a:rPr lang="ar-IQ" b="1" dirty="0" smtClean="0"/>
              <a:t>أهداف </a:t>
            </a:r>
            <a:r>
              <a:rPr lang="ar-IQ" b="1" dirty="0" err="1" smtClean="0"/>
              <a:t>الارشاد</a:t>
            </a:r>
            <a:r>
              <a:rPr lang="ar-IQ" b="1" dirty="0" smtClean="0"/>
              <a:t> :</a:t>
            </a:r>
            <a:endParaRPr lang="ar-IQ" dirty="0"/>
          </a:p>
        </p:txBody>
      </p:sp>
      <p:sp>
        <p:nvSpPr>
          <p:cNvPr id="3" name="عنصر نائب للمحتوى 2"/>
          <p:cNvSpPr>
            <a:spLocks noGrp="1"/>
          </p:cNvSpPr>
          <p:nvPr>
            <p:ph idx="1"/>
          </p:nvPr>
        </p:nvSpPr>
        <p:spPr>
          <a:xfrm>
            <a:off x="457200" y="1428736"/>
            <a:ext cx="8229600" cy="4895864"/>
          </a:xfrm>
          <a:solidFill>
            <a:schemeClr val="accent3">
              <a:lumMod val="40000"/>
              <a:lumOff val="60000"/>
            </a:schemeClr>
          </a:solidFill>
        </p:spPr>
        <p:txBody>
          <a:bodyPr/>
          <a:lstStyle/>
          <a:p>
            <a:pPr lvl="0" algn="just"/>
            <a:r>
              <a:rPr lang="ar-IQ" sz="3600" b="1" dirty="0" smtClean="0"/>
              <a:t>تحقيق الذات :</a:t>
            </a:r>
            <a:endParaRPr lang="en-US" sz="3600" dirty="0" smtClean="0"/>
          </a:p>
          <a:p>
            <a:pPr algn="just"/>
            <a:r>
              <a:rPr lang="ar-IQ" sz="3600" dirty="0" err="1" smtClean="0"/>
              <a:t>ان</a:t>
            </a:r>
            <a:r>
              <a:rPr lang="ar-IQ" sz="3600" dirty="0" smtClean="0"/>
              <a:t> الهدف الرئيسي </a:t>
            </a:r>
            <a:r>
              <a:rPr lang="ar-IQ" sz="3600" dirty="0" err="1" smtClean="0"/>
              <a:t>للأـرشاد</a:t>
            </a:r>
            <a:r>
              <a:rPr lang="ar-IQ" sz="3600" dirty="0" smtClean="0"/>
              <a:t> هو مساعدة الفرد لتحقيق ذاته </a:t>
            </a:r>
            <a:r>
              <a:rPr lang="ar-IQ" sz="3600" dirty="0" err="1" smtClean="0"/>
              <a:t>الى</a:t>
            </a:r>
            <a:r>
              <a:rPr lang="ar-IQ" sz="3600" dirty="0" smtClean="0"/>
              <a:t> درجة يستطيع فيها </a:t>
            </a:r>
            <a:r>
              <a:rPr lang="ar-IQ" sz="3600" dirty="0" err="1" smtClean="0"/>
              <a:t>ان</a:t>
            </a:r>
            <a:r>
              <a:rPr lang="ar-IQ" sz="3600" dirty="0" smtClean="0"/>
              <a:t> يشعر بالرضا عنها سواء كان هذا الفرد سويا </a:t>
            </a:r>
            <a:r>
              <a:rPr lang="ar-IQ" sz="3600" dirty="0" err="1" smtClean="0"/>
              <a:t>او</a:t>
            </a:r>
            <a:r>
              <a:rPr lang="ar-IQ" sz="3600" dirty="0" smtClean="0"/>
              <a:t> متفوقا </a:t>
            </a:r>
            <a:r>
              <a:rPr lang="ar-IQ" sz="3600" dirty="0" err="1" smtClean="0"/>
              <a:t>او</a:t>
            </a:r>
            <a:r>
              <a:rPr lang="ar-IQ" sz="3600" dirty="0" smtClean="0"/>
              <a:t> متأخرا دراسيا </a:t>
            </a:r>
            <a:r>
              <a:rPr lang="ar-IQ" sz="3600" dirty="0" err="1" smtClean="0"/>
              <a:t>او</a:t>
            </a:r>
            <a:r>
              <a:rPr lang="ar-IQ" sz="3600" dirty="0" smtClean="0"/>
              <a:t> جانحا لأن مفهوم الذات دافع يوجه سلوك الفرد وكذلك تحقيق الذات فالفرد لديه استعدادا لتنمية ذاته وفهم استعداداته </a:t>
            </a:r>
            <a:r>
              <a:rPr lang="ar-IQ" sz="3600" dirty="0" err="1" smtClean="0"/>
              <a:t>وامكانياته</a:t>
            </a:r>
            <a:r>
              <a:rPr lang="ar-IQ" sz="3600" dirty="0" smtClean="0"/>
              <a:t> وتقويمها .</a:t>
            </a:r>
            <a:endParaRPr lang="en-US" sz="3600" dirty="0" smtClean="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fontScale="90000"/>
          </a:bodyPr>
          <a:lstStyle/>
          <a:p>
            <a:pPr algn="r"/>
            <a:endParaRPr lang="ar-IQ" dirty="0"/>
          </a:p>
        </p:txBody>
      </p:sp>
      <p:sp>
        <p:nvSpPr>
          <p:cNvPr id="3" name="عنصر نائب للمحتوى 2"/>
          <p:cNvSpPr>
            <a:spLocks noGrp="1"/>
          </p:cNvSpPr>
          <p:nvPr>
            <p:ph idx="1"/>
          </p:nvPr>
        </p:nvSpPr>
        <p:spPr>
          <a:xfrm>
            <a:off x="214282" y="1500174"/>
            <a:ext cx="8715436" cy="5072098"/>
          </a:xfrm>
          <a:solidFill>
            <a:schemeClr val="accent3">
              <a:lumMod val="40000"/>
              <a:lumOff val="60000"/>
            </a:schemeClr>
          </a:solidFill>
        </p:spPr>
        <p:txBody>
          <a:bodyPr/>
          <a:lstStyle/>
          <a:p>
            <a:pPr lvl="0"/>
            <a:r>
              <a:rPr lang="ar-IQ" b="1" dirty="0" smtClean="0"/>
              <a:t>تحقيق التوافق : </a:t>
            </a:r>
            <a:endParaRPr lang="en-US" dirty="0" smtClean="0"/>
          </a:p>
          <a:p>
            <a:r>
              <a:rPr lang="ar-IQ" dirty="0" smtClean="0"/>
              <a:t>من </a:t>
            </a:r>
            <a:r>
              <a:rPr lang="ar-IQ" dirty="0" err="1" smtClean="0"/>
              <a:t>اهم</a:t>
            </a:r>
            <a:r>
              <a:rPr lang="ar-IQ" dirty="0" smtClean="0"/>
              <a:t> </a:t>
            </a:r>
            <a:r>
              <a:rPr lang="ar-IQ" dirty="0" err="1" smtClean="0"/>
              <a:t>اهداف</a:t>
            </a:r>
            <a:r>
              <a:rPr lang="ar-IQ" dirty="0" smtClean="0"/>
              <a:t> </a:t>
            </a:r>
            <a:r>
              <a:rPr lang="ar-IQ" dirty="0" err="1" smtClean="0"/>
              <a:t>الارشاد</a:t>
            </a:r>
            <a:r>
              <a:rPr lang="ar-IQ" dirty="0" smtClean="0"/>
              <a:t> هو</a:t>
            </a:r>
            <a:r>
              <a:rPr lang="ar-IQ" u="sng" dirty="0" smtClean="0"/>
              <a:t> تحقيق التوافق</a:t>
            </a:r>
            <a:r>
              <a:rPr lang="ar-IQ" dirty="0" smtClean="0"/>
              <a:t> أي</a:t>
            </a:r>
            <a:r>
              <a:rPr lang="ar-IQ" u="sng" dirty="0" smtClean="0"/>
              <a:t> تعديل السلوك والبيئة حتى يحقق الفرد التوازن بينة وبين بيئته</a:t>
            </a:r>
            <a:r>
              <a:rPr lang="ar-IQ" dirty="0" smtClean="0"/>
              <a:t> ونقصد بالتوافق (بجميع مجالاته)</a:t>
            </a:r>
            <a:endParaRPr lang="en-US" dirty="0" smtClean="0"/>
          </a:p>
          <a:p>
            <a:pPr lvl="0"/>
            <a:r>
              <a:rPr lang="ar-IQ" dirty="0" smtClean="0"/>
              <a:t>فتحقيق التوافق الشخصي (أي الرضا عن الذات </a:t>
            </a:r>
            <a:r>
              <a:rPr lang="ar-IQ" dirty="0" err="1" smtClean="0"/>
              <a:t>واشباع</a:t>
            </a:r>
            <a:r>
              <a:rPr lang="ar-IQ" dirty="0" smtClean="0"/>
              <a:t> الحاجات والدوافع )</a:t>
            </a:r>
            <a:endParaRPr lang="en-US" dirty="0" smtClean="0"/>
          </a:p>
          <a:p>
            <a:pPr lvl="0"/>
            <a:r>
              <a:rPr lang="ar-IQ" dirty="0" smtClean="0"/>
              <a:t>والتوافق الاجتماعي (أي التوائم مع </a:t>
            </a:r>
            <a:r>
              <a:rPr lang="ar-IQ" dirty="0" err="1" smtClean="0"/>
              <a:t>الاخرين</a:t>
            </a:r>
            <a:r>
              <a:rPr lang="ar-IQ" dirty="0" smtClean="0"/>
              <a:t> والانسجام معهم والالتزام بمعاير المجتمع والامتثال لقواعد الضبط الاجتماعي والقيم والعادات ) . </a:t>
            </a:r>
            <a:endParaRPr lang="en-US" dirty="0" smtClean="0"/>
          </a:p>
          <a:p>
            <a:pPr lvl="0"/>
            <a:r>
              <a:rPr lang="ar-IQ" dirty="0" smtClean="0"/>
              <a:t>وكذلك التوافق المهني (أي اختيار المهنة المناسبة والتدريب عليها والشعور بالانجاز والرضا والنجاح.</a:t>
            </a:r>
            <a:endParaRPr lang="en-US" dirty="0" smtClean="0"/>
          </a:p>
          <a:p>
            <a:pPr lvl="0"/>
            <a:r>
              <a:rPr lang="ar-IQ" dirty="0" smtClean="0"/>
              <a:t>وكذلك التوافق التربوي (أي اختيار المناهج الدراسية في ضوء قدرات الفرد وميوله وبذل </a:t>
            </a:r>
            <a:r>
              <a:rPr lang="ar-IQ" dirty="0" err="1" smtClean="0"/>
              <a:t>اقصى</a:t>
            </a:r>
            <a:r>
              <a:rPr lang="ar-IQ" dirty="0" smtClean="0"/>
              <a:t> جهد ممكن يحقق له النجاح الدراسي ) .</a:t>
            </a:r>
            <a:endParaRPr lang="en-US" dirty="0" smtClean="0"/>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715040"/>
          </a:xfrm>
          <a:solidFill>
            <a:schemeClr val="accent3">
              <a:lumMod val="40000"/>
              <a:lumOff val="60000"/>
            </a:schemeClr>
          </a:solidFill>
        </p:spPr>
        <p:txBody>
          <a:bodyPr>
            <a:normAutofit/>
          </a:bodyPr>
          <a:lstStyle/>
          <a:p>
            <a:pPr lvl="0"/>
            <a:r>
              <a:rPr lang="ar-IQ" sz="2800" b="1" dirty="0" smtClean="0"/>
              <a:t>تحقيق الصحة النفسية :</a:t>
            </a:r>
            <a:endParaRPr lang="en-US" sz="2800" dirty="0" smtClean="0"/>
          </a:p>
          <a:p>
            <a:r>
              <a:rPr lang="ar-IQ" sz="2800" dirty="0" smtClean="0"/>
              <a:t>تحقيق الصحة النفسية </a:t>
            </a:r>
            <a:r>
              <a:rPr lang="ar-IQ" sz="2800" u="sng" dirty="0" smtClean="0"/>
              <a:t>يعد الهدف العام </a:t>
            </a:r>
            <a:r>
              <a:rPr lang="ar-IQ" sz="2800" u="sng" dirty="0" err="1" smtClean="0"/>
              <a:t>للارشاد</a:t>
            </a:r>
            <a:r>
              <a:rPr lang="ar-IQ" sz="2800" dirty="0" smtClean="0"/>
              <a:t> والذي يعني </a:t>
            </a:r>
            <a:r>
              <a:rPr lang="ar-IQ" sz="2800" u="sng" dirty="0" smtClean="0"/>
              <a:t>التعرف على المشكلات وحلها وإزالة أسبابها </a:t>
            </a:r>
            <a:r>
              <a:rPr lang="ar-IQ" sz="2800" u="sng" dirty="0" err="1" smtClean="0"/>
              <a:t>واشباع</a:t>
            </a:r>
            <a:r>
              <a:rPr lang="ar-IQ" sz="2800" u="sng" dirty="0" smtClean="0"/>
              <a:t> الحاجات النفسية والاجتماعية وتحقيق الذات واحترامها </a:t>
            </a:r>
            <a:endParaRPr lang="en-US" sz="2800" dirty="0" smtClean="0"/>
          </a:p>
          <a:p>
            <a:r>
              <a:rPr lang="ar-IQ" sz="2800" dirty="0" smtClean="0"/>
              <a:t> </a:t>
            </a:r>
            <a:endParaRPr lang="en-US" sz="2800" dirty="0" smtClean="0"/>
          </a:p>
          <a:p>
            <a:pPr lvl="0"/>
            <a:r>
              <a:rPr lang="ar-IQ" sz="2800" b="1" dirty="0" smtClean="0"/>
              <a:t>تحسين العمليات التربوية :</a:t>
            </a:r>
            <a:endParaRPr lang="en-US" sz="2800" dirty="0" smtClean="0"/>
          </a:p>
          <a:p>
            <a:r>
              <a:rPr lang="ar-IQ" sz="2800" u="sng" dirty="0" smtClean="0"/>
              <a:t>المدرسة من </a:t>
            </a:r>
            <a:r>
              <a:rPr lang="ar-IQ" sz="2800" u="sng" dirty="0" err="1" smtClean="0"/>
              <a:t>اهم</a:t>
            </a:r>
            <a:r>
              <a:rPr lang="ar-IQ" sz="2800" u="sng" dirty="0" smtClean="0"/>
              <a:t> المؤسسات التي يعمل فيها </a:t>
            </a:r>
            <a:r>
              <a:rPr lang="ar-IQ" sz="2800" u="sng" dirty="0" err="1" smtClean="0"/>
              <a:t>الارشاد</a:t>
            </a:r>
            <a:r>
              <a:rPr lang="ar-IQ" sz="2800" dirty="0" smtClean="0"/>
              <a:t> وتحتاج العملية التربوية </a:t>
            </a:r>
            <a:r>
              <a:rPr lang="ar-IQ" sz="2800" dirty="0" err="1" smtClean="0"/>
              <a:t>الى</a:t>
            </a:r>
            <a:r>
              <a:rPr lang="ar-IQ" sz="2800" dirty="0" smtClean="0"/>
              <a:t> </a:t>
            </a:r>
            <a:r>
              <a:rPr lang="ar-IQ" sz="2800" u="sng" dirty="0" smtClean="0"/>
              <a:t>إيجاد جو نفسي يتيح للطالب النمو السليم كعضو في جماعة المدرسة في جميع جوانب شخصيته ويحقق تسهيل عملية التعليم .</a:t>
            </a:r>
            <a:endParaRPr lang="en-US" sz="2800" dirty="0" smtClean="0"/>
          </a:p>
          <a:p>
            <a:endParaRPr lang="ar-IQ"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186</TotalTime>
  <Words>1106</Words>
  <Application>Microsoft Office PowerPoint</Application>
  <PresentationFormat>عرض على الشاشة (3:4)‏</PresentationFormat>
  <Paragraphs>67</Paragraphs>
  <Slides>27</Slides>
  <Notes>0</Notes>
  <HiddenSlides>0</HiddenSlides>
  <MMClips>0</MMClips>
  <ScaleCrop>false</ScaleCrop>
  <HeadingPairs>
    <vt:vector size="4" baseType="variant">
      <vt:variant>
        <vt:lpstr>سمة</vt:lpstr>
      </vt:variant>
      <vt:variant>
        <vt:i4>1</vt:i4>
      </vt:variant>
      <vt:variant>
        <vt:lpstr>عناوين الشرائح</vt:lpstr>
      </vt:variant>
      <vt:variant>
        <vt:i4>27</vt:i4>
      </vt:variant>
    </vt:vector>
  </HeadingPairs>
  <TitlesOfParts>
    <vt:vector size="28" baseType="lpstr">
      <vt:lpstr>تدفق</vt:lpstr>
      <vt:lpstr>      الارشاد التربوي  ألمحاضرة رقم 3 </vt:lpstr>
      <vt:lpstr>الإرشاد :-</vt:lpstr>
      <vt:lpstr>مفاهيم الارشاد والتوجيه :-</vt:lpstr>
      <vt:lpstr>التوجيه:-</vt:lpstr>
      <vt:lpstr>الشريحة 5</vt:lpstr>
      <vt:lpstr>الارشاد في التراث العربي الإسلامي </vt:lpstr>
      <vt:lpstr>أهداف الارشاد :</vt:lpstr>
      <vt:lpstr>الشريحة 8</vt:lpstr>
      <vt:lpstr>الشريحة 9</vt:lpstr>
      <vt:lpstr>أسس الارشاد:</vt:lpstr>
      <vt:lpstr>الشريحة 11</vt:lpstr>
      <vt:lpstr>ثانيا : الأسس التربوية والنفسية </vt:lpstr>
      <vt:lpstr>ثالثا: الأسس الاجتماعية </vt:lpstr>
      <vt:lpstr>أخلاقيات الارشاد :</vt:lpstr>
      <vt:lpstr>الشريحة 15</vt:lpstr>
      <vt:lpstr>انتهت المحاضرة  شكراً لأطلاعكم</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hp1</dc:creator>
  <cp:lastModifiedBy>نور جاكوج</cp:lastModifiedBy>
  <cp:revision>24</cp:revision>
  <dcterms:created xsi:type="dcterms:W3CDTF">2014-03-04T20:02:59Z</dcterms:created>
  <dcterms:modified xsi:type="dcterms:W3CDTF">2018-04-15T06:55:50Z</dcterms:modified>
</cp:coreProperties>
</file>