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70" r:id="rId3"/>
    <p:sldId id="273" r:id="rId4"/>
    <p:sldId id="272" r:id="rId5"/>
    <p:sldId id="274" r:id="rId6"/>
    <p:sldId id="257" r:id="rId7"/>
    <p:sldId id="258" r:id="rId8"/>
    <p:sldId id="259" r:id="rId9"/>
    <p:sldId id="260" r:id="rId10"/>
    <p:sldId id="261" r:id="rId11"/>
    <p:sldId id="275" r:id="rId12"/>
    <p:sldId id="266" r:id="rId13"/>
    <p:sldId id="262" r:id="rId14"/>
    <p:sldId id="267" r:id="rId15"/>
    <p:sldId id="263" r:id="rId16"/>
    <p:sldId id="268" r:id="rId17"/>
    <p:sldId id="264" r:id="rId18"/>
    <p:sldId id="265" r:id="rId19"/>
    <p:sldId id="269" r:id="rId20"/>
    <p:sldId id="276" r:id="rId2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60" d="100"/>
          <a:sy n="60" d="100"/>
        </p:scale>
        <p:origin x="-1656" y="-21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998F3AD-816E-41AE-9311-996E73B30CF7}" type="datetimeFigureOut">
              <a:rPr lang="ar-IQ" smtClean="0"/>
              <a:pPr/>
              <a:t>30/07/1439</a:t>
            </a:fld>
            <a:endParaRPr lang="ar-IQ"/>
          </a:p>
        </p:txBody>
      </p:sp>
      <p:sp>
        <p:nvSpPr>
          <p:cNvPr id="5" name="Footer Placeholder 4"/>
          <p:cNvSpPr>
            <a:spLocks noGrp="1"/>
          </p:cNvSpPr>
          <p:nvPr>
            <p:ph type="ftr" sz="quarter" idx="11"/>
          </p:nvPr>
        </p:nvSpPr>
        <p:spPr>
          <a:xfrm>
            <a:off x="1174044" y="5357592"/>
            <a:ext cx="5034845" cy="365125"/>
          </a:xfrm>
        </p:spPr>
        <p:txBody>
          <a:bodyPr/>
          <a:lstStyle/>
          <a:p>
            <a:endParaRPr lang="ar-IQ"/>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D210FFA7-109A-4ADD-8F49-F2094CCC0FF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210FFA7-109A-4ADD-8F49-F2094CCC0FFC}" type="slidenum">
              <a:rPr lang="ar-IQ" smtClean="0"/>
              <a:pPr/>
              <a:t>‹#›</a:t>
            </a:fld>
            <a:endParaRPr lang="ar-IQ"/>
          </a:p>
        </p:txBody>
      </p:sp>
      <p:sp>
        <p:nvSpPr>
          <p:cNvPr id="9" name="Content Placeholder 8"/>
          <p:cNvSpPr>
            <a:spLocks noGrp="1"/>
          </p:cNvSpPr>
          <p:nvPr>
            <p:ph sz="quarter" idx="13"/>
          </p:nvPr>
        </p:nvSpPr>
        <p:spPr>
          <a:xfrm>
            <a:off x="1298448" y="2121407"/>
            <a:ext cx="3200400" cy="360273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210FFA7-109A-4ADD-8F49-F2094CCC0FFC}" type="slidenum">
              <a:rPr lang="ar-IQ" smtClean="0"/>
              <a:pPr/>
              <a:t>‹#›</a:t>
            </a:fld>
            <a:endParaRPr lang="ar-IQ"/>
          </a:p>
        </p:txBody>
      </p:sp>
      <p:sp>
        <p:nvSpPr>
          <p:cNvPr id="11" name="Content Placeholder 10"/>
          <p:cNvSpPr>
            <a:spLocks noGrp="1"/>
          </p:cNvSpPr>
          <p:nvPr>
            <p:ph sz="quarter" idx="13"/>
          </p:nvPr>
        </p:nvSpPr>
        <p:spPr>
          <a:xfrm>
            <a:off x="1298448" y="2944368"/>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98F3AD-816E-41AE-9311-996E73B30CF7}" type="datetimeFigureOut">
              <a:rPr lang="ar-IQ" smtClean="0"/>
              <a:pPr/>
              <a:t>30/07/1439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210FFA7-109A-4ADD-8F49-F2094CCC0FF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1698" y="5885672"/>
            <a:ext cx="1213821" cy="365125"/>
          </a:xfrm>
        </p:spPr>
        <p:txBody>
          <a:bodyPr/>
          <a:lstStyle/>
          <a:p>
            <a:fld id="{B998F3AD-816E-41AE-9311-996E73B30CF7}" type="datetimeFigureOut">
              <a:rPr lang="ar-IQ" smtClean="0"/>
              <a:pPr/>
              <a:t>30/07/1439</a:t>
            </a:fld>
            <a:endParaRPr lang="ar-IQ"/>
          </a:p>
        </p:txBody>
      </p:sp>
      <p:sp>
        <p:nvSpPr>
          <p:cNvPr id="6" name="Footer Placeholder 5"/>
          <p:cNvSpPr>
            <a:spLocks noGrp="1"/>
          </p:cNvSpPr>
          <p:nvPr>
            <p:ph type="ftr" sz="quarter" idx="11"/>
          </p:nvPr>
        </p:nvSpPr>
        <p:spPr>
          <a:xfrm rot="-60000">
            <a:off x="914554" y="5829261"/>
            <a:ext cx="3522607" cy="365125"/>
          </a:xfrm>
        </p:spPr>
        <p:txBody>
          <a:bodyPr/>
          <a:lstStyle/>
          <a:p>
            <a:endParaRPr lang="ar-IQ"/>
          </a:p>
        </p:txBody>
      </p:sp>
      <p:sp>
        <p:nvSpPr>
          <p:cNvPr id="7" name="Slide Number Placeholder 6"/>
          <p:cNvSpPr>
            <a:spLocks noGrp="1"/>
          </p:cNvSpPr>
          <p:nvPr>
            <p:ph type="sldNum" sz="quarter" idx="12"/>
          </p:nvPr>
        </p:nvSpPr>
        <p:spPr>
          <a:xfrm rot="60000">
            <a:off x="7557313" y="5896961"/>
            <a:ext cx="554023" cy="365125"/>
          </a:xfrm>
        </p:spPr>
        <p:txBody>
          <a:bodyPr/>
          <a:lstStyle/>
          <a:p>
            <a:fld id="{D210FFA7-109A-4ADD-8F49-F2094CCC0FFC}"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5936" y="5888737"/>
            <a:ext cx="1213821" cy="365125"/>
          </a:xfrm>
        </p:spPr>
        <p:txBody>
          <a:bodyPr/>
          <a:lstStyle/>
          <a:p>
            <a:fld id="{B998F3AD-816E-41AE-9311-996E73B30CF7}" type="datetimeFigureOut">
              <a:rPr lang="ar-IQ" smtClean="0"/>
              <a:pPr/>
              <a:t>30/07/1439</a:t>
            </a:fld>
            <a:endParaRPr lang="ar-IQ"/>
          </a:p>
        </p:txBody>
      </p:sp>
      <p:sp>
        <p:nvSpPr>
          <p:cNvPr id="6" name="Footer Placeholder 5"/>
          <p:cNvSpPr>
            <a:spLocks noGrp="1"/>
          </p:cNvSpPr>
          <p:nvPr>
            <p:ph type="ftr" sz="quarter" idx="11"/>
          </p:nvPr>
        </p:nvSpPr>
        <p:spPr>
          <a:xfrm rot="-60000">
            <a:off x="914569" y="5831037"/>
            <a:ext cx="3319043" cy="365125"/>
          </a:xfrm>
        </p:spPr>
        <p:txBody>
          <a:bodyPr/>
          <a:lstStyle/>
          <a:p>
            <a:endParaRPr lang="ar-IQ"/>
          </a:p>
        </p:txBody>
      </p:sp>
      <p:sp>
        <p:nvSpPr>
          <p:cNvPr id="7" name="Slide Number Placeholder 6"/>
          <p:cNvSpPr>
            <a:spLocks noGrp="1"/>
          </p:cNvSpPr>
          <p:nvPr>
            <p:ph type="sldNum" sz="quarter" idx="12"/>
          </p:nvPr>
        </p:nvSpPr>
        <p:spPr>
          <a:xfrm rot="60000">
            <a:off x="7562089" y="5900026"/>
            <a:ext cx="554023" cy="365125"/>
          </a:xfrm>
        </p:spPr>
        <p:txBody>
          <a:bodyPr/>
          <a:lstStyle/>
          <a:p>
            <a:fld id="{D210FFA7-109A-4ADD-8F49-F2094CCC0FFC}"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998F3AD-816E-41AE-9311-996E73B30CF7}" type="datetimeFigureOut">
              <a:rPr lang="ar-IQ" smtClean="0"/>
              <a:pPr/>
              <a:t>30/07/1439</a:t>
            </a:fld>
            <a:endParaRPr lang="ar-IQ"/>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D210FFA7-109A-4ADD-8F49-F2094CCC0FFC}"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chemeClr val="accent4">
              <a:lumMod val="60000"/>
              <a:lumOff val="40000"/>
            </a:schemeClr>
          </a:solidFill>
          <a:effectLst>
            <a:glow rad="101600">
              <a:schemeClr val="accent1">
                <a:satMod val="175000"/>
                <a:alpha val="40000"/>
              </a:schemeClr>
            </a:glow>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 name="مربع نص 1"/>
          <p:cNvSpPr txBox="1"/>
          <p:nvPr/>
        </p:nvSpPr>
        <p:spPr>
          <a:xfrm>
            <a:off x="5572132" y="0"/>
            <a:ext cx="3764232" cy="1296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1" fromWordArt="0" anchor="t" anchorCtr="0" forceAA="0" compatLnSpc="1">
            <a:prstTxWarp prst="textNoShape">
              <a:avLst/>
            </a:prstTxWarp>
            <a:noAutofit/>
          </a:bodyPr>
          <a:lstStyle/>
          <a:p>
            <a:pPr algn="ctr" rtl="1">
              <a:lnSpc>
                <a:spcPct val="150000"/>
              </a:lnSpc>
              <a:spcAft>
                <a:spcPts val="0"/>
              </a:spcAft>
            </a:pPr>
            <a:r>
              <a:rPr lang="ar-IQ" b="1" dirty="0">
                <a:ea typeface="Calibri"/>
                <a:cs typeface="Sultan bold"/>
              </a:rPr>
              <a:t>وزارة التعليم </a:t>
            </a:r>
            <a:r>
              <a:rPr lang="ar-IQ" b="1" dirty="0">
                <a:effectLst/>
                <a:ea typeface="Calibri"/>
                <a:cs typeface="Sultan bold"/>
              </a:rPr>
              <a:t>العالي </a:t>
            </a:r>
            <a:r>
              <a:rPr lang="ar-IQ" b="1" dirty="0" smtClean="0">
                <a:effectLst/>
                <a:ea typeface="Calibri"/>
                <a:cs typeface="Sultan bold"/>
              </a:rPr>
              <a:t>والبحث العلمي                                                                       </a:t>
            </a:r>
            <a:r>
              <a:rPr lang="ar-IQ" sz="1400" b="1" dirty="0" smtClean="0">
                <a:ea typeface="Calibri"/>
                <a:cs typeface="Arial"/>
              </a:rPr>
              <a:t> </a:t>
            </a:r>
            <a:r>
              <a:rPr lang="ar-IQ" b="1" dirty="0" smtClean="0">
                <a:ea typeface="Calibri"/>
                <a:cs typeface="Sultan bold"/>
              </a:rPr>
              <a:t>الجامعة </a:t>
            </a:r>
            <a:r>
              <a:rPr lang="ar-IQ" b="1" dirty="0" err="1" smtClean="0">
                <a:ea typeface="Calibri"/>
                <a:cs typeface="Sultan bold"/>
              </a:rPr>
              <a:t>ألمستنصرية</a:t>
            </a:r>
            <a:endParaRPr lang="ar-IQ" b="1" dirty="0" smtClean="0">
              <a:ea typeface="Calibri"/>
              <a:cs typeface="Sultan bold"/>
            </a:endParaRPr>
          </a:p>
          <a:p>
            <a:pPr algn="ctr" rtl="1">
              <a:lnSpc>
                <a:spcPct val="150000"/>
              </a:lnSpc>
              <a:spcAft>
                <a:spcPts val="0"/>
              </a:spcAft>
            </a:pPr>
            <a:r>
              <a:rPr lang="ar-IQ" b="1" dirty="0" smtClean="0">
                <a:effectLst/>
                <a:ea typeface="Calibri"/>
                <a:cs typeface="Sultan bold"/>
              </a:rPr>
              <a:t>كلية التربية الأساسية</a:t>
            </a:r>
            <a:r>
              <a:rPr lang="ar-IQ" b="1" dirty="0" smtClean="0">
                <a:ea typeface="Calibri"/>
                <a:cs typeface="Sultan bold"/>
              </a:rPr>
              <a:t> -  قسم الرياضيات</a:t>
            </a:r>
            <a:endParaRPr lang="en-US" b="1" dirty="0">
              <a:effectLst/>
              <a:ea typeface="Calibri"/>
              <a:cs typeface="Arial"/>
            </a:endParaRPr>
          </a:p>
        </p:txBody>
      </p:sp>
      <p:sp>
        <p:nvSpPr>
          <p:cNvPr id="5" name="مربع نص 4"/>
          <p:cNvSpPr txBox="1"/>
          <p:nvPr/>
        </p:nvSpPr>
        <p:spPr>
          <a:xfrm>
            <a:off x="2071670" y="2276872"/>
            <a:ext cx="4588562" cy="1384995"/>
          </a:xfrm>
          <a:prstGeom prst="rect">
            <a:avLst/>
          </a:prstGeom>
          <a:noFill/>
        </p:spPr>
        <p:txBody>
          <a:bodyPr wrap="square" rtlCol="1">
            <a:spAutoFit/>
          </a:bodyPr>
          <a:lstStyle/>
          <a:p>
            <a:r>
              <a:rPr lang="ar-IQ" sz="6600" dirty="0" smtClean="0">
                <a:cs typeface="Sultan bold" pitchFamily="2" charset="-78"/>
              </a:rPr>
              <a:t>الإرشاد الجامعي</a:t>
            </a:r>
            <a:endParaRPr lang="en-US" sz="6600" dirty="0">
              <a:cs typeface="Sultan bold" pitchFamily="2" charset="-78"/>
            </a:endParaRPr>
          </a:p>
          <a:p>
            <a:endParaRPr lang="ar-IQ" dirty="0"/>
          </a:p>
        </p:txBody>
      </p:sp>
      <p:sp>
        <p:nvSpPr>
          <p:cNvPr id="6" name="مربع نص 5"/>
          <p:cNvSpPr txBox="1"/>
          <p:nvPr/>
        </p:nvSpPr>
        <p:spPr>
          <a:xfrm>
            <a:off x="2428860" y="3929066"/>
            <a:ext cx="4071966" cy="1569660"/>
          </a:xfrm>
          <a:prstGeom prst="rect">
            <a:avLst/>
          </a:prstGeom>
          <a:noFill/>
        </p:spPr>
        <p:txBody>
          <a:bodyPr wrap="square" rtlCol="1">
            <a:spAutoFit/>
          </a:bodyPr>
          <a:lstStyle/>
          <a:p>
            <a:pPr algn="ctr"/>
            <a:r>
              <a:rPr lang="ar-IQ" sz="3200" b="1" dirty="0">
                <a:latin typeface="ae_Granada" pitchFamily="18" charset="-78"/>
                <a:cs typeface="ae_Granada" pitchFamily="18" charset="-78"/>
              </a:rPr>
              <a:t>إعداد</a:t>
            </a:r>
            <a:endParaRPr lang="en-US" sz="3200" b="1" dirty="0">
              <a:latin typeface="ae_Granada" pitchFamily="18" charset="-78"/>
              <a:cs typeface="ae_Granada" pitchFamily="18" charset="-78"/>
            </a:endParaRPr>
          </a:p>
          <a:p>
            <a:pPr algn="ctr"/>
            <a:r>
              <a:rPr lang="ar-IQ" sz="3200" b="1" dirty="0" smtClean="0">
                <a:latin typeface="ae_Granada" pitchFamily="18" charset="-78"/>
                <a:cs typeface="ae_Granada" pitchFamily="18" charset="-78"/>
              </a:rPr>
              <a:t>م.د. غسان رشيد الصيداوي</a:t>
            </a:r>
          </a:p>
          <a:p>
            <a:pPr algn="ctr"/>
            <a:endParaRPr lang="en-US" sz="3200" b="1" dirty="0">
              <a:latin typeface="ae_Granada" pitchFamily="18" charset="-78"/>
              <a:cs typeface="ae_Granada" pitchFamily="18" charset="-78"/>
            </a:endParaRPr>
          </a:p>
        </p:txBody>
      </p:sp>
    </p:spTree>
    <p:extLst>
      <p:ext uri="{BB962C8B-B14F-4D97-AF65-F5344CB8AC3E}">
        <p14:creationId xmlns:p14="http://schemas.microsoft.com/office/powerpoint/2010/main" xmlns="" val="424204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827584" y="1148546"/>
            <a:ext cx="7488832" cy="5078313"/>
          </a:xfrm>
          <a:prstGeom prst="rect">
            <a:avLst/>
          </a:prstGeom>
          <a:solidFill>
            <a:schemeClr val="accent4">
              <a:lumMod val="60000"/>
              <a:lumOff val="40000"/>
            </a:schemeClr>
          </a:solidFill>
        </p:spPr>
        <p:txBody>
          <a:bodyPr wrap="square" rtlCol="1">
            <a:spAutoFit/>
          </a:bodyPr>
          <a:lstStyle/>
          <a:p>
            <a:r>
              <a:rPr lang="ar-IQ" sz="2800" dirty="0" smtClean="0">
                <a:solidFill>
                  <a:srgbClr val="FF0000"/>
                </a:solidFill>
                <a:cs typeface="Sultan bold" pitchFamily="2" charset="-78"/>
              </a:rPr>
              <a:t>1</a:t>
            </a:r>
            <a:r>
              <a:rPr lang="ar-IQ" sz="3200" dirty="0" smtClean="0">
                <a:solidFill>
                  <a:srgbClr val="FF0000"/>
                </a:solidFill>
                <a:cs typeface="Sultan bold" pitchFamily="2" charset="-78"/>
              </a:rPr>
              <a:t>ـ </a:t>
            </a:r>
            <a:r>
              <a:rPr lang="ar-IQ" sz="3200" dirty="0">
                <a:solidFill>
                  <a:srgbClr val="FF0000"/>
                </a:solidFill>
                <a:cs typeface="Sultan bold" pitchFamily="2" charset="-78"/>
              </a:rPr>
              <a:t>اهمية المعلومات:</a:t>
            </a:r>
            <a:endParaRPr lang="en-US" sz="3200" dirty="0">
              <a:solidFill>
                <a:srgbClr val="FF0000"/>
              </a:solidFill>
              <a:cs typeface="Sultan bold" pitchFamily="2" charset="-78"/>
            </a:endParaRPr>
          </a:p>
          <a:p>
            <a:r>
              <a:rPr lang="ar-IQ" sz="2400" dirty="0"/>
              <a:t>ان توافر هذه المعلومات لدى المرشد يقود الى اعطائه الفرصة في فهم وتفسير سلوك المراجع وتحديد مشكلته</a:t>
            </a:r>
            <a:r>
              <a:rPr lang="ar-IQ" sz="2400" dirty="0" smtClean="0"/>
              <a:t>.</a:t>
            </a:r>
            <a:endParaRPr lang="en-US" sz="2400" dirty="0" smtClean="0"/>
          </a:p>
          <a:p>
            <a:r>
              <a:rPr lang="ar-IQ" sz="3200" dirty="0" smtClean="0">
                <a:solidFill>
                  <a:srgbClr val="FF0000"/>
                </a:solidFill>
                <a:cs typeface="Sultan bold" pitchFamily="2" charset="-78"/>
              </a:rPr>
              <a:t>2ـ </a:t>
            </a:r>
            <a:r>
              <a:rPr lang="ar-IQ" sz="3200" dirty="0">
                <a:solidFill>
                  <a:srgbClr val="FF0000"/>
                </a:solidFill>
                <a:cs typeface="Sultan bold" pitchFamily="2" charset="-78"/>
              </a:rPr>
              <a:t>عملية جمع المعلومات:-</a:t>
            </a:r>
            <a:endParaRPr lang="en-US" sz="3200" dirty="0">
              <a:solidFill>
                <a:srgbClr val="FF0000"/>
              </a:solidFill>
              <a:cs typeface="Sultan bold" pitchFamily="2" charset="-78"/>
            </a:endParaRPr>
          </a:p>
          <a:p>
            <a:r>
              <a:rPr lang="ar-IQ" sz="2400" dirty="0"/>
              <a:t>هناك شروط لابد من مراعاتها في جمع المعلومات منها</a:t>
            </a:r>
            <a:r>
              <a:rPr lang="ar-IQ" sz="2400" dirty="0" smtClean="0"/>
              <a:t>:</a:t>
            </a:r>
            <a:endParaRPr lang="en-US" sz="2400" dirty="0" smtClean="0"/>
          </a:p>
          <a:p>
            <a:r>
              <a:rPr lang="ar-IQ" sz="2400" dirty="0" err="1" smtClean="0"/>
              <a:t>أـ</a:t>
            </a:r>
            <a:r>
              <a:rPr lang="ar-IQ" sz="2400" dirty="0" smtClean="0"/>
              <a:t> </a:t>
            </a:r>
            <a:r>
              <a:rPr lang="ar-IQ" sz="2400" dirty="0"/>
              <a:t>ان تكون شاملة</a:t>
            </a:r>
            <a:r>
              <a:rPr lang="ar-IQ" sz="2400" dirty="0" smtClean="0"/>
              <a:t>.</a:t>
            </a:r>
          </a:p>
          <a:p>
            <a:r>
              <a:rPr lang="ar-IQ" sz="2400" dirty="0" smtClean="0"/>
              <a:t>ب </a:t>
            </a:r>
            <a:r>
              <a:rPr lang="ar-IQ" sz="2400" dirty="0"/>
              <a:t>ـ الدقة والموضوعية.</a:t>
            </a:r>
            <a:endParaRPr lang="en-US" sz="2400" dirty="0"/>
          </a:p>
          <a:p>
            <a:r>
              <a:rPr lang="ar-IQ" sz="2400" dirty="0"/>
              <a:t>جـ ـ العوامل والاعراض المسببة للسلوك.</a:t>
            </a:r>
            <a:endParaRPr lang="en-US" sz="2400" dirty="0"/>
          </a:p>
          <a:p>
            <a:r>
              <a:rPr lang="ar-IQ" sz="2400" dirty="0"/>
              <a:t>د ـ تنظيم المعلومات</a:t>
            </a:r>
            <a:r>
              <a:rPr lang="ar-IQ" sz="2400" dirty="0" smtClean="0"/>
              <a:t>.</a:t>
            </a:r>
          </a:p>
          <a:p>
            <a:r>
              <a:rPr lang="ar-IQ" sz="2400" dirty="0" smtClean="0"/>
              <a:t>هـ </a:t>
            </a:r>
            <a:r>
              <a:rPr lang="ar-IQ" sz="2400" dirty="0" err="1"/>
              <a:t>ـ</a:t>
            </a:r>
            <a:r>
              <a:rPr lang="ar-IQ" sz="2400" dirty="0"/>
              <a:t> </a:t>
            </a:r>
            <a:r>
              <a:rPr lang="ar-IQ" sz="2400" dirty="0" smtClean="0"/>
              <a:t>التأكد </a:t>
            </a:r>
            <a:r>
              <a:rPr lang="ar-IQ" sz="2400" dirty="0"/>
              <a:t>من المعلومات</a:t>
            </a:r>
            <a:r>
              <a:rPr lang="ar-IQ" sz="2400" dirty="0" smtClean="0"/>
              <a:t>.</a:t>
            </a:r>
          </a:p>
          <a:p>
            <a:endParaRPr lang="en-US" sz="2000" dirty="0"/>
          </a:p>
          <a:p>
            <a:endParaRPr lang="ar-IQ" sz="1600" b="1" dirty="0" smtClean="0"/>
          </a:p>
          <a:p>
            <a:endParaRPr lang="ar-IQ" sz="1600" b="1" dirty="0" smtClean="0"/>
          </a:p>
          <a:p>
            <a:endParaRPr lang="en-US" sz="1600" b="1" dirty="0"/>
          </a:p>
        </p:txBody>
      </p:sp>
      <p:sp>
        <p:nvSpPr>
          <p:cNvPr id="4" name="مربع نص 3"/>
          <p:cNvSpPr txBox="1"/>
          <p:nvPr/>
        </p:nvSpPr>
        <p:spPr>
          <a:xfrm>
            <a:off x="1071538" y="642918"/>
            <a:ext cx="7072362" cy="523220"/>
          </a:xfrm>
          <a:prstGeom prst="rect">
            <a:avLst/>
          </a:prstGeom>
          <a:solidFill>
            <a:schemeClr val="accent1">
              <a:lumMod val="40000"/>
              <a:lumOff val="60000"/>
            </a:schemeClr>
          </a:solidFill>
        </p:spPr>
        <p:txBody>
          <a:bodyPr wrap="square" rtlCol="1">
            <a:spAutoFit/>
          </a:bodyPr>
          <a:lstStyle/>
          <a:p>
            <a:r>
              <a:rPr lang="ar-IQ" sz="2800" b="1" dirty="0" smtClean="0">
                <a:cs typeface="Sultan bold" pitchFamily="2" charset="-78"/>
              </a:rPr>
              <a:t>المعلومات اللازمة لعملية الارشاد</a:t>
            </a:r>
            <a:endParaRPr lang="en-US" sz="2800" b="1" dirty="0" smtClean="0">
              <a:cs typeface="Sultan bold" pitchFamily="2" charset="-78"/>
            </a:endParaRPr>
          </a:p>
        </p:txBody>
      </p:sp>
    </p:spTree>
    <p:extLst>
      <p:ext uri="{BB962C8B-B14F-4D97-AF65-F5344CB8AC3E}">
        <p14:creationId xmlns:p14="http://schemas.microsoft.com/office/powerpoint/2010/main" xmlns="" val="364819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4414" y="1214422"/>
            <a:ext cx="6715172" cy="5047536"/>
          </a:xfrm>
          <a:prstGeom prst="rect">
            <a:avLst/>
          </a:prstGeom>
          <a:solidFill>
            <a:schemeClr val="accent4">
              <a:lumMod val="60000"/>
              <a:lumOff val="40000"/>
            </a:schemeClr>
          </a:solidFill>
        </p:spPr>
        <p:txBody>
          <a:bodyPr wrap="square">
            <a:spAutoFit/>
          </a:bodyPr>
          <a:lstStyle/>
          <a:p>
            <a:r>
              <a:rPr lang="ar-IQ" sz="2400" dirty="0" smtClean="0"/>
              <a:t>وهناك معلومات عامة ومنها الجنس ذكر </a:t>
            </a:r>
            <a:r>
              <a:rPr lang="ar-IQ" sz="2400" dirty="0" err="1" smtClean="0"/>
              <a:t>وانثى</a:t>
            </a:r>
            <a:r>
              <a:rPr lang="ar-IQ" sz="2400" dirty="0" smtClean="0"/>
              <a:t> وتاريخ ومحل الولادة ومرحلة نمو المسترشد وعنوانه.</a:t>
            </a:r>
          </a:p>
          <a:p>
            <a:endParaRPr lang="en-US" sz="2400" dirty="0" smtClean="0"/>
          </a:p>
          <a:p>
            <a:r>
              <a:rPr lang="ar-IQ" sz="2400" dirty="0" smtClean="0"/>
              <a:t>والمؤسسة التعليمية والحالة الاجتماعية والتحصيل الدراسي والديانة والجنسية وعدد </a:t>
            </a:r>
            <a:r>
              <a:rPr lang="ar-IQ" sz="2400" dirty="0" err="1" smtClean="0"/>
              <a:t>الاخوة</a:t>
            </a:r>
            <a:r>
              <a:rPr lang="ar-IQ" sz="2400" dirty="0" smtClean="0"/>
              <a:t> </a:t>
            </a:r>
            <a:r>
              <a:rPr lang="ar-IQ" sz="2400" dirty="0" err="1" smtClean="0"/>
              <a:t>والاخوات</a:t>
            </a:r>
            <a:r>
              <a:rPr lang="ar-IQ" sz="2400" dirty="0" smtClean="0"/>
              <a:t> والتسلسل بين </a:t>
            </a:r>
            <a:r>
              <a:rPr lang="ar-IQ" sz="2400" dirty="0" err="1" smtClean="0"/>
              <a:t>افراد</a:t>
            </a:r>
            <a:r>
              <a:rPr lang="ar-IQ" sz="2400" dirty="0" smtClean="0"/>
              <a:t> </a:t>
            </a:r>
            <a:r>
              <a:rPr lang="ar-IQ" sz="2400" dirty="0" err="1" smtClean="0"/>
              <a:t>الاسرة</a:t>
            </a:r>
            <a:r>
              <a:rPr lang="ar-IQ" sz="2400" dirty="0" smtClean="0"/>
              <a:t>.</a:t>
            </a:r>
            <a:endParaRPr lang="en-US" sz="2400" dirty="0" smtClean="0"/>
          </a:p>
          <a:p>
            <a:r>
              <a:rPr lang="ar-IQ" sz="2400" dirty="0" smtClean="0"/>
              <a:t>وهناك معلومات </a:t>
            </a:r>
            <a:r>
              <a:rPr lang="ar-IQ" sz="2400" dirty="0" err="1" smtClean="0"/>
              <a:t>او</a:t>
            </a:r>
            <a:r>
              <a:rPr lang="ar-IQ" sz="2400" dirty="0" smtClean="0"/>
              <a:t> بيانات شخصية عن بناء الشخصية </a:t>
            </a:r>
            <a:r>
              <a:rPr lang="ar-IQ" sz="2400" dirty="0" err="1" smtClean="0"/>
              <a:t>دينامياً</a:t>
            </a:r>
            <a:r>
              <a:rPr lang="ar-IQ" sz="2400" dirty="0" smtClean="0"/>
              <a:t> ووظيفياً بتوفير المعلومات الجسمية والعقلية والاضطرابات النفسية التي تعرض لها.</a:t>
            </a:r>
            <a:r>
              <a:rPr lang="ar-IQ" sz="2800" dirty="0" smtClean="0"/>
              <a:t>	</a:t>
            </a:r>
          </a:p>
          <a:p>
            <a:endParaRPr lang="ar-IQ" sz="1400" b="1" dirty="0" smtClean="0"/>
          </a:p>
          <a:p>
            <a:endParaRPr lang="ar-IQ" sz="1400" b="1" dirty="0" smtClean="0"/>
          </a:p>
          <a:p>
            <a:endParaRPr lang="ar-IQ" sz="1400" b="1" dirty="0" smtClean="0"/>
          </a:p>
          <a:p>
            <a:endParaRPr lang="ar-IQ" sz="1400" b="1" dirty="0" smtClean="0"/>
          </a:p>
          <a:p>
            <a:endParaRPr lang="ar-IQ" sz="1400" b="1" dirty="0" smtClean="0"/>
          </a:p>
          <a:p>
            <a:endParaRPr lang="ar-IQ" sz="1400" b="1" dirty="0" smtClean="0"/>
          </a:p>
          <a:p>
            <a:endParaRPr lang="ar-IQ" sz="1400" b="1" dirty="0" smtClean="0"/>
          </a:p>
          <a:p>
            <a:endParaRPr lang="ar-IQ" sz="1400" b="1" dirty="0" smtClean="0"/>
          </a:p>
          <a:p>
            <a:endParaRPr lang="ar-IQ" sz="1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643042" y="857232"/>
            <a:ext cx="6357982" cy="5293757"/>
          </a:xfrm>
          <a:prstGeom prst="rect">
            <a:avLst/>
          </a:prstGeom>
          <a:solidFill>
            <a:schemeClr val="accent4">
              <a:lumMod val="60000"/>
              <a:lumOff val="40000"/>
            </a:schemeClr>
          </a:solidFill>
        </p:spPr>
        <p:txBody>
          <a:bodyPr wrap="square">
            <a:spAutoFit/>
          </a:bodyPr>
          <a:lstStyle/>
          <a:p>
            <a:r>
              <a:rPr lang="ar-IQ" sz="2400" b="1" dirty="0" smtClean="0">
                <a:cs typeface="Sultan bold" pitchFamily="2" charset="-78"/>
              </a:rPr>
              <a:t>3ـ وسائل جمع المعلومات:-</a:t>
            </a:r>
          </a:p>
          <a:p>
            <a:endParaRPr lang="en-US" b="1" dirty="0" smtClean="0">
              <a:cs typeface="Sultan bold" pitchFamily="2" charset="-78"/>
            </a:endParaRPr>
          </a:p>
          <a:p>
            <a:r>
              <a:rPr lang="ar-IQ" sz="2400" b="1" dirty="0" err="1" smtClean="0">
                <a:solidFill>
                  <a:srgbClr val="FF0000"/>
                </a:solidFill>
                <a:cs typeface="Sultan bold" pitchFamily="2" charset="-78"/>
              </a:rPr>
              <a:t>أـ</a:t>
            </a:r>
            <a:r>
              <a:rPr lang="ar-IQ" sz="2400" b="1" dirty="0" smtClean="0">
                <a:solidFill>
                  <a:srgbClr val="FF0000"/>
                </a:solidFill>
                <a:cs typeface="Sultan bold" pitchFamily="2" charset="-78"/>
              </a:rPr>
              <a:t> السجل التراكمي:</a:t>
            </a:r>
            <a:endParaRPr lang="en-US" sz="2400" b="1" dirty="0" smtClean="0">
              <a:solidFill>
                <a:srgbClr val="FF0000"/>
              </a:solidFill>
              <a:cs typeface="Sultan bold" pitchFamily="2" charset="-78"/>
            </a:endParaRPr>
          </a:p>
          <a:p>
            <a:r>
              <a:rPr lang="ar-IQ" sz="2000" dirty="0" smtClean="0"/>
              <a:t>سجل مكتوب يجمع ويلخص المعلومات التي جمعت عن الفرد بكافة الطرق والوسائل في شكل متجمع تتبعي </a:t>
            </a:r>
            <a:r>
              <a:rPr lang="ar-IQ" sz="2000" dirty="0" err="1" smtClean="0"/>
              <a:t>او</a:t>
            </a:r>
            <a:r>
              <a:rPr lang="ar-IQ" sz="2000" dirty="0" smtClean="0"/>
              <a:t> تراكمي وفي ترتيب زمني.</a:t>
            </a:r>
          </a:p>
          <a:p>
            <a:endParaRPr lang="en-US" b="1" dirty="0" smtClean="0"/>
          </a:p>
          <a:p>
            <a:r>
              <a:rPr lang="ar-IQ" sz="2400" b="1" dirty="0" smtClean="0">
                <a:solidFill>
                  <a:srgbClr val="FF0000"/>
                </a:solidFill>
                <a:cs typeface="Sultan bold" pitchFamily="2" charset="-78"/>
              </a:rPr>
              <a:t>ب </a:t>
            </a:r>
            <a:r>
              <a:rPr lang="ar-IQ" sz="2400" b="1" dirty="0" err="1" smtClean="0">
                <a:solidFill>
                  <a:srgbClr val="FF0000"/>
                </a:solidFill>
                <a:cs typeface="Sultan bold" pitchFamily="2" charset="-78"/>
              </a:rPr>
              <a:t>ـ</a:t>
            </a:r>
            <a:r>
              <a:rPr lang="ar-IQ" sz="2400" b="1" dirty="0" smtClean="0">
                <a:solidFill>
                  <a:srgbClr val="FF0000"/>
                </a:solidFill>
                <a:cs typeface="Sultan bold" pitchFamily="2" charset="-78"/>
              </a:rPr>
              <a:t> دراسة الحالة:-</a:t>
            </a:r>
            <a:endParaRPr lang="en-US" sz="2400" b="1" dirty="0" smtClean="0">
              <a:solidFill>
                <a:srgbClr val="FF0000"/>
              </a:solidFill>
              <a:cs typeface="Sultan bold" pitchFamily="2" charset="-78"/>
            </a:endParaRPr>
          </a:p>
          <a:p>
            <a:r>
              <a:rPr lang="ar-IQ" sz="2000" dirty="0" smtClean="0"/>
              <a:t>وتعني جمع المعلومات عن الحالة وقد تكون الحالة فرداً </a:t>
            </a:r>
            <a:r>
              <a:rPr lang="ar-IQ" sz="2000" dirty="0" err="1" smtClean="0"/>
              <a:t>او</a:t>
            </a:r>
            <a:r>
              <a:rPr lang="ar-IQ" sz="2000" dirty="0" smtClean="0"/>
              <a:t> جماعة </a:t>
            </a:r>
            <a:r>
              <a:rPr lang="ar-IQ" sz="2000" dirty="0" err="1" smtClean="0"/>
              <a:t>او</a:t>
            </a:r>
            <a:r>
              <a:rPr lang="ar-IQ" sz="2000" dirty="0" smtClean="0"/>
              <a:t> </a:t>
            </a:r>
            <a:r>
              <a:rPr lang="ar-IQ" sz="2000" dirty="0" err="1" smtClean="0"/>
              <a:t>اسرة</a:t>
            </a:r>
            <a:r>
              <a:rPr lang="ar-IQ" sz="2000" dirty="0" smtClean="0"/>
              <a:t> تجمع حولها المعلومات وتحلل بدقة وتبحث بشمولية عناصر حياة المراجع وتتضمن معلومات عن المراجع </a:t>
            </a:r>
            <a:r>
              <a:rPr lang="ar-IQ" sz="2000" dirty="0" err="1" smtClean="0"/>
              <a:t>واسرته</a:t>
            </a:r>
            <a:r>
              <a:rPr lang="ar-IQ" sz="2000" dirty="0" smtClean="0"/>
              <a:t> ومعلومات عن شخصيته وصحته ومعلومات عقلية ومعرفية وعن جوانب الذكاء والقدرات لديه والمشكلات الدراسية التي يعاني منها.</a:t>
            </a:r>
            <a:endParaRPr lang="ar-IQ" b="1" dirty="0" smtClean="0"/>
          </a:p>
          <a:p>
            <a:endParaRPr lang="ar-IQ" b="1" dirty="0" smtClean="0"/>
          </a:p>
          <a:p>
            <a:endParaRPr lang="ar-IQ" b="1" dirty="0" smtClean="0"/>
          </a:p>
          <a:p>
            <a:endParaRPr lang="ar-IQ" b="1" dirty="0" smtClean="0"/>
          </a:p>
          <a:p>
            <a:endParaRPr lang="ar-IQ" b="1" dirty="0" smtClean="0"/>
          </a:p>
          <a:p>
            <a:endParaRPr lang="en-US"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28728" y="620688"/>
            <a:ext cx="6572296" cy="5324535"/>
          </a:xfrm>
          <a:prstGeom prst="rect">
            <a:avLst/>
          </a:prstGeom>
          <a:solidFill>
            <a:schemeClr val="accent4">
              <a:lumMod val="60000"/>
              <a:lumOff val="40000"/>
            </a:schemeClr>
          </a:solidFill>
        </p:spPr>
        <p:txBody>
          <a:bodyPr wrap="square" rtlCol="1">
            <a:spAutoFit/>
          </a:bodyPr>
          <a:lstStyle/>
          <a:p>
            <a:endParaRPr lang="ar-IQ" sz="1600" b="1" dirty="0" smtClean="0">
              <a:cs typeface="Sultan bold" pitchFamily="2" charset="-78"/>
            </a:endParaRPr>
          </a:p>
          <a:p>
            <a:r>
              <a:rPr lang="ar-IQ" sz="2400" b="1" dirty="0" err="1" smtClean="0">
                <a:solidFill>
                  <a:srgbClr val="FF0000"/>
                </a:solidFill>
                <a:cs typeface="Sultan bold" pitchFamily="2" charset="-78"/>
              </a:rPr>
              <a:t>جـ</a:t>
            </a:r>
            <a:r>
              <a:rPr lang="ar-IQ" sz="2400" b="1" dirty="0" smtClean="0">
                <a:solidFill>
                  <a:srgbClr val="FF0000"/>
                </a:solidFill>
                <a:cs typeface="Sultan bold" pitchFamily="2" charset="-78"/>
              </a:rPr>
              <a:t> </a:t>
            </a:r>
            <a:r>
              <a:rPr lang="ar-IQ" sz="2400" b="1" dirty="0">
                <a:solidFill>
                  <a:srgbClr val="FF0000"/>
                </a:solidFill>
                <a:cs typeface="Sultan bold" pitchFamily="2" charset="-78"/>
              </a:rPr>
              <a:t>ـ السجل القصصي:-</a:t>
            </a:r>
            <a:endParaRPr lang="en-US" sz="2400" b="1" dirty="0">
              <a:solidFill>
                <a:srgbClr val="FF0000"/>
              </a:solidFill>
              <a:cs typeface="Sultan bold" pitchFamily="2" charset="-78"/>
            </a:endParaRPr>
          </a:p>
          <a:p>
            <a:r>
              <a:rPr lang="ar-IQ" sz="2000" dirty="0"/>
              <a:t>يتم تسجيل الواقعة السلوكية وقتيا ويتم اعداده بشكل مباشر في المكان والزمان الذي حدثت فيه الواقعة السلوكية وبذلك فان تحديد المكان والزمان ضروريان</a:t>
            </a:r>
            <a:r>
              <a:rPr lang="ar-IQ" sz="2000" dirty="0" smtClean="0"/>
              <a:t>.</a:t>
            </a:r>
            <a:endParaRPr lang="en-US" sz="2000" dirty="0"/>
          </a:p>
          <a:p>
            <a:r>
              <a:rPr lang="ar-IQ" sz="2000" dirty="0"/>
              <a:t>ويتضمن السجل القصصي وصف السلوك بايجابياته وسلبياته وان التسجيل لفظياً او بالكتابة بشكل مختصر</a:t>
            </a:r>
            <a:r>
              <a:rPr lang="ar-IQ" sz="2000" dirty="0" smtClean="0"/>
              <a:t>.</a:t>
            </a:r>
          </a:p>
          <a:p>
            <a:endParaRPr lang="en-US" sz="2000" dirty="0"/>
          </a:p>
          <a:p>
            <a:r>
              <a:rPr lang="ar-IQ" sz="2000" b="1" dirty="0">
                <a:solidFill>
                  <a:srgbClr val="FF0000"/>
                </a:solidFill>
              </a:rPr>
              <a:t>د ـ السيرة الذاتية (السيرة الشخصية):-</a:t>
            </a:r>
            <a:endParaRPr lang="en-US" sz="2000" b="1" dirty="0">
              <a:solidFill>
                <a:srgbClr val="FF0000"/>
              </a:solidFill>
            </a:endParaRPr>
          </a:p>
          <a:p>
            <a:r>
              <a:rPr lang="ar-IQ" sz="2000" dirty="0"/>
              <a:t>هي تقرير ذاتي يكتبه المراجع عن نفسه بنفسه وتتضمن الجوانب الشعورية فقط عن حياة المراجع مثل حياته في الماضي والحاضر وتاريخه الشخصي والاسري والتعليمي والخبرات والاهداف والخطط المستقبلية وفلسفته في الحياة واسلوب حل مشكلاته</a:t>
            </a:r>
            <a:r>
              <a:rPr lang="ar-IQ" sz="2000" dirty="0" smtClean="0"/>
              <a:t>.</a:t>
            </a:r>
          </a:p>
          <a:p>
            <a:endParaRPr lang="en-US" sz="2000" dirty="0"/>
          </a:p>
          <a:p>
            <a:r>
              <a:rPr lang="ar-IQ" sz="2400" b="1" dirty="0">
                <a:solidFill>
                  <a:srgbClr val="FF0000"/>
                </a:solidFill>
                <a:cs typeface="Sultan bold" pitchFamily="2" charset="-78"/>
              </a:rPr>
              <a:t>هـ ـ الاختبارات:</a:t>
            </a:r>
            <a:endParaRPr lang="en-US" sz="2400" b="1" dirty="0">
              <a:solidFill>
                <a:srgbClr val="FF0000"/>
              </a:solidFill>
              <a:cs typeface="Sultan bold" pitchFamily="2" charset="-78"/>
            </a:endParaRPr>
          </a:p>
          <a:p>
            <a:r>
              <a:rPr lang="ar-IQ" sz="2000" dirty="0"/>
              <a:t>عينة من المنبهات تثير استجابات معينة في مواقف نظرية عوضاً عن التعامل مع المواقف العقلية ويستخدم الاختبار مع الوسائل </a:t>
            </a:r>
            <a:r>
              <a:rPr lang="ar-IQ" sz="2000" dirty="0" err="1"/>
              <a:t>الاخرى</a:t>
            </a:r>
            <a:r>
              <a:rPr lang="ar-IQ" sz="2000" dirty="0" smtClean="0"/>
              <a:t>.</a:t>
            </a:r>
          </a:p>
          <a:p>
            <a:endParaRPr lang="en-US" sz="1600" b="1" dirty="0"/>
          </a:p>
        </p:txBody>
      </p:sp>
    </p:spTree>
    <p:extLst>
      <p:ext uri="{BB962C8B-B14F-4D97-AF65-F5344CB8AC3E}">
        <p14:creationId xmlns:p14="http://schemas.microsoft.com/office/powerpoint/2010/main" xmlns="" val="114682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1604" y="751344"/>
            <a:ext cx="6215106" cy="5262979"/>
          </a:xfrm>
          <a:prstGeom prst="rect">
            <a:avLst/>
          </a:prstGeom>
          <a:solidFill>
            <a:schemeClr val="accent4">
              <a:lumMod val="60000"/>
              <a:lumOff val="40000"/>
            </a:schemeClr>
          </a:solidFill>
        </p:spPr>
        <p:txBody>
          <a:bodyPr wrap="square">
            <a:spAutoFit/>
          </a:bodyPr>
          <a:lstStyle/>
          <a:p>
            <a:r>
              <a:rPr lang="ar-IQ" sz="2400" b="1" dirty="0" err="1" smtClean="0">
                <a:cs typeface="Sultan bold" pitchFamily="2" charset="-78"/>
              </a:rPr>
              <a:t>وـ</a:t>
            </a:r>
            <a:r>
              <a:rPr lang="ar-IQ" sz="2400" b="1" dirty="0" smtClean="0">
                <a:cs typeface="Sultan bold" pitchFamily="2" charset="-78"/>
              </a:rPr>
              <a:t> الملاحظة:-</a:t>
            </a:r>
            <a:endParaRPr lang="en-US" sz="2400" b="1" dirty="0" smtClean="0">
              <a:cs typeface="Sultan bold" pitchFamily="2" charset="-78"/>
            </a:endParaRPr>
          </a:p>
          <a:p>
            <a:r>
              <a:rPr lang="ar-IQ" b="1" dirty="0" smtClean="0"/>
              <a:t>تعني مشاهدة الباحث على الطبيعة لجوانب سلوكية </a:t>
            </a:r>
            <a:r>
              <a:rPr lang="ar-IQ" b="1" dirty="0" err="1" smtClean="0"/>
              <a:t>او</a:t>
            </a:r>
            <a:r>
              <a:rPr lang="ar-IQ" b="1" dirty="0" smtClean="0"/>
              <a:t> مواقف حياتية في الجامعة أو المجتمع وتسجيل ما يلاحظه بدقة ثم يربط بين ما يلاحظه وبين البيانات المستخلصة من أدوات أخرى.</a:t>
            </a:r>
          </a:p>
          <a:p>
            <a:endParaRPr lang="en-US" b="1" dirty="0" smtClean="0"/>
          </a:p>
          <a:p>
            <a:r>
              <a:rPr lang="ar-IQ" sz="2400" b="1" dirty="0" smtClean="0">
                <a:cs typeface="Sultan bold" pitchFamily="2" charset="-78"/>
              </a:rPr>
              <a:t>ز </a:t>
            </a:r>
            <a:r>
              <a:rPr lang="ar-IQ" sz="2400" b="1" dirty="0" err="1" smtClean="0">
                <a:cs typeface="Sultan bold" pitchFamily="2" charset="-78"/>
              </a:rPr>
              <a:t>ـ</a:t>
            </a:r>
            <a:r>
              <a:rPr lang="ar-IQ" sz="2400" b="1" dirty="0" smtClean="0">
                <a:cs typeface="Sultan bold" pitchFamily="2" charset="-78"/>
              </a:rPr>
              <a:t> المقابلة الإرشادية:-</a:t>
            </a:r>
            <a:endParaRPr lang="en-US" sz="2400" b="1" dirty="0" smtClean="0">
              <a:cs typeface="Sultan bold" pitchFamily="2" charset="-78"/>
            </a:endParaRPr>
          </a:p>
          <a:p>
            <a:r>
              <a:rPr lang="ar-IQ" b="1" dirty="0" smtClean="0"/>
              <a:t>المقابلة هي تلك العلاقة الديناميكية بين شخصين المرشد والمراجع والتي تحقق خلالها عمليات الإرشاد النفسي والتربوي والمهني.</a:t>
            </a:r>
            <a:endParaRPr lang="en-US" b="1" dirty="0" smtClean="0"/>
          </a:p>
          <a:p>
            <a:r>
              <a:rPr lang="ar-IQ" b="1" dirty="0" smtClean="0"/>
              <a:t>وللمقابلة أنواع منها المقابلة القصيرة والمقابلة الطويلة، وهناك المقابلة المقننة وتستخدم أسئلة محددة والمقابلة الحرة وهي تسمح بملاحظة </a:t>
            </a:r>
            <a:r>
              <a:rPr lang="ar-IQ" b="1" dirty="0" err="1" smtClean="0"/>
              <a:t>التعابير</a:t>
            </a:r>
            <a:r>
              <a:rPr lang="ar-IQ" b="1" dirty="0" smtClean="0"/>
              <a:t> </a:t>
            </a:r>
            <a:r>
              <a:rPr lang="ar-IQ" b="1" dirty="0" err="1" smtClean="0"/>
              <a:t>الاسقاطية</a:t>
            </a:r>
            <a:r>
              <a:rPr lang="ar-IQ" b="1" dirty="0" smtClean="0"/>
              <a:t> في حركات المراجع وعاداته في الكلام وتخلف جواً تلقائياً للتفاعل بين المراجع والمرشد.</a:t>
            </a:r>
            <a:endParaRPr lang="en-US" b="1" dirty="0" smtClean="0"/>
          </a:p>
          <a:p>
            <a:r>
              <a:rPr lang="ar-IQ" b="1" dirty="0" smtClean="0"/>
              <a:t>ولابد من معرفة بعض المعلومات عن المراجع وعن المشكلة وتحديد </a:t>
            </a:r>
            <a:r>
              <a:rPr lang="ar-IQ" b="1" dirty="0" err="1" smtClean="0"/>
              <a:t>اهداف</a:t>
            </a:r>
            <a:r>
              <a:rPr lang="ar-IQ" b="1" dirty="0" smtClean="0"/>
              <a:t> المقابلة وفي ضوئها يتم تحديد المعلومات المطلوب الحصول عليها وكذلك تجديد نوع المقابلة مقننة أم حرة وتحديد الأسئلة وتحدد موعد المقابلة زماناً ومكاناً وكذلك تحديد أدوات التسجيل المسجل أو القلم والدفتر.</a:t>
            </a:r>
          </a:p>
          <a:p>
            <a:endParaRPr lang="ar-IQ" b="1" dirty="0" smtClean="0"/>
          </a:p>
          <a:p>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28662" y="723175"/>
            <a:ext cx="7387754" cy="5386090"/>
          </a:xfrm>
          <a:prstGeom prst="rect">
            <a:avLst/>
          </a:prstGeom>
          <a:solidFill>
            <a:schemeClr val="accent4">
              <a:lumMod val="60000"/>
              <a:lumOff val="40000"/>
            </a:schemeClr>
          </a:solidFill>
        </p:spPr>
        <p:txBody>
          <a:bodyPr wrap="square" rtlCol="1">
            <a:spAutoFit/>
          </a:bodyPr>
          <a:lstStyle/>
          <a:p>
            <a:endParaRPr lang="ar-IQ" sz="1600" b="1" dirty="0" smtClean="0">
              <a:cs typeface="Sultan bold" pitchFamily="2" charset="-78"/>
            </a:endParaRPr>
          </a:p>
          <a:p>
            <a:r>
              <a:rPr lang="ar-IQ" sz="2400" b="1" dirty="0" err="1" smtClean="0">
                <a:solidFill>
                  <a:srgbClr val="FF0000"/>
                </a:solidFill>
                <a:cs typeface="Sultan bold" pitchFamily="2" charset="-78"/>
              </a:rPr>
              <a:t>اولاً</a:t>
            </a:r>
            <a:r>
              <a:rPr lang="ar-IQ" sz="2400" b="1" dirty="0">
                <a:solidFill>
                  <a:srgbClr val="FF0000"/>
                </a:solidFill>
                <a:cs typeface="Sultan bold" pitchFamily="2" charset="-78"/>
              </a:rPr>
              <a:t>: بالمقابلة:</a:t>
            </a:r>
            <a:endParaRPr lang="en-US" sz="2400" b="1" dirty="0">
              <a:solidFill>
                <a:srgbClr val="FF0000"/>
              </a:solidFill>
              <a:cs typeface="Sultan bold" pitchFamily="2" charset="-78"/>
            </a:endParaRPr>
          </a:p>
          <a:p>
            <a:r>
              <a:rPr lang="ar-IQ" sz="2000" b="1" dirty="0"/>
              <a:t>ينبغي الترحيب بالمراجع والاهتمام به والتحدث في موضوعات عامة مسبقة والتعرف على بعض السمات البارزة في شخصية المراجع ومدى استعداده للتعاون من خلال سلوكه وكلامه وملامح وجهه</a:t>
            </a:r>
            <a:r>
              <a:rPr lang="ar-IQ" sz="2000" b="1" dirty="0" smtClean="0"/>
              <a:t>.</a:t>
            </a:r>
          </a:p>
          <a:p>
            <a:endParaRPr lang="ar-IQ" sz="2000" b="1" dirty="0" smtClean="0"/>
          </a:p>
          <a:p>
            <a:endParaRPr lang="en-US" sz="2000" b="1" dirty="0"/>
          </a:p>
          <a:p>
            <a:r>
              <a:rPr lang="ar-IQ" sz="2400" b="1" dirty="0">
                <a:solidFill>
                  <a:srgbClr val="FF0000"/>
                </a:solidFill>
                <a:cs typeface="Sultan bold" pitchFamily="2" charset="-78"/>
              </a:rPr>
              <a:t>ثانياً: تحقيق اهداف المقابلة:</a:t>
            </a:r>
            <a:endParaRPr lang="en-US" sz="2400" b="1" dirty="0">
              <a:solidFill>
                <a:srgbClr val="FF0000"/>
              </a:solidFill>
              <a:cs typeface="Sultan bold" pitchFamily="2" charset="-78"/>
            </a:endParaRPr>
          </a:p>
          <a:p>
            <a:r>
              <a:rPr lang="ar-IQ" sz="2000" b="1" dirty="0"/>
              <a:t>بدء المرشد بموضوع ـ المشكلة ـ بمجرد شعوره بالثقة والالفة ثم ينشغل من المقدمة الى الموضوعات الرئيسية بالتدريج ومحاولته الاستماع الى رأي المراجع في المشكلة والجهود المبذولة في حلها كما ان على المرشد توجيه الاسئلة وكأن المشكلة هي مشكلة الشخصية والابتعاد عن الاسئلة الايحائية او التي فيها نوع من السخرية او الإدانة والبدء بالأسئلة العامة ثم الدقيقة وان يتقبل كل ما يطرحه المراجع وان يبتعد عن إصدار الاحكام لما يطرحه المراجع وعلى المرشد ملاحظة سلوك المراجع وحركاته وانفعالاته</a:t>
            </a:r>
            <a:r>
              <a:rPr lang="ar-IQ" sz="2000" b="1" dirty="0" smtClean="0"/>
              <a:t>.</a:t>
            </a:r>
          </a:p>
          <a:p>
            <a:endParaRPr lang="ar-IQ" sz="2000" b="1" dirty="0" smtClean="0"/>
          </a:p>
          <a:p>
            <a:endParaRPr lang="ar-IQ" sz="2000" b="1" dirty="0" smtClean="0"/>
          </a:p>
          <a:p>
            <a:endParaRPr lang="en-US" sz="2000" b="1" dirty="0"/>
          </a:p>
        </p:txBody>
      </p:sp>
    </p:spTree>
    <p:extLst>
      <p:ext uri="{BB962C8B-B14F-4D97-AF65-F5344CB8AC3E}">
        <p14:creationId xmlns:p14="http://schemas.microsoft.com/office/powerpoint/2010/main" xmlns="" val="160927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5786" y="751344"/>
            <a:ext cx="7572428" cy="5249424"/>
          </a:xfrm>
          <a:prstGeom prst="rect">
            <a:avLst/>
          </a:prstGeom>
          <a:solidFill>
            <a:schemeClr val="accent4">
              <a:lumMod val="60000"/>
              <a:lumOff val="40000"/>
            </a:schemeClr>
          </a:solidFill>
        </p:spPr>
        <p:txBody>
          <a:bodyPr wrap="square">
            <a:spAutoFit/>
          </a:bodyPr>
          <a:lstStyle/>
          <a:p>
            <a:r>
              <a:rPr lang="ar-IQ" sz="2400" dirty="0" smtClean="0">
                <a:solidFill>
                  <a:srgbClr val="FF0000"/>
                </a:solidFill>
                <a:cs typeface="Sultan bold" pitchFamily="2" charset="-78"/>
              </a:rPr>
              <a:t>ثالثاً: إنهاء المقابلة:</a:t>
            </a:r>
            <a:endParaRPr lang="en-US" sz="2400" dirty="0" smtClean="0">
              <a:solidFill>
                <a:srgbClr val="FF0000"/>
              </a:solidFill>
              <a:cs typeface="Sultan bold" pitchFamily="2" charset="-78"/>
            </a:endParaRPr>
          </a:p>
          <a:p>
            <a:r>
              <a:rPr lang="ar-IQ" dirty="0" smtClean="0"/>
              <a:t>وتتم من خلال تسجيل المقابلة ضماناً للدقة وتكون عملية إنهاء المقابلة بالتدريج.</a:t>
            </a:r>
            <a:endParaRPr lang="en-US" dirty="0" smtClean="0"/>
          </a:p>
          <a:p>
            <a:r>
              <a:rPr lang="ar-IQ" dirty="0" smtClean="0">
                <a:cs typeface="Sultan bold" pitchFamily="2" charset="-78"/>
              </a:rPr>
              <a:t>الطرق التي يجب أن يتبعها المرشد في أثناء جلسات المقابلة الإرشادية وهي:</a:t>
            </a:r>
          </a:p>
          <a:p>
            <a:endParaRPr lang="en-US" dirty="0" smtClean="0">
              <a:cs typeface="Sultan bold" pitchFamily="2" charset="-78"/>
            </a:endParaRPr>
          </a:p>
          <a:p>
            <a:r>
              <a:rPr lang="ar-IQ" b="1" dirty="0" smtClean="0">
                <a:solidFill>
                  <a:srgbClr val="FF0000"/>
                </a:solidFill>
              </a:rPr>
              <a:t>1ـ </a:t>
            </a:r>
            <a:r>
              <a:rPr lang="ar-IQ" b="1" dirty="0" smtClean="0">
                <a:solidFill>
                  <a:srgbClr val="FF0000"/>
                </a:solidFill>
                <a:cs typeface="Sultan bold" pitchFamily="2" charset="-78"/>
              </a:rPr>
              <a:t>الصمت</a:t>
            </a:r>
            <a:r>
              <a:rPr lang="ar-IQ" b="1" dirty="0" smtClean="0">
                <a:solidFill>
                  <a:srgbClr val="FF0000"/>
                </a:solidFill>
              </a:rPr>
              <a:t>: </a:t>
            </a:r>
            <a:r>
              <a:rPr lang="ar-IQ" dirty="0" smtClean="0"/>
              <a:t>يؤدي الصمت دوراً مهماً يختلف عن دور الكلام نفسه ويؤدي </a:t>
            </a:r>
            <a:r>
              <a:rPr lang="ar-IQ" dirty="0" err="1" smtClean="0"/>
              <a:t>الى</a:t>
            </a:r>
            <a:r>
              <a:rPr lang="ar-IQ" dirty="0" smtClean="0"/>
              <a:t> نفس النتائج التي يؤديها الكلام فيجب على المرشد أن يصغي إلى ما يتحدث عنه المراجع.</a:t>
            </a:r>
          </a:p>
          <a:p>
            <a:endParaRPr lang="en-US" dirty="0" smtClean="0"/>
          </a:p>
          <a:p>
            <a:r>
              <a:rPr lang="ar-IQ" b="1" dirty="0" smtClean="0">
                <a:solidFill>
                  <a:srgbClr val="FF0000"/>
                </a:solidFill>
              </a:rPr>
              <a:t>2ـ </a:t>
            </a:r>
            <a:r>
              <a:rPr lang="ar-IQ" b="1" dirty="0" smtClean="0">
                <a:solidFill>
                  <a:srgbClr val="FF0000"/>
                </a:solidFill>
                <a:cs typeface="Sultan bold" pitchFamily="2" charset="-78"/>
              </a:rPr>
              <a:t>إظهار التقبل</a:t>
            </a:r>
            <a:r>
              <a:rPr lang="ar-IQ" dirty="0" smtClean="0">
                <a:solidFill>
                  <a:srgbClr val="FF0000"/>
                </a:solidFill>
              </a:rPr>
              <a:t>: </a:t>
            </a:r>
            <a:r>
              <a:rPr lang="ar-IQ" dirty="0" smtClean="0"/>
              <a:t>قد يتطلب موقف المقابلة وفي أثناء حديث المراجع أن يظهر المرشد تقبله للحديث الذي يصغي إليه والإيحاء بالرأس أو الابتسامة أو ترديد كلمة معينة ثم نعم أو واضح في مواقف يتطلع </a:t>
            </a:r>
            <a:r>
              <a:rPr lang="ar-IQ" dirty="0" err="1" smtClean="0"/>
              <a:t>بها</a:t>
            </a:r>
            <a:r>
              <a:rPr lang="ar-IQ" dirty="0" smtClean="0"/>
              <a:t> المراجع إلى المرشد ليرى مدى استجابة المرشد له.</a:t>
            </a:r>
          </a:p>
          <a:p>
            <a:endParaRPr lang="en-US" dirty="0" smtClean="0"/>
          </a:p>
          <a:p>
            <a:r>
              <a:rPr lang="ar-IQ" dirty="0" smtClean="0">
                <a:solidFill>
                  <a:srgbClr val="FF0000"/>
                </a:solidFill>
              </a:rPr>
              <a:t>3ـ </a:t>
            </a:r>
            <a:r>
              <a:rPr lang="ar-IQ" b="1" dirty="0" smtClean="0">
                <a:solidFill>
                  <a:srgbClr val="FF0000"/>
                </a:solidFill>
                <a:cs typeface="Sultan bold" pitchFamily="2" charset="-78"/>
              </a:rPr>
              <a:t>إعادة أقوال المراجع</a:t>
            </a:r>
            <a:r>
              <a:rPr lang="ar-IQ" b="1" dirty="0" smtClean="0">
                <a:solidFill>
                  <a:srgbClr val="FF0000"/>
                </a:solidFill>
              </a:rPr>
              <a:t>: </a:t>
            </a:r>
            <a:r>
              <a:rPr lang="ar-IQ" dirty="0" smtClean="0"/>
              <a:t>إن إعادة أقوال المراجع شيء من التنسيق يؤدي نفس النتائج التي يؤديها الصمت والتقبل فهي تؤكد للمراجع متابعة المرشد لحديثه وفهمه له.</a:t>
            </a:r>
          </a:p>
          <a:p>
            <a:endParaRPr lang="en-US" dirty="0" smtClean="0"/>
          </a:p>
          <a:p>
            <a:r>
              <a:rPr lang="ar-IQ" b="1" dirty="0" smtClean="0">
                <a:solidFill>
                  <a:srgbClr val="FF0000"/>
                </a:solidFill>
              </a:rPr>
              <a:t>4ـ </a:t>
            </a:r>
            <a:r>
              <a:rPr lang="ar-IQ" b="1" dirty="0" smtClean="0">
                <a:solidFill>
                  <a:srgbClr val="FF0000"/>
                </a:solidFill>
                <a:cs typeface="Sultan bold" pitchFamily="2" charset="-78"/>
              </a:rPr>
              <a:t>التوضيح</a:t>
            </a:r>
            <a:r>
              <a:rPr lang="ar-IQ" b="1" dirty="0" smtClean="0">
                <a:solidFill>
                  <a:srgbClr val="FF0000"/>
                </a:solidFill>
              </a:rPr>
              <a:t>: </a:t>
            </a:r>
            <a:r>
              <a:rPr lang="ar-IQ" dirty="0" smtClean="0"/>
              <a:t>يساعد المرشد المراجع في التفكير بوضوح دون أن يشعر بضغط لان يعيد صياغة حديثه بأشكال أخرى أو اتجاه معين.</a:t>
            </a:r>
          </a:p>
          <a:p>
            <a:endParaRPr lang="ar-IQ" b="1" dirty="0" smtClean="0"/>
          </a:p>
          <a:p>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27584" y="871840"/>
            <a:ext cx="7488832" cy="5586145"/>
          </a:xfrm>
          <a:prstGeom prst="rect">
            <a:avLst/>
          </a:prstGeom>
          <a:solidFill>
            <a:schemeClr val="accent4">
              <a:lumMod val="60000"/>
              <a:lumOff val="40000"/>
            </a:schemeClr>
          </a:solidFill>
        </p:spPr>
        <p:txBody>
          <a:bodyPr wrap="square" rtlCol="1">
            <a:spAutoFit/>
          </a:bodyPr>
          <a:lstStyle/>
          <a:p>
            <a:r>
              <a:rPr lang="ar-IQ" b="1" dirty="0">
                <a:solidFill>
                  <a:srgbClr val="FF0000"/>
                </a:solidFill>
              </a:rPr>
              <a:t>5ـ </a:t>
            </a:r>
            <a:r>
              <a:rPr lang="ar-IQ" sz="2000" b="1" dirty="0">
                <a:solidFill>
                  <a:srgbClr val="FF0000"/>
                </a:solidFill>
                <a:cs typeface="Sultan bold" pitchFamily="2" charset="-78"/>
              </a:rPr>
              <a:t>التلخيص</a:t>
            </a:r>
            <a:r>
              <a:rPr lang="ar-IQ" b="1" dirty="0">
                <a:solidFill>
                  <a:srgbClr val="FF0000"/>
                </a:solidFill>
              </a:rPr>
              <a:t>: </a:t>
            </a:r>
            <a:r>
              <a:rPr lang="ar-IQ" dirty="0"/>
              <a:t>في ختام كل جلسة بعد ان انتهى المراجع من عرض مشكلته وانفعالاته يلخص المرشد له ما قاله حتى يتمكن المراجع من فهم مشكلته بشكل موجز</a:t>
            </a:r>
            <a:r>
              <a:rPr lang="ar-IQ" dirty="0" smtClean="0"/>
              <a:t>.</a:t>
            </a:r>
          </a:p>
          <a:p>
            <a:endParaRPr lang="en-US" dirty="0"/>
          </a:p>
          <a:p>
            <a:r>
              <a:rPr lang="ar-IQ" b="1" dirty="0">
                <a:solidFill>
                  <a:srgbClr val="FF0000"/>
                </a:solidFill>
              </a:rPr>
              <a:t>6ـ </a:t>
            </a:r>
            <a:r>
              <a:rPr lang="ar-IQ" b="1" dirty="0">
                <a:solidFill>
                  <a:srgbClr val="FF0000"/>
                </a:solidFill>
                <a:cs typeface="Sultan bold" pitchFamily="2" charset="-78"/>
              </a:rPr>
              <a:t>التأييد</a:t>
            </a:r>
            <a:r>
              <a:rPr lang="ar-IQ" b="1" dirty="0">
                <a:solidFill>
                  <a:srgbClr val="FF0000"/>
                </a:solidFill>
              </a:rPr>
              <a:t>: </a:t>
            </a:r>
            <a:r>
              <a:rPr lang="ar-IQ" dirty="0"/>
              <a:t>بعد ان يفهم المراجع مشكلته وجوانبها قد تتضح له بعض الملاحظات الايجابية بصدد بعض الحلول العملية فيجب على المرشد ان يشجعه كلياً ويتابعها بالمناقشة</a:t>
            </a:r>
            <a:r>
              <a:rPr lang="ar-IQ" dirty="0" smtClean="0"/>
              <a:t>.</a:t>
            </a:r>
          </a:p>
          <a:p>
            <a:endParaRPr lang="en-US" dirty="0"/>
          </a:p>
          <a:p>
            <a:r>
              <a:rPr lang="ar-IQ" b="1" dirty="0">
                <a:solidFill>
                  <a:srgbClr val="FF0000"/>
                </a:solidFill>
              </a:rPr>
              <a:t>7ـ </a:t>
            </a:r>
            <a:r>
              <a:rPr lang="ar-IQ" b="1" dirty="0">
                <a:solidFill>
                  <a:srgbClr val="FF0000"/>
                </a:solidFill>
                <a:cs typeface="Sultan bold" pitchFamily="2" charset="-78"/>
              </a:rPr>
              <a:t>الاسئلة العامة</a:t>
            </a:r>
            <a:r>
              <a:rPr lang="ar-IQ" b="1" dirty="0">
                <a:solidFill>
                  <a:srgbClr val="FF0000"/>
                </a:solidFill>
              </a:rPr>
              <a:t>: </a:t>
            </a:r>
            <a:r>
              <a:rPr lang="ar-IQ" dirty="0"/>
              <a:t>على المرشد ان يوجه اسئلة محفزة للكلام او على شكل اسئلة اقتراحية مثل:</a:t>
            </a:r>
            <a:endParaRPr lang="en-US" dirty="0"/>
          </a:p>
          <a:p>
            <a:pPr lvl="0"/>
            <a:r>
              <a:rPr lang="ar-IQ" dirty="0"/>
              <a:t> </a:t>
            </a:r>
            <a:r>
              <a:rPr lang="ar-IQ" dirty="0" smtClean="0"/>
              <a:t>  ـ ما </a:t>
            </a:r>
            <a:r>
              <a:rPr lang="ar-IQ" dirty="0"/>
              <a:t>هي المشكلة.</a:t>
            </a:r>
            <a:endParaRPr lang="en-US" dirty="0"/>
          </a:p>
          <a:p>
            <a:pPr lvl="0"/>
            <a:r>
              <a:rPr lang="ar-IQ" dirty="0" smtClean="0"/>
              <a:t>   ـ ماذا </a:t>
            </a:r>
            <a:r>
              <a:rPr lang="ar-IQ" dirty="0"/>
              <a:t>تقصد بكذا</a:t>
            </a:r>
            <a:r>
              <a:rPr lang="ar-IQ" dirty="0" smtClean="0"/>
              <a:t>.</a:t>
            </a:r>
          </a:p>
          <a:p>
            <a:pPr lvl="0"/>
            <a:endParaRPr lang="en-US" dirty="0"/>
          </a:p>
          <a:p>
            <a:r>
              <a:rPr lang="ar-IQ" b="1" dirty="0">
                <a:solidFill>
                  <a:srgbClr val="FF0000"/>
                </a:solidFill>
              </a:rPr>
              <a:t>8ـ </a:t>
            </a:r>
            <a:r>
              <a:rPr lang="ar-IQ" b="1" dirty="0">
                <a:solidFill>
                  <a:srgbClr val="FF0000"/>
                </a:solidFill>
                <a:cs typeface="Sultan bold" pitchFamily="2" charset="-78"/>
              </a:rPr>
              <a:t>التحليل </a:t>
            </a:r>
            <a:r>
              <a:rPr lang="ar-IQ" b="1" dirty="0" smtClean="0">
                <a:solidFill>
                  <a:srgbClr val="FF0000"/>
                </a:solidFill>
                <a:cs typeface="Sultan bold" pitchFamily="2" charset="-78"/>
              </a:rPr>
              <a:t>المؤقت</a:t>
            </a:r>
            <a:r>
              <a:rPr lang="ar-IQ" b="1" dirty="0" smtClean="0">
                <a:solidFill>
                  <a:srgbClr val="FF0000"/>
                </a:solidFill>
              </a:rPr>
              <a:t>: </a:t>
            </a:r>
            <a:r>
              <a:rPr lang="ar-IQ" dirty="0" smtClean="0"/>
              <a:t>بعد </a:t>
            </a:r>
            <a:r>
              <a:rPr lang="ar-IQ" dirty="0"/>
              <a:t>ان تتضح المشكلة للمراجع قد يحاول المرشد توجيه بعض الاسئلة والغاية منها عرض رأيه عن المشكلة او عرض حل من الحلول بشكل غير مباشر كان يقول ما هو رأيك بالعمل الفلاني</a:t>
            </a:r>
            <a:r>
              <a:rPr lang="ar-IQ" dirty="0" smtClean="0"/>
              <a:t>.</a:t>
            </a:r>
          </a:p>
          <a:p>
            <a:endParaRPr lang="en-US" dirty="0"/>
          </a:p>
          <a:p>
            <a:r>
              <a:rPr lang="ar-IQ" b="1" dirty="0">
                <a:solidFill>
                  <a:srgbClr val="FF0000"/>
                </a:solidFill>
              </a:rPr>
              <a:t>9ـ </a:t>
            </a:r>
            <a:r>
              <a:rPr lang="ar-IQ" b="1" dirty="0">
                <a:solidFill>
                  <a:srgbClr val="FF0000"/>
                </a:solidFill>
                <a:cs typeface="Sultan bold" pitchFamily="2" charset="-78"/>
              </a:rPr>
              <a:t>اتخاذ القرارات</a:t>
            </a:r>
            <a:r>
              <a:rPr lang="ar-IQ" b="1" dirty="0" smtClean="0">
                <a:solidFill>
                  <a:srgbClr val="FF0000"/>
                </a:solidFill>
              </a:rPr>
              <a:t>: </a:t>
            </a:r>
            <a:r>
              <a:rPr lang="ar-IQ" dirty="0" smtClean="0"/>
              <a:t>تتصل </a:t>
            </a:r>
            <a:r>
              <a:rPr lang="ar-IQ" dirty="0"/>
              <a:t>مسالة اتخاذ القرارات بمشكلة المعلومات والنصائح فقد يحتاج الطالب الى بعض المعلومات عن انفسهم او عن ظروف البيئة التي يعيشون فيها، وبإمكانه استخدامها في تحقيق الاستبصار الذي يمكنه الوصول الى القرارات</a:t>
            </a:r>
            <a:r>
              <a:rPr lang="ar-IQ" dirty="0" smtClean="0"/>
              <a:t>.</a:t>
            </a:r>
          </a:p>
          <a:p>
            <a:endParaRPr lang="ar-IQ" sz="1700" b="1" dirty="0" smtClean="0"/>
          </a:p>
          <a:p>
            <a:endParaRPr lang="en-US" sz="1700" b="1" dirty="0"/>
          </a:p>
          <a:p>
            <a:endParaRPr lang="ar-IQ" sz="1700" b="1" dirty="0"/>
          </a:p>
        </p:txBody>
      </p:sp>
    </p:spTree>
    <p:extLst>
      <p:ext uri="{BB962C8B-B14F-4D97-AF65-F5344CB8AC3E}">
        <p14:creationId xmlns:p14="http://schemas.microsoft.com/office/powerpoint/2010/main" xmlns="" val="65409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59632" y="3737312"/>
            <a:ext cx="6984776" cy="1200329"/>
          </a:xfrm>
          <a:prstGeom prst="rect">
            <a:avLst/>
          </a:prstGeom>
          <a:solidFill>
            <a:schemeClr val="accent1">
              <a:lumMod val="20000"/>
              <a:lumOff val="80000"/>
            </a:schemeClr>
          </a:solidFill>
        </p:spPr>
        <p:txBody>
          <a:bodyPr wrap="square" rtlCol="1">
            <a:spAutoFit/>
          </a:bodyPr>
          <a:lstStyle/>
          <a:p>
            <a:pPr algn="just">
              <a:lnSpc>
                <a:spcPct val="150000"/>
              </a:lnSpc>
            </a:pPr>
            <a:r>
              <a:rPr lang="ar-IQ" sz="2400" dirty="0" smtClean="0"/>
              <a:t>3ـ طالب يشاكس في قاعة الدرس ويعاني من عدم قدرته على ضبط انفعالاته والضحك بشكل مستمر.</a:t>
            </a:r>
            <a:endParaRPr lang="ar-IQ" sz="2400" dirty="0"/>
          </a:p>
        </p:txBody>
      </p:sp>
      <p:sp>
        <p:nvSpPr>
          <p:cNvPr id="3" name="مربع نص 2"/>
          <p:cNvSpPr txBox="1"/>
          <p:nvPr/>
        </p:nvSpPr>
        <p:spPr>
          <a:xfrm>
            <a:off x="1763688" y="1124744"/>
            <a:ext cx="5904656" cy="523220"/>
          </a:xfrm>
          <a:prstGeom prst="rect">
            <a:avLst/>
          </a:prstGeom>
          <a:solidFill>
            <a:schemeClr val="accent2">
              <a:lumMod val="60000"/>
              <a:lumOff val="40000"/>
            </a:schemeClr>
          </a:solidFill>
        </p:spPr>
        <p:txBody>
          <a:bodyPr wrap="square" rtlCol="1">
            <a:spAutoFit/>
          </a:bodyPr>
          <a:lstStyle/>
          <a:p>
            <a:pPr algn="ctr"/>
            <a:r>
              <a:rPr lang="ar-IQ" sz="2800" dirty="0" smtClean="0">
                <a:cs typeface="Sultan bold" pitchFamily="2" charset="-78"/>
              </a:rPr>
              <a:t>نماذج من بعض المشكلات التي يعاني منها الطلبة:</a:t>
            </a:r>
          </a:p>
        </p:txBody>
      </p:sp>
      <p:sp>
        <p:nvSpPr>
          <p:cNvPr id="4" name="مربع نص 3"/>
          <p:cNvSpPr txBox="1"/>
          <p:nvPr/>
        </p:nvSpPr>
        <p:spPr>
          <a:xfrm>
            <a:off x="1259632" y="1916832"/>
            <a:ext cx="6984776" cy="830997"/>
          </a:xfrm>
          <a:prstGeom prst="rect">
            <a:avLst/>
          </a:prstGeom>
          <a:solidFill>
            <a:schemeClr val="accent1">
              <a:lumMod val="20000"/>
              <a:lumOff val="80000"/>
            </a:schemeClr>
          </a:solidFill>
        </p:spPr>
        <p:txBody>
          <a:bodyPr wrap="square" rtlCol="1">
            <a:spAutoFit/>
          </a:bodyPr>
          <a:lstStyle/>
          <a:p>
            <a:r>
              <a:rPr lang="ar-IQ" sz="2400" dirty="0" smtClean="0"/>
              <a:t>1ـ طالب يعاني من عدم القدرة على مناقشة الاساتذة في قاعة الدرس.</a:t>
            </a:r>
          </a:p>
          <a:p>
            <a:endParaRPr lang="ar-IQ" sz="2400" dirty="0"/>
          </a:p>
        </p:txBody>
      </p:sp>
      <p:sp>
        <p:nvSpPr>
          <p:cNvPr id="5" name="مربع نص 4"/>
          <p:cNvSpPr txBox="1"/>
          <p:nvPr/>
        </p:nvSpPr>
        <p:spPr>
          <a:xfrm>
            <a:off x="1259632" y="2895327"/>
            <a:ext cx="6984776" cy="461665"/>
          </a:xfrm>
          <a:prstGeom prst="rect">
            <a:avLst/>
          </a:prstGeom>
          <a:solidFill>
            <a:schemeClr val="accent1">
              <a:lumMod val="20000"/>
              <a:lumOff val="80000"/>
            </a:schemeClr>
          </a:solidFill>
        </p:spPr>
        <p:txBody>
          <a:bodyPr wrap="square" rtlCol="1">
            <a:spAutoFit/>
          </a:bodyPr>
          <a:lstStyle/>
          <a:p>
            <a:r>
              <a:rPr lang="ar-IQ" sz="2400" dirty="0" smtClean="0"/>
              <a:t>2ـ طالب آخر يعاني من عدم قدرته على الاختلاط مع زملائه الآخرين.</a:t>
            </a:r>
          </a:p>
        </p:txBody>
      </p:sp>
    </p:spTree>
    <p:extLst>
      <p:ext uri="{BB962C8B-B14F-4D97-AF65-F5344CB8AC3E}">
        <p14:creationId xmlns:p14="http://schemas.microsoft.com/office/powerpoint/2010/main" xmlns="" val="1660937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80">
                                          <p:stCondLst>
                                            <p:cond delay="0"/>
                                          </p:stCondLst>
                                        </p:cTn>
                                        <p:tgtEl>
                                          <p:spTgt spid="4"/>
                                        </p:tgtEl>
                                      </p:cBhvr>
                                    </p:animEffect>
                                    <p:anim calcmode="lin" valueType="num">
                                      <p:cBhvr>
                                        <p:cTn id="1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gtEl>
                                      </p:cBhvr>
                                      <p:to x="100000" y="60000"/>
                                    </p:animScale>
                                    <p:animScale>
                                      <p:cBhvr>
                                        <p:cTn id="22" dur="166" decel="50000">
                                          <p:stCondLst>
                                            <p:cond delay="676"/>
                                          </p:stCondLst>
                                        </p:cTn>
                                        <p:tgtEl>
                                          <p:spTgt spid="4"/>
                                        </p:tgtEl>
                                      </p:cBhvr>
                                      <p:to x="100000" y="100000"/>
                                    </p:animScale>
                                    <p:animScale>
                                      <p:cBhvr>
                                        <p:cTn id="23" dur="26">
                                          <p:stCondLst>
                                            <p:cond delay="1312"/>
                                          </p:stCondLst>
                                        </p:cTn>
                                        <p:tgtEl>
                                          <p:spTgt spid="4"/>
                                        </p:tgtEl>
                                      </p:cBhvr>
                                      <p:to x="100000" y="80000"/>
                                    </p:animScale>
                                    <p:animScale>
                                      <p:cBhvr>
                                        <p:cTn id="24" dur="166" decel="50000">
                                          <p:stCondLst>
                                            <p:cond delay="1338"/>
                                          </p:stCondLst>
                                        </p:cTn>
                                        <p:tgtEl>
                                          <p:spTgt spid="4"/>
                                        </p:tgtEl>
                                      </p:cBhvr>
                                      <p:to x="100000" y="100000"/>
                                    </p:animScale>
                                    <p:animScale>
                                      <p:cBhvr>
                                        <p:cTn id="25" dur="26">
                                          <p:stCondLst>
                                            <p:cond delay="1642"/>
                                          </p:stCondLst>
                                        </p:cTn>
                                        <p:tgtEl>
                                          <p:spTgt spid="4"/>
                                        </p:tgtEl>
                                      </p:cBhvr>
                                      <p:to x="100000" y="90000"/>
                                    </p:animScale>
                                    <p:animScale>
                                      <p:cBhvr>
                                        <p:cTn id="26" dur="166" decel="50000">
                                          <p:stCondLst>
                                            <p:cond delay="1668"/>
                                          </p:stCondLst>
                                        </p:cTn>
                                        <p:tgtEl>
                                          <p:spTgt spid="4"/>
                                        </p:tgtEl>
                                      </p:cBhvr>
                                      <p:to x="100000" y="100000"/>
                                    </p:animScale>
                                    <p:animScale>
                                      <p:cBhvr>
                                        <p:cTn id="27" dur="26">
                                          <p:stCondLst>
                                            <p:cond delay="1808"/>
                                          </p:stCondLst>
                                        </p:cTn>
                                        <p:tgtEl>
                                          <p:spTgt spid="4"/>
                                        </p:tgtEl>
                                      </p:cBhvr>
                                      <p:to x="100000" y="95000"/>
                                    </p:animScale>
                                    <p:animScale>
                                      <p:cBhvr>
                                        <p:cTn id="28" dur="166" decel="50000">
                                          <p:stCondLst>
                                            <p:cond delay="1834"/>
                                          </p:stCondLst>
                                        </p:cTn>
                                        <p:tgtEl>
                                          <p:spTgt spid="4"/>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2000"/>
                                        <p:tgtEl>
                                          <p:spTgt spid="5"/>
                                        </p:tgtEl>
                                      </p:cBhvr>
                                    </p:animEffect>
                                    <p:anim calcmode="lin" valueType="num">
                                      <p:cBhvr>
                                        <p:cTn id="34" dur="2000" fill="hold"/>
                                        <p:tgtEl>
                                          <p:spTgt spid="5"/>
                                        </p:tgtEl>
                                        <p:attrNameLst>
                                          <p:attrName>ppt_w</p:attrName>
                                        </p:attrNameLst>
                                      </p:cBhvr>
                                      <p:tavLst>
                                        <p:tav tm="0" fmla="#ppt_w*sin(2.5*pi*$)">
                                          <p:val>
                                            <p:fltVal val="0"/>
                                          </p:val>
                                        </p:tav>
                                        <p:tav tm="100000">
                                          <p:val>
                                            <p:fltVal val="1"/>
                                          </p:val>
                                        </p:tav>
                                      </p:tavLst>
                                    </p:anim>
                                    <p:anim calcmode="lin" valueType="num">
                                      <p:cBhvr>
                                        <p:cTn id="35"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wheel(1)">
                                      <p:cBhvr>
                                        <p:cTn id="4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488" y="857232"/>
            <a:ext cx="3143272" cy="1877437"/>
          </a:xfrm>
          <a:prstGeom prst="rect">
            <a:avLst/>
          </a:prstGeom>
          <a:noFill/>
        </p:spPr>
        <p:txBody>
          <a:bodyPr wrap="square" rtlCol="1">
            <a:spAutoFit/>
          </a:bodyPr>
          <a:lstStyle/>
          <a:p>
            <a:endParaRPr lang="ar-IQ" dirty="0" smtClean="0"/>
          </a:p>
          <a:p>
            <a:r>
              <a:rPr lang="ar-IQ"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انتهت المحاضرة</a:t>
            </a:r>
          </a:p>
          <a:p>
            <a:r>
              <a:rPr lang="ar-IQ" sz="4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شكرا لاطلاعكم</a:t>
            </a:r>
          </a:p>
          <a:p>
            <a:endParaRPr lang="ar-IQ" dirty="0"/>
          </a:p>
        </p:txBody>
      </p:sp>
      <p:pic>
        <p:nvPicPr>
          <p:cNvPr id="1026" name="Picture 2" descr="C:\Users\hp1\Desktop\New folder\untitled.png"/>
          <p:cNvPicPr>
            <a:picLocks noChangeAspect="1" noChangeArrowheads="1"/>
          </p:cNvPicPr>
          <p:nvPr/>
        </p:nvPicPr>
        <p:blipFill>
          <a:blip r:embed="rId2"/>
          <a:srcRect/>
          <a:stretch>
            <a:fillRect/>
          </a:stretch>
        </p:blipFill>
        <p:spPr bwMode="auto">
          <a:xfrm>
            <a:off x="1357290" y="2590800"/>
            <a:ext cx="6286544" cy="29813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hp1\Desktop\New folder\12.png"/>
          <p:cNvPicPr>
            <a:picLocks noGrp="1" noChangeAspect="1" noChangeArrowheads="1"/>
          </p:cNvPicPr>
          <p:nvPr>
            <p:ph idx="1"/>
          </p:nvPr>
        </p:nvPicPr>
        <p:blipFill>
          <a:blip r:embed="rId2"/>
          <a:srcRect/>
          <a:stretch>
            <a:fillRect/>
          </a:stretch>
        </p:blipFill>
        <p:spPr bwMode="auto">
          <a:xfrm>
            <a:off x="1000100" y="785794"/>
            <a:ext cx="7286676" cy="524434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28728" y="785794"/>
            <a:ext cx="6643734" cy="4893647"/>
          </a:xfrm>
          <a:prstGeom prst="rect">
            <a:avLst/>
          </a:prstGeom>
          <a:solidFill>
            <a:schemeClr val="accent4">
              <a:lumMod val="60000"/>
              <a:lumOff val="40000"/>
            </a:schemeClr>
          </a:solidFill>
        </p:spPr>
        <p:txBody>
          <a:bodyPr wrap="square" rtlCol="1">
            <a:spAutoFit/>
          </a:bodyPr>
          <a:lstStyle/>
          <a:p>
            <a:pPr algn="ctr"/>
            <a:endParaRPr lang="ar-IQ" sz="2800" dirty="0" smtClean="0"/>
          </a:p>
          <a:p>
            <a:pPr algn="ctr"/>
            <a:endParaRPr lang="ar-IQ" sz="2800" dirty="0" smtClean="0"/>
          </a:p>
          <a:p>
            <a:pPr algn="ctr"/>
            <a:r>
              <a:rPr lang="ar-IQ" sz="2800" dirty="0" smtClean="0"/>
              <a:t> نشاط فردي</a:t>
            </a:r>
          </a:p>
          <a:p>
            <a:pPr algn="ctr"/>
            <a:r>
              <a:rPr lang="ar-IQ" sz="2800" dirty="0" smtClean="0"/>
              <a:t>إذا كنت في موقع المسؤولية كمرشد تربوي في إحدى المؤسسات التعليمية ،فما هو </a:t>
            </a:r>
            <a:r>
              <a:rPr lang="ar-IQ" sz="2800" dirty="0" err="1" smtClean="0"/>
              <a:t>ألشئ</a:t>
            </a:r>
            <a:r>
              <a:rPr lang="ar-IQ" sz="2800" dirty="0" smtClean="0"/>
              <a:t> المفضل لديك عمله أولا؟ولماذا؟</a:t>
            </a:r>
          </a:p>
          <a:p>
            <a:endParaRPr lang="ar-IQ" dirty="0" smtClean="0"/>
          </a:p>
          <a:p>
            <a:endParaRPr lang="ar-IQ" dirty="0" smtClean="0"/>
          </a:p>
          <a:p>
            <a:endParaRPr lang="ar-IQ" dirty="0" smtClean="0"/>
          </a:p>
          <a:p>
            <a:endParaRPr lang="ar-IQ" dirty="0" smtClean="0"/>
          </a:p>
          <a:p>
            <a:endParaRPr lang="ar-IQ" dirty="0" smtClean="0"/>
          </a:p>
          <a:p>
            <a:endParaRPr lang="ar-IQ" dirty="0" smtClean="0"/>
          </a:p>
          <a:p>
            <a:endParaRPr lang="ar-IQ" dirty="0" smtClean="0"/>
          </a:p>
          <a:p>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1\Desktop\New folder\22.jpg"/>
          <p:cNvPicPr>
            <a:picLocks noGrp="1" noChangeAspect="1" noChangeArrowheads="1"/>
          </p:cNvPicPr>
          <p:nvPr>
            <p:ph idx="1"/>
          </p:nvPr>
        </p:nvPicPr>
        <p:blipFill>
          <a:blip r:embed="rId2"/>
          <a:srcRect/>
          <a:stretch>
            <a:fillRect/>
          </a:stretch>
        </p:blipFill>
        <p:spPr bwMode="auto">
          <a:xfrm>
            <a:off x="1285852" y="928670"/>
            <a:ext cx="6786609" cy="514353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1\Desktop\New folder\images.jpg"/>
          <p:cNvPicPr>
            <a:picLocks noGrp="1" noChangeAspect="1" noChangeArrowheads="1"/>
          </p:cNvPicPr>
          <p:nvPr>
            <p:ph idx="1"/>
          </p:nvPr>
        </p:nvPicPr>
        <p:blipFill>
          <a:blip r:embed="rId2"/>
          <a:srcRect/>
          <a:stretch>
            <a:fillRect/>
          </a:stretch>
        </p:blipFill>
        <p:spPr bwMode="auto">
          <a:xfrm>
            <a:off x="1142976" y="857232"/>
            <a:ext cx="6786610" cy="514353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p1\Desktop\New folder\1111.jpg"/>
          <p:cNvPicPr>
            <a:picLocks noGrp="1" noChangeAspect="1" noChangeArrowheads="1"/>
          </p:cNvPicPr>
          <p:nvPr>
            <p:ph idx="1"/>
          </p:nvPr>
        </p:nvPicPr>
        <p:blipFill>
          <a:blip r:embed="rId2"/>
          <a:srcRect/>
          <a:stretch>
            <a:fillRect/>
          </a:stretch>
        </p:blipFill>
        <p:spPr bwMode="auto">
          <a:xfrm>
            <a:off x="1071538" y="857232"/>
            <a:ext cx="7000924" cy="528641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57158" y="928670"/>
            <a:ext cx="8501122" cy="6555641"/>
          </a:xfrm>
          <a:prstGeom prst="rect">
            <a:avLst/>
          </a:prstGeom>
          <a:solidFill>
            <a:schemeClr val="accent4">
              <a:lumMod val="60000"/>
              <a:lumOff val="40000"/>
            </a:schemeClr>
          </a:solidFill>
        </p:spPr>
        <p:txBody>
          <a:bodyPr wrap="square" rtlCol="1">
            <a:spAutoFit/>
          </a:bodyPr>
          <a:lstStyle/>
          <a:p>
            <a:pPr algn="just">
              <a:lnSpc>
                <a:spcPct val="150000"/>
              </a:lnSpc>
            </a:pPr>
            <a:r>
              <a:rPr lang="ar-IQ" sz="2000" b="1" dirty="0" smtClean="0"/>
              <a:t>-</a:t>
            </a:r>
          </a:p>
          <a:p>
            <a:pPr algn="just">
              <a:lnSpc>
                <a:spcPct val="150000"/>
              </a:lnSpc>
              <a:buFontTx/>
              <a:buChar char="-"/>
            </a:pPr>
            <a:r>
              <a:rPr lang="ar-IQ" sz="2000" b="1" dirty="0" smtClean="0"/>
              <a:t>وينظر </a:t>
            </a:r>
            <a:r>
              <a:rPr lang="ar-IQ" sz="2000" b="1" dirty="0"/>
              <a:t>للإرشاد على انه فهم الطالب فهما هادفا ومساعدته على ان يكون قادراً على معالجة مشكلاته </a:t>
            </a:r>
            <a:r>
              <a:rPr lang="ar-IQ" sz="2000" b="1" dirty="0" smtClean="0"/>
              <a:t>بنفسه.</a:t>
            </a:r>
          </a:p>
          <a:p>
            <a:pPr algn="just">
              <a:lnSpc>
                <a:spcPct val="150000"/>
              </a:lnSpc>
              <a:buFontTx/>
              <a:buChar char="-"/>
            </a:pPr>
            <a:r>
              <a:rPr lang="ar-IQ" sz="2000" b="1" dirty="0" smtClean="0"/>
              <a:t> والارشاد عملية يدعو اليها وجود هدف معين، ووسيلة لتحقيقه </a:t>
            </a:r>
            <a:r>
              <a:rPr lang="ar-IQ" sz="2000" b="1" smtClean="0"/>
              <a:t>. و </a:t>
            </a:r>
            <a:r>
              <a:rPr lang="ar-IQ" sz="2000" b="1" dirty="0"/>
              <a:t>عملية مشاركة ومعاونة متبادلة بين شخصين او </a:t>
            </a:r>
            <a:r>
              <a:rPr lang="ar-IQ" sz="2000" b="1" dirty="0" smtClean="0"/>
              <a:t>اكثر.</a:t>
            </a:r>
          </a:p>
          <a:p>
            <a:pPr algn="just">
              <a:lnSpc>
                <a:spcPct val="150000"/>
              </a:lnSpc>
              <a:buFontTx/>
              <a:buChar char="-"/>
            </a:pPr>
            <a:r>
              <a:rPr lang="ar-IQ" sz="2000" b="1" dirty="0" smtClean="0"/>
              <a:t> </a:t>
            </a:r>
            <a:r>
              <a:rPr lang="ar-IQ" sz="2000" b="1" dirty="0" err="1" smtClean="0"/>
              <a:t>والارشاد</a:t>
            </a:r>
            <a:r>
              <a:rPr lang="ar-IQ" sz="2000" b="1" dirty="0" smtClean="0"/>
              <a:t> </a:t>
            </a:r>
            <a:r>
              <a:rPr lang="ar-IQ" sz="2000" b="1" dirty="0"/>
              <a:t>عملية تقوم مباشرة  بين شخص وآخر وفيها يساعد احد الطرفين الآخر على زيادة فهمه لمشكلاته وقدرته على حلها وهو ابعد من كونه </a:t>
            </a:r>
            <a:r>
              <a:rPr lang="ar-IQ" sz="2000" b="1" dirty="0" smtClean="0"/>
              <a:t>نصحاً.</a:t>
            </a:r>
          </a:p>
          <a:p>
            <a:pPr algn="just">
              <a:lnSpc>
                <a:spcPct val="150000"/>
              </a:lnSpc>
              <a:buFontTx/>
              <a:buChar char="-"/>
            </a:pPr>
            <a:r>
              <a:rPr lang="ar-IQ" sz="2000" b="1" dirty="0" smtClean="0"/>
              <a:t> </a:t>
            </a:r>
            <a:r>
              <a:rPr lang="ar-IQ" sz="2000" b="1" u="sng" dirty="0">
                <a:solidFill>
                  <a:srgbClr val="FF0000"/>
                </a:solidFill>
              </a:rPr>
              <a:t>ولكي يكون الارشاد فعالا </a:t>
            </a:r>
            <a:r>
              <a:rPr lang="ar-IQ" sz="2000" b="1" dirty="0"/>
              <a:t>يجب ان </a:t>
            </a:r>
            <a:r>
              <a:rPr lang="ar-IQ" sz="2000" b="1" u="sng" dirty="0"/>
              <a:t>ينظم على اساس واقعي </a:t>
            </a:r>
            <a:r>
              <a:rPr lang="ar-IQ" sz="2000" b="1" dirty="0"/>
              <a:t>من الاخذ والعطاء وفي جو من </a:t>
            </a:r>
            <a:r>
              <a:rPr lang="ar-IQ" sz="2000" b="1" u="sng" dirty="0"/>
              <a:t>الثقة والتفاهم المتبادلين </a:t>
            </a:r>
            <a:r>
              <a:rPr lang="ar-IQ" sz="2000" b="1" u="sng" dirty="0" smtClean="0"/>
              <a:t>.</a:t>
            </a:r>
          </a:p>
          <a:p>
            <a:pPr algn="just">
              <a:lnSpc>
                <a:spcPct val="150000"/>
              </a:lnSpc>
              <a:buFontTx/>
              <a:buChar char="-"/>
            </a:pPr>
            <a:r>
              <a:rPr lang="ar-IQ" sz="2000" b="1" dirty="0" smtClean="0"/>
              <a:t>وعلى </a:t>
            </a:r>
            <a:r>
              <a:rPr lang="ar-IQ" sz="2000" b="1" dirty="0"/>
              <a:t>الرغم من دور الارشاد المهم الا انه لا يتعدى كونه خدمة من خدمات التوصية والارشاد كعملية يصبح اداة رئيسية لمساعدة الطالب على مواجهة مشكلاته ولكن ليست الاداة الوحيدة لذلك</a:t>
            </a:r>
            <a:r>
              <a:rPr lang="ar-IQ" sz="2000" b="1" dirty="0" smtClean="0"/>
              <a:t>.</a:t>
            </a:r>
          </a:p>
          <a:p>
            <a:pPr algn="just">
              <a:lnSpc>
                <a:spcPct val="150000"/>
              </a:lnSpc>
              <a:buFontTx/>
              <a:buChar char="-"/>
            </a:pPr>
            <a:endParaRPr lang="ar-IQ" sz="2000" b="1" dirty="0" smtClean="0"/>
          </a:p>
          <a:p>
            <a:pPr algn="just">
              <a:lnSpc>
                <a:spcPct val="150000"/>
              </a:lnSpc>
              <a:buFontTx/>
              <a:buChar char="-"/>
            </a:pPr>
            <a:endParaRPr lang="ar-IQ" sz="2000" b="1" dirty="0" smtClean="0"/>
          </a:p>
          <a:p>
            <a:pPr algn="just">
              <a:lnSpc>
                <a:spcPct val="150000"/>
              </a:lnSpc>
              <a:buFontTx/>
              <a:buChar char="-"/>
            </a:pPr>
            <a:endParaRPr lang="ar-IQ" sz="2000" b="1" dirty="0" smtClean="0"/>
          </a:p>
        </p:txBody>
      </p:sp>
      <p:sp>
        <p:nvSpPr>
          <p:cNvPr id="3" name="مربع نص 2"/>
          <p:cNvSpPr txBox="1"/>
          <p:nvPr/>
        </p:nvSpPr>
        <p:spPr>
          <a:xfrm>
            <a:off x="928662" y="214290"/>
            <a:ext cx="7429552" cy="646331"/>
          </a:xfrm>
          <a:prstGeom prst="rect">
            <a:avLst/>
          </a:prstGeom>
          <a:solidFill>
            <a:schemeClr val="accent2">
              <a:lumMod val="40000"/>
              <a:lumOff val="60000"/>
            </a:schemeClr>
          </a:solidFill>
        </p:spPr>
        <p:txBody>
          <a:bodyPr wrap="square" rtlCol="1">
            <a:spAutoFit/>
          </a:bodyPr>
          <a:lstStyle/>
          <a:p>
            <a:r>
              <a:rPr lang="ar-IQ" sz="3600" dirty="0" smtClean="0">
                <a:cs typeface="Sultan bold" pitchFamily="2" charset="-78"/>
              </a:rPr>
              <a:t>مفهوم الارشاد</a:t>
            </a:r>
            <a:endParaRPr lang="en-US" sz="3600" dirty="0" smtClean="0">
              <a:cs typeface="Sultan bold" pitchFamily="2" charset="-78"/>
            </a:endParaRPr>
          </a:p>
        </p:txBody>
      </p:sp>
    </p:spTree>
    <p:extLst>
      <p:ext uri="{BB962C8B-B14F-4D97-AF65-F5344CB8AC3E}">
        <p14:creationId xmlns:p14="http://schemas.microsoft.com/office/powerpoint/2010/main" xmlns="" val="184909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randombar(horizont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4414" y="1785926"/>
            <a:ext cx="6929486" cy="3873368"/>
          </a:xfrm>
          <a:prstGeom prst="rect">
            <a:avLst/>
          </a:prstGeom>
          <a:solidFill>
            <a:schemeClr val="accent4">
              <a:lumMod val="60000"/>
              <a:lumOff val="40000"/>
            </a:schemeClr>
          </a:solidFill>
        </p:spPr>
        <p:txBody>
          <a:bodyPr wrap="square" rtlCol="1">
            <a:spAutoFit/>
          </a:bodyPr>
          <a:lstStyle/>
          <a:p>
            <a:pPr lvl="0">
              <a:lnSpc>
                <a:spcPct val="150000"/>
              </a:lnSpc>
            </a:pPr>
            <a:endParaRPr lang="ar-IQ" b="1" dirty="0" smtClean="0"/>
          </a:p>
          <a:p>
            <a:pPr lvl="0"/>
            <a:r>
              <a:rPr lang="ar-IQ" sz="2400" b="1" dirty="0" smtClean="0"/>
              <a:t>1- تحسين </a:t>
            </a:r>
            <a:r>
              <a:rPr lang="ar-IQ" sz="2400" b="1" dirty="0"/>
              <a:t>التكيف الاجتماعي</a:t>
            </a:r>
            <a:r>
              <a:rPr lang="ar-IQ" sz="2400" b="1" dirty="0" smtClean="0"/>
              <a:t>.</a:t>
            </a:r>
          </a:p>
          <a:p>
            <a:pPr lvl="0"/>
            <a:endParaRPr lang="en-US" sz="2400" b="1" dirty="0"/>
          </a:p>
          <a:p>
            <a:pPr lvl="0"/>
            <a:r>
              <a:rPr lang="ar-IQ" sz="2400" b="1" dirty="0" smtClean="0"/>
              <a:t>2- حل </a:t>
            </a:r>
            <a:r>
              <a:rPr lang="ar-IQ" sz="2400" b="1" dirty="0"/>
              <a:t>الصراع الذي يعاني منه الطالب</a:t>
            </a:r>
            <a:r>
              <a:rPr lang="ar-IQ" sz="2400" b="1" dirty="0" smtClean="0"/>
              <a:t>.</a:t>
            </a:r>
          </a:p>
          <a:p>
            <a:pPr lvl="0"/>
            <a:endParaRPr lang="en-US" sz="2400" b="1" dirty="0"/>
          </a:p>
          <a:p>
            <a:pPr lvl="0"/>
            <a:r>
              <a:rPr lang="ar-IQ" sz="2400" b="1" dirty="0" smtClean="0"/>
              <a:t>3- جعل </a:t>
            </a:r>
            <a:r>
              <a:rPr lang="ar-IQ" sz="2400" b="1" dirty="0"/>
              <a:t>الطلبة قادرين على التميز الذاتي لاستقصاء مشكلاتهم</a:t>
            </a:r>
            <a:r>
              <a:rPr lang="ar-IQ" sz="2400" b="1" dirty="0" smtClean="0"/>
              <a:t>.</a:t>
            </a:r>
          </a:p>
          <a:p>
            <a:pPr lvl="0"/>
            <a:endParaRPr lang="en-US" sz="2400" b="1" dirty="0"/>
          </a:p>
          <a:p>
            <a:pPr lvl="0"/>
            <a:r>
              <a:rPr lang="ar-IQ" sz="2400" b="1" dirty="0" smtClean="0"/>
              <a:t>4- جعل </a:t>
            </a:r>
            <a:r>
              <a:rPr lang="ar-IQ" sz="2400" b="1" dirty="0"/>
              <a:t>الطلبة مستبصرين بدوافعهم ومسيطرين عليها</a:t>
            </a:r>
            <a:r>
              <a:rPr lang="ar-IQ" sz="2400" b="1" dirty="0" smtClean="0"/>
              <a:t>.</a:t>
            </a:r>
          </a:p>
          <a:p>
            <a:pPr lvl="0">
              <a:lnSpc>
                <a:spcPct val="150000"/>
              </a:lnSpc>
            </a:pPr>
            <a:endParaRPr lang="ar-IQ" b="1" dirty="0" smtClean="0"/>
          </a:p>
          <a:p>
            <a:pPr lvl="0">
              <a:lnSpc>
                <a:spcPct val="150000"/>
              </a:lnSpc>
            </a:pPr>
            <a:endParaRPr lang="en-US" b="1" dirty="0"/>
          </a:p>
        </p:txBody>
      </p:sp>
      <p:sp>
        <p:nvSpPr>
          <p:cNvPr id="3" name="مربع نص 2"/>
          <p:cNvSpPr txBox="1"/>
          <p:nvPr/>
        </p:nvSpPr>
        <p:spPr>
          <a:xfrm>
            <a:off x="1142976" y="857232"/>
            <a:ext cx="7028854" cy="646331"/>
          </a:xfrm>
          <a:prstGeom prst="rect">
            <a:avLst/>
          </a:prstGeom>
          <a:solidFill>
            <a:schemeClr val="accent1">
              <a:lumMod val="40000"/>
              <a:lumOff val="60000"/>
            </a:schemeClr>
          </a:solidFill>
        </p:spPr>
        <p:txBody>
          <a:bodyPr wrap="square" rtlCol="1">
            <a:spAutoFit/>
          </a:bodyPr>
          <a:lstStyle/>
          <a:p>
            <a:r>
              <a:rPr lang="ar-IQ" sz="3600" b="1" dirty="0" smtClean="0">
                <a:cs typeface="Sultan bold" pitchFamily="2" charset="-78"/>
              </a:rPr>
              <a:t>ويهدف الارشاد الى:</a:t>
            </a:r>
            <a:endParaRPr lang="en-US" sz="3600" b="1" dirty="0" smtClean="0">
              <a:cs typeface="Sultan bold" pitchFamily="2" charset="-78"/>
            </a:endParaRPr>
          </a:p>
        </p:txBody>
      </p:sp>
    </p:spTree>
    <p:extLst>
      <p:ext uri="{BB962C8B-B14F-4D97-AF65-F5344CB8AC3E}">
        <p14:creationId xmlns:p14="http://schemas.microsoft.com/office/powerpoint/2010/main" xmlns="" val="149814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85786" y="1142984"/>
            <a:ext cx="7572428" cy="5539978"/>
          </a:xfrm>
          <a:prstGeom prst="rect">
            <a:avLst/>
          </a:prstGeom>
          <a:solidFill>
            <a:schemeClr val="accent1">
              <a:lumMod val="20000"/>
              <a:lumOff val="80000"/>
            </a:schemeClr>
          </a:solidFill>
        </p:spPr>
        <p:txBody>
          <a:bodyPr wrap="square" rtlCol="1">
            <a:spAutoFit/>
          </a:bodyPr>
          <a:lstStyle/>
          <a:p>
            <a:pPr algn="just">
              <a:lnSpc>
                <a:spcPct val="150000"/>
              </a:lnSpc>
            </a:pPr>
            <a:r>
              <a:rPr lang="ar-IQ" sz="2000" b="1" dirty="0" smtClean="0">
                <a:solidFill>
                  <a:srgbClr val="FF0000"/>
                </a:solidFill>
              </a:rPr>
              <a:t>1ـ </a:t>
            </a:r>
            <a:r>
              <a:rPr lang="ar-IQ" sz="2000" b="1" dirty="0">
                <a:solidFill>
                  <a:srgbClr val="FF0000"/>
                </a:solidFill>
              </a:rPr>
              <a:t>العلاقة بين الارشاد وعلم النفس:-</a:t>
            </a:r>
            <a:endParaRPr lang="en-US" sz="2000" b="1" dirty="0">
              <a:solidFill>
                <a:srgbClr val="FF0000"/>
              </a:solidFill>
            </a:endParaRPr>
          </a:p>
          <a:p>
            <a:pPr algn="just">
              <a:lnSpc>
                <a:spcPct val="150000"/>
              </a:lnSpc>
            </a:pPr>
            <a:r>
              <a:rPr lang="ar-IQ" sz="2000" b="1" dirty="0"/>
              <a:t>علم النفس يدرس السلوك في حالات السواء والانحراف وهو اهم المواد التي يدرسها المرشد في اعداده مهنياً.</a:t>
            </a:r>
            <a:endParaRPr lang="en-US" sz="2000" b="1" dirty="0"/>
          </a:p>
          <a:p>
            <a:pPr algn="just">
              <a:lnSpc>
                <a:spcPct val="150000"/>
              </a:lnSpc>
            </a:pPr>
            <a:r>
              <a:rPr lang="ar-IQ" sz="2000" b="1" dirty="0">
                <a:solidFill>
                  <a:srgbClr val="FF0000"/>
                </a:solidFill>
              </a:rPr>
              <a:t>2ـ العلاقة بين الارشاد وعلم الاجتماع:-</a:t>
            </a:r>
            <a:endParaRPr lang="en-US" sz="2000" b="1" dirty="0">
              <a:solidFill>
                <a:srgbClr val="FF0000"/>
              </a:solidFill>
            </a:endParaRPr>
          </a:p>
          <a:p>
            <a:pPr algn="just">
              <a:lnSpc>
                <a:spcPct val="150000"/>
              </a:lnSpc>
            </a:pPr>
            <a:r>
              <a:rPr lang="ar-IQ" sz="2000" b="1" dirty="0"/>
              <a:t>يهتم علم الاجتماع بدراسة سلوك الفرد والجماعة، وتعد مفردات علم الاجتماع محاور اساسية في اعداد المرشد</a:t>
            </a:r>
            <a:r>
              <a:rPr lang="ar-IQ" sz="2000" b="1" dirty="0" smtClean="0"/>
              <a:t>، فالصلة </a:t>
            </a:r>
            <a:r>
              <a:rPr lang="ar-IQ" sz="2000" b="1" dirty="0"/>
              <a:t>وثيقة بينهما </a:t>
            </a:r>
            <a:r>
              <a:rPr lang="ar-IQ" sz="2000" b="1" dirty="0" smtClean="0"/>
              <a:t>لاهتمام </a:t>
            </a:r>
            <a:r>
              <a:rPr lang="ar-IQ" sz="2000" b="1" dirty="0"/>
              <a:t>كل منهما بالسلوك الاجتماعي.</a:t>
            </a:r>
            <a:endParaRPr lang="en-US" sz="2000" b="1" dirty="0"/>
          </a:p>
          <a:p>
            <a:pPr algn="just">
              <a:lnSpc>
                <a:spcPct val="150000"/>
              </a:lnSpc>
            </a:pPr>
            <a:r>
              <a:rPr lang="ar-IQ" sz="2000" b="1" dirty="0">
                <a:solidFill>
                  <a:srgbClr val="FF0000"/>
                </a:solidFill>
              </a:rPr>
              <a:t>3ـ العلاقة بين الارشاد والتوجيه:-</a:t>
            </a:r>
            <a:endParaRPr lang="en-US" sz="2000" b="1" dirty="0">
              <a:solidFill>
                <a:srgbClr val="FF0000"/>
              </a:solidFill>
            </a:endParaRPr>
          </a:p>
          <a:p>
            <a:pPr algn="just">
              <a:lnSpc>
                <a:spcPct val="150000"/>
              </a:lnSpc>
            </a:pPr>
            <a:r>
              <a:rPr lang="ar-IQ" sz="2000" b="1" dirty="0"/>
              <a:t>ان التوجيه سابق </a:t>
            </a:r>
            <a:r>
              <a:rPr lang="ar-IQ" sz="2000" b="1" dirty="0" smtClean="0"/>
              <a:t>للإرشاد </a:t>
            </a:r>
            <a:r>
              <a:rPr lang="ar-IQ" sz="2000" b="1" dirty="0"/>
              <a:t>وان الارشاد يتميز بكونه علاقة بين فردين احد اقطابها المرشد والقطب الآخر المسترشد بينما التوجيه عبارة عن علاقة بين الموجه وبضعة افراد والارشاد فرع من فروع التوجيه</a:t>
            </a:r>
            <a:r>
              <a:rPr lang="ar-IQ" sz="2000" b="1" dirty="0" smtClean="0"/>
              <a:t>.</a:t>
            </a:r>
          </a:p>
          <a:p>
            <a:pPr>
              <a:lnSpc>
                <a:spcPct val="150000"/>
              </a:lnSpc>
            </a:pPr>
            <a:endParaRPr lang="ar-IQ" b="1" dirty="0" smtClean="0"/>
          </a:p>
          <a:p>
            <a:pPr>
              <a:lnSpc>
                <a:spcPct val="150000"/>
              </a:lnSpc>
            </a:pPr>
            <a:endParaRPr lang="en-US" b="1" dirty="0"/>
          </a:p>
        </p:txBody>
      </p:sp>
      <p:sp>
        <p:nvSpPr>
          <p:cNvPr id="3" name="مربع نص 2"/>
          <p:cNvSpPr txBox="1"/>
          <p:nvPr/>
        </p:nvSpPr>
        <p:spPr>
          <a:xfrm>
            <a:off x="1000100" y="642918"/>
            <a:ext cx="6813400" cy="461665"/>
          </a:xfrm>
          <a:prstGeom prst="rect">
            <a:avLst/>
          </a:prstGeom>
          <a:solidFill>
            <a:schemeClr val="accent1">
              <a:lumMod val="40000"/>
              <a:lumOff val="60000"/>
            </a:schemeClr>
          </a:solidFill>
        </p:spPr>
        <p:txBody>
          <a:bodyPr wrap="square" rtlCol="1">
            <a:spAutoFit/>
          </a:bodyPr>
          <a:lstStyle/>
          <a:p>
            <a:r>
              <a:rPr lang="ar-IQ" sz="2400" b="1" dirty="0" smtClean="0">
                <a:cs typeface="Sultan bold" pitchFamily="2" charset="-78"/>
              </a:rPr>
              <a:t>العلاقة بين الارشاد والعلوم الأخرى</a:t>
            </a:r>
            <a:endParaRPr lang="en-US" sz="2400" b="1" dirty="0" smtClean="0">
              <a:cs typeface="Sultan bold" pitchFamily="2" charset="-78"/>
            </a:endParaRPr>
          </a:p>
        </p:txBody>
      </p:sp>
    </p:spTree>
    <p:extLst>
      <p:ext uri="{BB962C8B-B14F-4D97-AF65-F5344CB8AC3E}">
        <p14:creationId xmlns:p14="http://schemas.microsoft.com/office/powerpoint/2010/main" xmlns="" val="333260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style.rotation</p:attrName>
                                        </p:attrNameLst>
                                      </p:cBhvr>
                                      <p:tavLst>
                                        <p:tav tm="0">
                                          <p:val>
                                            <p:fltVal val="90"/>
                                          </p:val>
                                        </p:tav>
                                        <p:tav tm="100000">
                                          <p:val>
                                            <p:fltVal val="0"/>
                                          </p:val>
                                        </p:tav>
                                      </p:tavLst>
                                    </p:anim>
                                    <p:animEffect transition="in" filter="fade">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2" y="665976"/>
            <a:ext cx="7416824" cy="1477328"/>
          </a:xfrm>
          <a:prstGeom prst="rect">
            <a:avLst/>
          </a:prstGeom>
          <a:solidFill>
            <a:schemeClr val="accent1">
              <a:lumMod val="20000"/>
              <a:lumOff val="80000"/>
            </a:schemeClr>
          </a:solidFill>
        </p:spPr>
        <p:txBody>
          <a:bodyPr wrap="square" rtlCol="1">
            <a:spAutoFit/>
          </a:bodyPr>
          <a:lstStyle/>
          <a:p>
            <a:pPr>
              <a:lnSpc>
                <a:spcPct val="150000"/>
              </a:lnSpc>
            </a:pPr>
            <a:r>
              <a:rPr lang="ar-IQ" sz="2000" b="1" dirty="0" smtClean="0"/>
              <a:t>4ـ علاقة الارشاد بالتعلم:-</a:t>
            </a:r>
            <a:endParaRPr lang="en-US" sz="2000" b="1" dirty="0" smtClean="0"/>
          </a:p>
          <a:p>
            <a:r>
              <a:rPr lang="ar-IQ" sz="2000" b="1" dirty="0" smtClean="0"/>
              <a:t>ان الفروق بين التعليم والارشاد تكاد تكون ضئيلة جداً ومنها ان المرشد في الجلسة الارشادية لا يعرف مسبقاً حاجة الشخص وما يجب ان يفعله لمساعدته بينما المعلم يدرك مسبقاً ماذا يجب ان يقوم به اثناء التدريس.</a:t>
            </a:r>
            <a:endParaRPr lang="en-US" sz="2000" b="1" dirty="0" smtClean="0"/>
          </a:p>
        </p:txBody>
      </p:sp>
      <p:pic>
        <p:nvPicPr>
          <p:cNvPr id="6146" name="Picture 2" descr="C:\Users\hp1\Desktop\New folder\__-__P~1.JPG"/>
          <p:cNvPicPr>
            <a:picLocks noChangeAspect="1" noChangeArrowheads="1"/>
          </p:cNvPicPr>
          <p:nvPr/>
        </p:nvPicPr>
        <p:blipFill>
          <a:blip r:embed="rId2"/>
          <a:srcRect/>
          <a:stretch>
            <a:fillRect/>
          </a:stretch>
        </p:blipFill>
        <p:spPr bwMode="auto">
          <a:xfrm>
            <a:off x="1357290" y="2105025"/>
            <a:ext cx="6643734" cy="3477444"/>
          </a:xfrm>
          <a:prstGeom prst="rect">
            <a:avLst/>
          </a:prstGeom>
          <a:noFill/>
        </p:spPr>
      </p:pic>
    </p:spTree>
    <p:extLst>
      <p:ext uri="{BB962C8B-B14F-4D97-AF65-F5344CB8AC3E}">
        <p14:creationId xmlns:p14="http://schemas.microsoft.com/office/powerpoint/2010/main" xmlns="" val="7168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المحاضرة 2">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دبوس تثبيت">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بوس تثبيت">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المحاضرة 2</Template>
  <TotalTime>248</TotalTime>
  <Words>1284</Words>
  <Application>Microsoft Office PowerPoint</Application>
  <PresentationFormat>عرض على الشاشة (3:4)‏</PresentationFormat>
  <Paragraphs>129</Paragraphs>
  <Slides>20</Slides>
  <Notes>0</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المحاضرة 2</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hp1</dc:creator>
  <cp:lastModifiedBy>نور جاكوج</cp:lastModifiedBy>
  <cp:revision>21</cp:revision>
  <dcterms:created xsi:type="dcterms:W3CDTF">2014-02-22T19:29:01Z</dcterms:created>
  <dcterms:modified xsi:type="dcterms:W3CDTF">2018-04-15T06:54:59Z</dcterms:modified>
</cp:coreProperties>
</file>