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86" r:id="rId3"/>
    <p:sldId id="258" r:id="rId4"/>
    <p:sldId id="275" r:id="rId5"/>
    <p:sldId id="274" r:id="rId6"/>
    <p:sldId id="271" r:id="rId7"/>
    <p:sldId id="276" r:id="rId8"/>
    <p:sldId id="277" r:id="rId9"/>
    <p:sldId id="278" r:id="rId10"/>
    <p:sldId id="283" r:id="rId11"/>
    <p:sldId id="282" r:id="rId12"/>
    <p:sldId id="281" r:id="rId13"/>
    <p:sldId id="279" r:id="rId14"/>
    <p:sldId id="285" r:id="rId15"/>
    <p:sldId id="280" r:id="rId16"/>
    <p:sldId id="284" r:id="rId17"/>
    <p:sldId id="287" r:id="rId1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p:scale>
          <a:sx n="70" d="100"/>
          <a:sy n="70" d="100"/>
        </p:scale>
        <p:origin x="-1386" y="-3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169F7F1E-8D8B-443B-B0C5-71DE4C831172}" type="datetimeFigureOut">
              <a:rPr lang="ar-IQ" smtClean="0"/>
              <a:pPr/>
              <a:t>30/07/1439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B092E9C-C8AA-46C8-ACCC-F6BA97F63AB6}"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69F7F1E-8D8B-443B-B0C5-71DE4C831172}" type="datetimeFigureOut">
              <a:rPr lang="ar-IQ" smtClean="0"/>
              <a:pPr/>
              <a:t>30/07/1439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B092E9C-C8AA-46C8-ACCC-F6BA97F63AB6}"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69F7F1E-8D8B-443B-B0C5-71DE4C831172}" type="datetimeFigureOut">
              <a:rPr lang="ar-IQ" smtClean="0"/>
              <a:pPr/>
              <a:t>30/07/1439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B092E9C-C8AA-46C8-ACCC-F6BA97F63AB6}"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69F7F1E-8D8B-443B-B0C5-71DE4C831172}" type="datetimeFigureOut">
              <a:rPr lang="ar-IQ" smtClean="0"/>
              <a:pPr/>
              <a:t>30/07/1439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B092E9C-C8AA-46C8-ACCC-F6BA97F63AB6}"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69F7F1E-8D8B-443B-B0C5-71DE4C831172}" type="datetimeFigureOut">
              <a:rPr lang="ar-IQ" smtClean="0"/>
              <a:pPr/>
              <a:t>30/07/1439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B092E9C-C8AA-46C8-ACCC-F6BA97F63AB6}"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169F7F1E-8D8B-443B-B0C5-71DE4C831172}" type="datetimeFigureOut">
              <a:rPr lang="ar-IQ" smtClean="0"/>
              <a:pPr/>
              <a:t>30/07/1439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B092E9C-C8AA-46C8-ACCC-F6BA97F63AB6}"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169F7F1E-8D8B-443B-B0C5-71DE4C831172}" type="datetimeFigureOut">
              <a:rPr lang="ar-IQ" smtClean="0"/>
              <a:pPr/>
              <a:t>30/07/1439</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5B092E9C-C8AA-46C8-ACCC-F6BA97F63AB6}"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169F7F1E-8D8B-443B-B0C5-71DE4C831172}" type="datetimeFigureOut">
              <a:rPr lang="ar-IQ" smtClean="0"/>
              <a:pPr/>
              <a:t>30/07/1439</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5B092E9C-C8AA-46C8-ACCC-F6BA97F63AB6}"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69F7F1E-8D8B-443B-B0C5-71DE4C831172}" type="datetimeFigureOut">
              <a:rPr lang="ar-IQ" smtClean="0"/>
              <a:pPr/>
              <a:t>30/07/1439</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5B092E9C-C8AA-46C8-ACCC-F6BA97F63AB6}"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69F7F1E-8D8B-443B-B0C5-71DE4C831172}" type="datetimeFigureOut">
              <a:rPr lang="ar-IQ" smtClean="0"/>
              <a:pPr/>
              <a:t>30/07/1439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B092E9C-C8AA-46C8-ACCC-F6BA97F63AB6}"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69F7F1E-8D8B-443B-B0C5-71DE4C831172}" type="datetimeFigureOut">
              <a:rPr lang="ar-IQ" smtClean="0"/>
              <a:pPr/>
              <a:t>30/07/1439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B092E9C-C8AA-46C8-ACCC-F6BA97F63AB6}"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69F7F1E-8D8B-443B-B0C5-71DE4C831172}" type="datetimeFigureOut">
              <a:rPr lang="ar-IQ" smtClean="0"/>
              <a:pPr/>
              <a:t>30/07/1439</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B092E9C-C8AA-46C8-ACCC-F6BA97F63AB6}"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42910" y="428604"/>
            <a:ext cx="7772400" cy="1500197"/>
          </a:xfr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8100000" scaled="1"/>
            <a:tileRect/>
          </a:gradFill>
        </p:spPr>
        <p:txBody>
          <a:bodyPr/>
          <a:lstStyle/>
          <a:p>
            <a:r>
              <a:rPr lang="ar-IQ" dirty="0" smtClean="0"/>
              <a:t>الإرشاد التربوي</a:t>
            </a:r>
            <a:endParaRPr lang="ar-IQ" dirty="0"/>
          </a:p>
        </p:txBody>
      </p:sp>
      <p:sp>
        <p:nvSpPr>
          <p:cNvPr id="3" name="عنوان فرعي 2"/>
          <p:cNvSpPr>
            <a:spLocks noGrp="1"/>
          </p:cNvSpPr>
          <p:nvPr>
            <p:ph type="subTitle" idx="1"/>
          </p:nvPr>
        </p:nvSpPr>
        <p:spPr>
          <a:xfrm>
            <a:off x="571472" y="2571744"/>
            <a:ext cx="7858180" cy="3857652"/>
          </a:xfrm>
        </p:spPr>
        <p:txBody>
          <a:bodyPr>
            <a:normAutofit fontScale="85000" lnSpcReduction="20000"/>
          </a:bodyPr>
          <a:lstStyle/>
          <a:p>
            <a:endParaRPr lang="ar-IQ" dirty="0" smtClean="0"/>
          </a:p>
          <a:p>
            <a:endParaRPr lang="ar-IQ" dirty="0"/>
          </a:p>
          <a:p>
            <a:endParaRPr lang="ar-IQ" dirty="0" smtClean="0"/>
          </a:p>
          <a:p>
            <a:endParaRPr lang="ar-IQ" dirty="0"/>
          </a:p>
          <a:p>
            <a:endParaRPr lang="ar-IQ" dirty="0" smtClean="0"/>
          </a:p>
          <a:p>
            <a:endParaRPr lang="ar-IQ" dirty="0"/>
          </a:p>
          <a:p>
            <a:endParaRPr lang="ar-IQ" dirty="0" smtClean="0"/>
          </a:p>
          <a:p>
            <a:endParaRPr lang="ar-IQ" dirty="0"/>
          </a:p>
          <a:p>
            <a:r>
              <a:rPr lang="ar-IQ" dirty="0" smtClean="0">
                <a:solidFill>
                  <a:schemeClr val="tx1"/>
                </a:solidFill>
              </a:rPr>
              <a:t>المحاضرة </a:t>
            </a:r>
            <a:r>
              <a:rPr lang="ar-IQ" dirty="0" err="1" smtClean="0">
                <a:solidFill>
                  <a:schemeClr val="tx1"/>
                </a:solidFill>
              </a:rPr>
              <a:t>الاولى</a:t>
            </a:r>
            <a:endParaRPr lang="ar-IQ" dirty="0">
              <a:solidFill>
                <a:schemeClr val="tx1"/>
              </a:solidFill>
            </a:endParaRPr>
          </a:p>
        </p:txBody>
      </p:sp>
      <p:pic>
        <p:nvPicPr>
          <p:cNvPr id="30721" name="Picture 1" descr="C:\Users\hp1\Desktop\untitled.png"/>
          <p:cNvPicPr>
            <a:picLocks noChangeAspect="1" noChangeArrowheads="1"/>
          </p:cNvPicPr>
          <p:nvPr/>
        </p:nvPicPr>
        <p:blipFill>
          <a:blip r:embed="rId2"/>
          <a:srcRect/>
          <a:stretch>
            <a:fillRect/>
          </a:stretch>
        </p:blipFill>
        <p:spPr bwMode="auto">
          <a:xfrm>
            <a:off x="1142976" y="2143116"/>
            <a:ext cx="6858048" cy="3571900"/>
          </a:xfrm>
          <a:prstGeom prst="rect">
            <a:avLst/>
          </a:prstGeom>
          <a:noFill/>
        </p:spPr>
      </p:pic>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85786" y="142852"/>
            <a:ext cx="7772400" cy="714379"/>
          </a:xfr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8100000" scaled="1"/>
            <a:tileRect/>
          </a:gradFill>
        </p:spPr>
        <p:txBody>
          <a:bodyPr>
            <a:normAutofit fontScale="90000"/>
          </a:bodyPr>
          <a:lstStyle/>
          <a:p>
            <a:r>
              <a:rPr lang="ar-IQ" b="1" dirty="0" smtClean="0"/>
              <a:t/>
            </a:r>
            <a:br>
              <a:rPr lang="ar-IQ" b="1" dirty="0" smtClean="0"/>
            </a:br>
            <a:r>
              <a:rPr lang="ar-IQ" b="1" dirty="0" smtClean="0"/>
              <a:t>أساليب الإرشاد</a:t>
            </a:r>
            <a:r>
              <a:rPr lang="en-US" dirty="0" smtClean="0"/>
              <a:t/>
            </a:r>
            <a:br>
              <a:rPr lang="en-US" dirty="0" smtClean="0"/>
            </a:br>
            <a:endParaRPr lang="ar-IQ" dirty="0"/>
          </a:p>
        </p:txBody>
      </p:sp>
      <p:sp>
        <p:nvSpPr>
          <p:cNvPr id="3" name="عنوان فرعي 2"/>
          <p:cNvSpPr>
            <a:spLocks noGrp="1"/>
          </p:cNvSpPr>
          <p:nvPr>
            <p:ph type="subTitle" idx="1"/>
          </p:nvPr>
        </p:nvSpPr>
        <p:spPr>
          <a:xfrm>
            <a:off x="571472" y="1071546"/>
            <a:ext cx="8143932" cy="5429288"/>
          </a:xfrm>
          <a:solidFill>
            <a:schemeClr val="accent3">
              <a:lumMod val="60000"/>
              <a:lumOff val="40000"/>
            </a:schemeClr>
          </a:solidFill>
        </p:spPr>
        <p:txBody>
          <a:bodyPr>
            <a:normAutofit/>
          </a:bodyPr>
          <a:lstStyle/>
          <a:p>
            <a:pPr algn="just"/>
            <a:r>
              <a:rPr lang="ar-IQ" dirty="0" smtClean="0">
                <a:solidFill>
                  <a:srgbClr val="FF0000"/>
                </a:solidFill>
              </a:rPr>
              <a:t>1.الإرشاد </a:t>
            </a:r>
            <a:r>
              <a:rPr lang="ar-IQ" dirty="0">
                <a:solidFill>
                  <a:srgbClr val="FF0000"/>
                </a:solidFill>
              </a:rPr>
              <a:t>الفردي.</a:t>
            </a:r>
            <a:endParaRPr lang="en-US" dirty="0">
              <a:solidFill>
                <a:srgbClr val="FF0000"/>
              </a:solidFill>
            </a:endParaRPr>
          </a:p>
          <a:p>
            <a:pPr algn="just"/>
            <a:r>
              <a:rPr lang="ar-IQ" dirty="0">
                <a:solidFill>
                  <a:srgbClr val="FF0000"/>
                </a:solidFill>
              </a:rPr>
              <a:t>2.الإرشاد الجماعي</a:t>
            </a:r>
            <a:r>
              <a:rPr lang="ar-IQ" dirty="0" smtClean="0">
                <a:solidFill>
                  <a:srgbClr val="FF0000"/>
                </a:solidFill>
              </a:rPr>
              <a:t>.</a:t>
            </a:r>
          </a:p>
          <a:p>
            <a:pPr algn="just"/>
            <a:endParaRPr lang="ar-IQ" dirty="0" smtClean="0">
              <a:solidFill>
                <a:schemeClr val="tx1"/>
              </a:solidFill>
            </a:endParaRPr>
          </a:p>
          <a:p>
            <a:pPr algn="just"/>
            <a:r>
              <a:rPr lang="ar-IQ" dirty="0" smtClean="0">
                <a:solidFill>
                  <a:schemeClr val="tx1"/>
                </a:solidFill>
              </a:rPr>
              <a:t> </a:t>
            </a:r>
            <a:r>
              <a:rPr lang="ar-IQ" dirty="0">
                <a:solidFill>
                  <a:schemeClr val="tx1"/>
                </a:solidFill>
              </a:rPr>
              <a:t>مع استخدام الطرق التالية للإرشاد: </a:t>
            </a:r>
            <a:endParaRPr lang="ar-IQ" dirty="0" smtClean="0">
              <a:solidFill>
                <a:schemeClr val="tx1"/>
              </a:solidFill>
            </a:endParaRPr>
          </a:p>
          <a:p>
            <a:r>
              <a:rPr lang="ar-IQ" dirty="0" smtClean="0">
                <a:solidFill>
                  <a:schemeClr val="tx1"/>
                </a:solidFill>
              </a:rPr>
              <a:t>1.الإرشاد </a:t>
            </a:r>
            <a:r>
              <a:rPr lang="ar-IQ" dirty="0">
                <a:solidFill>
                  <a:schemeClr val="tx1"/>
                </a:solidFill>
              </a:rPr>
              <a:t>المباشر.</a:t>
            </a:r>
            <a:endParaRPr lang="en-US" dirty="0">
              <a:solidFill>
                <a:schemeClr val="tx1"/>
              </a:solidFill>
            </a:endParaRPr>
          </a:p>
          <a:p>
            <a:r>
              <a:rPr lang="ar-IQ" dirty="0" smtClean="0">
                <a:solidFill>
                  <a:schemeClr val="tx1"/>
                </a:solidFill>
              </a:rPr>
              <a:t>      2.الإرشاد </a:t>
            </a:r>
            <a:r>
              <a:rPr lang="ar-IQ" dirty="0">
                <a:solidFill>
                  <a:schemeClr val="tx1"/>
                </a:solidFill>
              </a:rPr>
              <a:t>غير المباشر.</a:t>
            </a:r>
            <a:endParaRPr lang="en-US" dirty="0">
              <a:solidFill>
                <a:schemeClr val="tx1"/>
              </a:solidFill>
            </a:endParaRPr>
          </a:p>
          <a:p>
            <a:r>
              <a:rPr lang="ar-IQ" dirty="0" smtClean="0">
                <a:solidFill>
                  <a:schemeClr val="tx1"/>
                </a:solidFill>
              </a:rPr>
              <a:t> 3.الإرشاد السلوكي.</a:t>
            </a:r>
          </a:p>
          <a:p>
            <a:r>
              <a:rPr lang="ar-IQ" dirty="0" smtClean="0">
                <a:solidFill>
                  <a:schemeClr val="tx1"/>
                </a:solidFill>
              </a:rPr>
              <a:t>4. الإرشاد الديني.   </a:t>
            </a:r>
            <a:endParaRPr lang="en-US" dirty="0">
              <a:solidFill>
                <a:schemeClr val="tx1"/>
              </a:solidFill>
            </a:endParaRPr>
          </a:p>
          <a:p>
            <a:r>
              <a:rPr lang="ar-IQ" dirty="0">
                <a:solidFill>
                  <a:schemeClr val="tx1"/>
                </a:solidFill>
              </a:rPr>
              <a:t>5.الإرشاد التربوي.</a:t>
            </a:r>
            <a:endParaRPr lang="en-US" dirty="0">
              <a:solidFill>
                <a:schemeClr val="tx1"/>
              </a:solidFill>
            </a:endParaRPr>
          </a:p>
          <a:p>
            <a:endParaRPr lang="ar-IQ" dirty="0"/>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42910" y="357167"/>
            <a:ext cx="7772400" cy="857255"/>
          </a:xfr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8100000" scaled="1"/>
            <a:tileRect/>
          </a:gradFill>
        </p:spPr>
        <p:txBody>
          <a:bodyPr>
            <a:normAutofit fontScale="90000"/>
          </a:bodyPr>
          <a:lstStyle/>
          <a:p>
            <a:r>
              <a:rPr lang="ar-IQ" b="1" dirty="0" smtClean="0"/>
              <a:t/>
            </a:r>
            <a:br>
              <a:rPr lang="ar-IQ" b="1" dirty="0" smtClean="0"/>
            </a:br>
            <a:r>
              <a:rPr lang="ar-IQ" b="1" dirty="0" smtClean="0"/>
              <a:t>أهمية الإرشاد</a:t>
            </a:r>
            <a:r>
              <a:rPr lang="en-US" dirty="0" smtClean="0"/>
              <a:t/>
            </a:r>
            <a:br>
              <a:rPr lang="en-US" dirty="0" smtClean="0"/>
            </a:br>
            <a:endParaRPr lang="ar-IQ" dirty="0"/>
          </a:p>
        </p:txBody>
      </p:sp>
      <p:sp>
        <p:nvSpPr>
          <p:cNvPr id="3" name="عنوان فرعي 2"/>
          <p:cNvSpPr>
            <a:spLocks noGrp="1"/>
          </p:cNvSpPr>
          <p:nvPr>
            <p:ph type="subTitle" idx="1"/>
          </p:nvPr>
        </p:nvSpPr>
        <p:spPr>
          <a:xfrm>
            <a:off x="571472" y="1357298"/>
            <a:ext cx="7929618" cy="5072098"/>
          </a:xfrm>
          <a:solidFill>
            <a:schemeClr val="accent3">
              <a:lumMod val="60000"/>
              <a:lumOff val="40000"/>
            </a:schemeClr>
          </a:solidFill>
        </p:spPr>
        <p:txBody>
          <a:bodyPr>
            <a:normAutofit/>
          </a:bodyPr>
          <a:lstStyle/>
          <a:p>
            <a:pPr algn="just"/>
            <a:r>
              <a:rPr lang="ar-IQ" sz="2800" dirty="0" smtClean="0">
                <a:solidFill>
                  <a:schemeClr val="tx1"/>
                </a:solidFill>
              </a:rPr>
              <a:t>1.خطوات </a:t>
            </a:r>
            <a:r>
              <a:rPr lang="ar-IQ" sz="2800" dirty="0">
                <a:solidFill>
                  <a:schemeClr val="tx1"/>
                </a:solidFill>
              </a:rPr>
              <a:t>الإرشاد أو (مهامه)حصر المشكلات التي يعانيها الطلاب والدارسون والتعامل معها.</a:t>
            </a:r>
            <a:endParaRPr lang="en-US" sz="2800" dirty="0">
              <a:solidFill>
                <a:schemeClr val="tx1"/>
              </a:solidFill>
            </a:endParaRPr>
          </a:p>
          <a:p>
            <a:pPr algn="just"/>
            <a:r>
              <a:rPr lang="ar-IQ" sz="2800" dirty="0">
                <a:solidFill>
                  <a:schemeClr val="tx1"/>
                </a:solidFill>
              </a:rPr>
              <a:t>2.تصنيف هذه المشكلات إلى أقسامها أو ميادينها.</a:t>
            </a:r>
            <a:endParaRPr lang="en-US" sz="2800" dirty="0">
              <a:solidFill>
                <a:schemeClr val="tx1"/>
              </a:solidFill>
            </a:endParaRPr>
          </a:p>
          <a:p>
            <a:pPr algn="just"/>
            <a:r>
              <a:rPr lang="ar-IQ" sz="2800" dirty="0">
                <a:solidFill>
                  <a:schemeClr val="tx1"/>
                </a:solidFill>
              </a:rPr>
              <a:t>3.عمل استمارة لتسجيل الحالة بكل جوانبها ومسبباتها.</a:t>
            </a:r>
            <a:endParaRPr lang="en-US" sz="2800" dirty="0">
              <a:solidFill>
                <a:schemeClr val="tx1"/>
              </a:solidFill>
            </a:endParaRPr>
          </a:p>
          <a:p>
            <a:pPr algn="just"/>
            <a:r>
              <a:rPr lang="ar-IQ" sz="2800" dirty="0">
                <a:solidFill>
                  <a:schemeClr val="tx1"/>
                </a:solidFill>
              </a:rPr>
              <a:t>4.توجيه( الطالب/الدارس) إلى الأخصائي لمساعدته في حلّ مشكلته.</a:t>
            </a:r>
            <a:endParaRPr lang="en-US" sz="2800" dirty="0">
              <a:solidFill>
                <a:schemeClr val="tx1"/>
              </a:solidFill>
            </a:endParaRPr>
          </a:p>
          <a:p>
            <a:pPr algn="just"/>
            <a:r>
              <a:rPr lang="ar-IQ" sz="2800" dirty="0">
                <a:solidFill>
                  <a:schemeClr val="tx1"/>
                </a:solidFill>
              </a:rPr>
              <a:t>5.وضع برنامج الإرشاد.</a:t>
            </a:r>
            <a:endParaRPr lang="en-US" sz="2800" dirty="0">
              <a:solidFill>
                <a:schemeClr val="tx1"/>
              </a:solidFill>
            </a:endParaRPr>
          </a:p>
          <a:p>
            <a:pPr algn="just"/>
            <a:r>
              <a:rPr lang="ar-IQ" sz="2800" dirty="0">
                <a:solidFill>
                  <a:schemeClr val="tx1"/>
                </a:solidFill>
              </a:rPr>
              <a:t>6.كتابة التوصيلات إلى الجهات المسئولة داخل الكلية وخارجها في ضوء حل المشكلة.</a:t>
            </a:r>
            <a:endParaRPr lang="en-US" sz="2800" dirty="0">
              <a:solidFill>
                <a:schemeClr val="tx1"/>
              </a:solidFill>
            </a:endParaRPr>
          </a:p>
          <a:p>
            <a:endParaRPr lang="ar-IQ" dirty="0"/>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71472" y="285728"/>
            <a:ext cx="8058152" cy="642942"/>
          </a:xfr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8100000" scaled="1"/>
            <a:tileRect/>
          </a:gradFill>
        </p:spPr>
        <p:txBody>
          <a:bodyPr>
            <a:normAutofit fontScale="90000"/>
          </a:bodyPr>
          <a:lstStyle/>
          <a:p>
            <a:r>
              <a:rPr lang="ar-IQ" b="1" dirty="0" smtClean="0"/>
              <a:t/>
            </a:r>
            <a:br>
              <a:rPr lang="ar-IQ" b="1" dirty="0" smtClean="0"/>
            </a:br>
            <a:r>
              <a:rPr lang="ar-IQ" b="1" dirty="0" smtClean="0"/>
              <a:t>أهداف الإرشاد</a:t>
            </a:r>
            <a:r>
              <a:rPr lang="en-US" dirty="0" smtClean="0"/>
              <a:t/>
            </a:r>
            <a:br>
              <a:rPr lang="en-US" dirty="0" smtClean="0"/>
            </a:br>
            <a:endParaRPr lang="ar-IQ" dirty="0"/>
          </a:p>
        </p:txBody>
      </p:sp>
      <p:sp>
        <p:nvSpPr>
          <p:cNvPr id="3" name="عنوان فرعي 2"/>
          <p:cNvSpPr>
            <a:spLocks noGrp="1"/>
          </p:cNvSpPr>
          <p:nvPr>
            <p:ph type="subTitle" idx="1"/>
          </p:nvPr>
        </p:nvSpPr>
        <p:spPr>
          <a:xfrm>
            <a:off x="500034" y="1071546"/>
            <a:ext cx="8143932" cy="5357850"/>
          </a:xfrm>
          <a:solidFill>
            <a:schemeClr val="accent3">
              <a:lumMod val="60000"/>
              <a:lumOff val="40000"/>
            </a:schemeClr>
          </a:solidFill>
        </p:spPr>
        <p:txBody>
          <a:bodyPr/>
          <a:lstStyle/>
          <a:p>
            <a:pPr algn="just"/>
            <a:r>
              <a:rPr lang="ar-IQ" dirty="0" smtClean="0">
                <a:solidFill>
                  <a:schemeClr val="tx1"/>
                </a:solidFill>
              </a:rPr>
              <a:t>1.تحقيق </a:t>
            </a:r>
            <a:r>
              <a:rPr lang="ar-IQ" dirty="0">
                <a:solidFill>
                  <a:schemeClr val="tx1"/>
                </a:solidFill>
              </a:rPr>
              <a:t>التوافق النفسي والاجتماعي للطالب في ضوء مبادئ الإسلام.</a:t>
            </a:r>
            <a:endParaRPr lang="en-US" dirty="0">
              <a:solidFill>
                <a:schemeClr val="tx1"/>
              </a:solidFill>
            </a:endParaRPr>
          </a:p>
          <a:p>
            <a:pPr algn="just"/>
            <a:r>
              <a:rPr lang="ar-IQ" dirty="0">
                <a:solidFill>
                  <a:schemeClr val="tx1"/>
                </a:solidFill>
              </a:rPr>
              <a:t>2.مساعدة الطالب لحل مشكلاته النفسية والاجتماعية والتربوية.</a:t>
            </a:r>
            <a:endParaRPr lang="en-US" dirty="0">
              <a:solidFill>
                <a:schemeClr val="tx1"/>
              </a:solidFill>
            </a:endParaRPr>
          </a:p>
          <a:p>
            <a:pPr algn="just"/>
            <a:r>
              <a:rPr lang="ar-IQ" dirty="0">
                <a:solidFill>
                  <a:schemeClr val="tx1"/>
                </a:solidFill>
              </a:rPr>
              <a:t>3.مساعدة الطالب للاستفادة من برامج الأنشطة بأنواعها.</a:t>
            </a:r>
            <a:endParaRPr lang="en-US" dirty="0">
              <a:solidFill>
                <a:schemeClr val="tx1"/>
              </a:solidFill>
            </a:endParaRPr>
          </a:p>
          <a:p>
            <a:pPr algn="just"/>
            <a:r>
              <a:rPr lang="ar-IQ" dirty="0">
                <a:solidFill>
                  <a:schemeClr val="tx1"/>
                </a:solidFill>
              </a:rPr>
              <a:t>4.مساعدة الطلاب الموهوبين في استغلال قدراتهم مستقبلاً.</a:t>
            </a:r>
            <a:endParaRPr lang="en-US" dirty="0">
              <a:solidFill>
                <a:schemeClr val="tx1"/>
              </a:solidFill>
            </a:endParaRPr>
          </a:p>
          <a:p>
            <a:pPr algn="just"/>
            <a:r>
              <a:rPr lang="ar-IQ" dirty="0">
                <a:solidFill>
                  <a:schemeClr val="tx1"/>
                </a:solidFill>
              </a:rPr>
              <a:t>5.مساعدة الطلاب </a:t>
            </a:r>
            <a:r>
              <a:rPr lang="ar-IQ" dirty="0" smtClean="0">
                <a:solidFill>
                  <a:schemeClr val="tx1"/>
                </a:solidFill>
              </a:rPr>
              <a:t>المتأخرين </a:t>
            </a:r>
            <a:r>
              <a:rPr lang="ar-IQ" dirty="0">
                <a:solidFill>
                  <a:schemeClr val="tx1"/>
                </a:solidFill>
              </a:rPr>
              <a:t>دراسيا.</a:t>
            </a:r>
            <a:endParaRPr lang="en-US" dirty="0">
              <a:solidFill>
                <a:schemeClr val="tx1"/>
              </a:solidFill>
            </a:endParaRPr>
          </a:p>
          <a:p>
            <a:endParaRPr lang="ar-IQ" dirty="0"/>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14348" y="500043"/>
            <a:ext cx="7772400" cy="642941"/>
          </a:xfr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8100000" scaled="1"/>
            <a:tileRect/>
          </a:gradFill>
        </p:spPr>
        <p:txBody>
          <a:bodyPr>
            <a:normAutofit fontScale="90000"/>
          </a:bodyPr>
          <a:lstStyle/>
          <a:p>
            <a:r>
              <a:rPr lang="ar-IQ" b="1" dirty="0" smtClean="0">
                <a:solidFill>
                  <a:schemeClr val="tx1"/>
                </a:solidFill>
              </a:rPr>
              <a:t/>
            </a:r>
            <a:br>
              <a:rPr lang="ar-IQ" b="1" dirty="0" smtClean="0">
                <a:solidFill>
                  <a:schemeClr val="tx1"/>
                </a:solidFill>
              </a:rPr>
            </a:br>
            <a:r>
              <a:rPr lang="ar-IQ" b="1" dirty="0" smtClean="0">
                <a:solidFill>
                  <a:schemeClr val="tx1"/>
                </a:solidFill>
              </a:rPr>
              <a:t>مراحل </a:t>
            </a:r>
            <a:r>
              <a:rPr lang="ar-IQ" b="1" dirty="0" err="1" smtClean="0">
                <a:solidFill>
                  <a:schemeClr val="tx1"/>
                </a:solidFill>
              </a:rPr>
              <a:t>الأرشاد</a:t>
            </a:r>
            <a:r>
              <a:rPr lang="en-US" dirty="0" smtClean="0">
                <a:solidFill>
                  <a:schemeClr val="tx1"/>
                </a:solidFill>
              </a:rPr>
              <a:t/>
            </a:r>
            <a:br>
              <a:rPr lang="en-US" dirty="0" smtClean="0">
                <a:solidFill>
                  <a:schemeClr val="tx1"/>
                </a:solidFill>
              </a:rPr>
            </a:br>
            <a:endParaRPr lang="ar-IQ" dirty="0"/>
          </a:p>
        </p:txBody>
      </p:sp>
      <p:sp>
        <p:nvSpPr>
          <p:cNvPr id="3" name="عنوان فرعي 2"/>
          <p:cNvSpPr>
            <a:spLocks noGrp="1"/>
          </p:cNvSpPr>
          <p:nvPr>
            <p:ph type="subTitle" idx="1"/>
          </p:nvPr>
        </p:nvSpPr>
        <p:spPr>
          <a:xfrm>
            <a:off x="571472" y="1571612"/>
            <a:ext cx="8001056" cy="5072098"/>
          </a:xfrm>
          <a:solidFill>
            <a:schemeClr val="accent3">
              <a:lumMod val="60000"/>
              <a:lumOff val="40000"/>
            </a:schemeClr>
          </a:solidFill>
        </p:spPr>
        <p:txBody>
          <a:bodyPr>
            <a:normAutofit fontScale="92500" lnSpcReduction="10000"/>
          </a:bodyPr>
          <a:lstStyle/>
          <a:p>
            <a:pPr algn="just"/>
            <a:r>
              <a:rPr lang="ar-IQ" dirty="0" smtClean="0">
                <a:solidFill>
                  <a:schemeClr val="tx1"/>
                </a:solidFill>
              </a:rPr>
              <a:t>ينقسم </a:t>
            </a:r>
            <a:r>
              <a:rPr lang="ar-IQ" dirty="0">
                <a:solidFill>
                  <a:schemeClr val="tx1"/>
                </a:solidFill>
              </a:rPr>
              <a:t>برنامج التوجيه والإرشاد التربوي إلى مراحل منها</a:t>
            </a:r>
            <a:r>
              <a:rPr lang="ar-IQ" dirty="0" smtClean="0">
                <a:solidFill>
                  <a:schemeClr val="tx1"/>
                </a:solidFill>
              </a:rPr>
              <a:t>:</a:t>
            </a:r>
          </a:p>
          <a:p>
            <a:pPr algn="just">
              <a:lnSpc>
                <a:spcPct val="150000"/>
              </a:lnSpc>
            </a:pPr>
            <a:endParaRPr lang="en-US" dirty="0">
              <a:solidFill>
                <a:schemeClr val="tx1"/>
              </a:solidFill>
            </a:endParaRPr>
          </a:p>
          <a:p>
            <a:pPr algn="just">
              <a:lnSpc>
                <a:spcPct val="150000"/>
              </a:lnSpc>
            </a:pPr>
            <a:r>
              <a:rPr lang="ar-IQ" dirty="0">
                <a:solidFill>
                  <a:schemeClr val="tx1"/>
                </a:solidFill>
              </a:rPr>
              <a:t>1.استقبال حالات الطلاب الموجهة من أعضاء هيئة التدريس ومن </a:t>
            </a:r>
            <a:r>
              <a:rPr lang="ar-IQ" dirty="0" smtClean="0">
                <a:solidFill>
                  <a:schemeClr val="tx1"/>
                </a:solidFill>
              </a:rPr>
              <a:t>                   الإدارة </a:t>
            </a:r>
            <a:r>
              <a:rPr lang="ar-IQ" dirty="0">
                <a:solidFill>
                  <a:schemeClr val="tx1"/>
                </a:solidFill>
              </a:rPr>
              <a:t>والقادمين بأشخاصهم ومن الطلاب أنفسهم</a:t>
            </a:r>
            <a:r>
              <a:rPr lang="ar-IQ" dirty="0" smtClean="0">
                <a:solidFill>
                  <a:schemeClr val="tx1"/>
                </a:solidFill>
              </a:rPr>
              <a:t>.</a:t>
            </a:r>
            <a:endParaRPr lang="en-US" dirty="0">
              <a:solidFill>
                <a:schemeClr val="tx1"/>
              </a:solidFill>
            </a:endParaRPr>
          </a:p>
          <a:p>
            <a:pPr algn="just">
              <a:lnSpc>
                <a:spcPct val="150000"/>
              </a:lnSpc>
            </a:pPr>
            <a:r>
              <a:rPr lang="ar-IQ" dirty="0">
                <a:solidFill>
                  <a:schemeClr val="tx1"/>
                </a:solidFill>
              </a:rPr>
              <a:t>2.دراسة الحالة وإحالتها.</a:t>
            </a:r>
            <a:endParaRPr lang="en-US" dirty="0">
              <a:solidFill>
                <a:schemeClr val="tx1"/>
              </a:solidFill>
            </a:endParaRPr>
          </a:p>
          <a:p>
            <a:pPr algn="just">
              <a:lnSpc>
                <a:spcPct val="150000"/>
              </a:lnSpc>
            </a:pPr>
            <a:r>
              <a:rPr lang="ar-IQ" dirty="0">
                <a:solidFill>
                  <a:schemeClr val="tx1"/>
                </a:solidFill>
              </a:rPr>
              <a:t>3.كتابة التوصيات بشأن علاج الحالات.</a:t>
            </a:r>
            <a:endParaRPr lang="en-US" dirty="0">
              <a:solidFill>
                <a:schemeClr val="tx1"/>
              </a:solidFill>
            </a:endParaRPr>
          </a:p>
          <a:p>
            <a:pPr algn="just">
              <a:lnSpc>
                <a:spcPct val="150000"/>
              </a:lnSpc>
            </a:pPr>
            <a:r>
              <a:rPr lang="ar-IQ" dirty="0">
                <a:solidFill>
                  <a:schemeClr val="tx1"/>
                </a:solidFill>
              </a:rPr>
              <a:t>4.متابعة الحالات بعد المثول والتوجيهات.</a:t>
            </a:r>
            <a:endParaRPr lang="en-US" dirty="0">
              <a:solidFill>
                <a:schemeClr val="tx1"/>
              </a:solidFill>
            </a:endParaRPr>
          </a:p>
          <a:p>
            <a:endParaRPr lang="ar-IQ" dirty="0">
              <a:solidFill>
                <a:schemeClr val="tx1"/>
              </a:solidFill>
            </a:endParaRPr>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85786" y="357167"/>
            <a:ext cx="7772400" cy="857256"/>
          </a:xfr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8100000" scaled="1"/>
            <a:tileRect/>
          </a:gradFill>
        </p:spPr>
        <p:txBody>
          <a:bodyPr>
            <a:normAutofit fontScale="90000"/>
          </a:bodyPr>
          <a:lstStyle/>
          <a:p>
            <a:r>
              <a:rPr lang="ar-IQ" b="1" dirty="0" smtClean="0"/>
              <a:t/>
            </a:r>
            <a:br>
              <a:rPr lang="ar-IQ" b="1" dirty="0" smtClean="0"/>
            </a:br>
            <a:r>
              <a:rPr lang="ar-IQ" b="1" dirty="0" smtClean="0"/>
              <a:t>الإرشاد التربوي في اللعب</a:t>
            </a:r>
            <a:r>
              <a:rPr lang="en-US" dirty="0" smtClean="0"/>
              <a:t/>
            </a:r>
            <a:br>
              <a:rPr lang="en-US" dirty="0" smtClean="0"/>
            </a:br>
            <a:endParaRPr lang="ar-IQ" dirty="0"/>
          </a:p>
        </p:txBody>
      </p:sp>
      <p:sp>
        <p:nvSpPr>
          <p:cNvPr id="3" name="عنوان فرعي 2"/>
          <p:cNvSpPr>
            <a:spLocks noGrp="1"/>
          </p:cNvSpPr>
          <p:nvPr>
            <p:ph type="subTitle" idx="1"/>
          </p:nvPr>
        </p:nvSpPr>
        <p:spPr>
          <a:xfrm>
            <a:off x="714348" y="1357298"/>
            <a:ext cx="7858180" cy="5143536"/>
          </a:xfrm>
          <a:solidFill>
            <a:schemeClr val="accent3">
              <a:lumMod val="60000"/>
              <a:lumOff val="40000"/>
            </a:schemeClr>
          </a:solidFill>
        </p:spPr>
        <p:txBody>
          <a:bodyPr>
            <a:normAutofit fontScale="70000" lnSpcReduction="20000"/>
          </a:bodyPr>
          <a:lstStyle/>
          <a:p>
            <a:r>
              <a:rPr lang="ar-IQ" dirty="0"/>
              <a:t> </a:t>
            </a:r>
            <a:endParaRPr lang="en-US" dirty="0"/>
          </a:p>
          <a:p>
            <a:pPr algn="just"/>
            <a:r>
              <a:rPr lang="ar-IQ" sz="3600" dirty="0" smtClean="0">
                <a:solidFill>
                  <a:schemeClr val="tx1"/>
                </a:solidFill>
              </a:rPr>
              <a:t>- يتجلى </a:t>
            </a:r>
            <a:r>
              <a:rPr lang="ar-IQ" sz="3600" dirty="0">
                <a:solidFill>
                  <a:schemeClr val="tx1"/>
                </a:solidFill>
              </a:rPr>
              <a:t>دور الأسرة ودور المختصين في كيفية الإرشاد والتوجيه الصحيح لأطفال التوحد أثناء اللعب وأثناء طلبهم المشاركة معهم باللعب ومعرفة الطرق الصحيحة والمقبولة لتعديل سلوكهم. </a:t>
            </a:r>
            <a:endParaRPr lang="ar-IQ" sz="3600" dirty="0" smtClean="0">
              <a:solidFill>
                <a:schemeClr val="tx1"/>
              </a:solidFill>
            </a:endParaRPr>
          </a:p>
          <a:p>
            <a:pPr algn="just"/>
            <a:r>
              <a:rPr lang="ar-IQ" sz="3600" dirty="0" smtClean="0">
                <a:solidFill>
                  <a:schemeClr val="tx1"/>
                </a:solidFill>
              </a:rPr>
              <a:t>- ويبرز </a:t>
            </a:r>
            <a:r>
              <a:rPr lang="ar-IQ" sz="3600" dirty="0">
                <a:solidFill>
                  <a:schemeClr val="tx1"/>
                </a:solidFill>
              </a:rPr>
              <a:t>دور </a:t>
            </a:r>
            <a:r>
              <a:rPr lang="ar-IQ" sz="3600" dirty="0" smtClean="0">
                <a:solidFill>
                  <a:schemeClr val="tx1"/>
                </a:solidFill>
              </a:rPr>
              <a:t>المعلم </a:t>
            </a:r>
            <a:r>
              <a:rPr lang="ar-IQ" sz="3600" dirty="0">
                <a:solidFill>
                  <a:schemeClr val="tx1"/>
                </a:solidFill>
              </a:rPr>
              <a:t>ودور أولياء الأمور في تعليم التوحيديين بمعادلة بسيطة تساعدهم في فهم معنى الملكية مثلاً</a:t>
            </a:r>
            <a:r>
              <a:rPr lang="ar-IQ" sz="3600" dirty="0" smtClean="0">
                <a:solidFill>
                  <a:schemeClr val="tx1"/>
                </a:solidFill>
              </a:rPr>
              <a:t>،</a:t>
            </a:r>
          </a:p>
          <a:p>
            <a:pPr algn="just"/>
            <a:r>
              <a:rPr lang="ar-IQ" sz="3600" dirty="0" smtClean="0">
                <a:solidFill>
                  <a:schemeClr val="tx1"/>
                </a:solidFill>
              </a:rPr>
              <a:t> </a:t>
            </a:r>
            <a:r>
              <a:rPr lang="ar-IQ" sz="3600" dirty="0">
                <a:solidFill>
                  <a:schemeClr val="tx1"/>
                </a:solidFill>
              </a:rPr>
              <a:t>ونضرب على ذلك مثالاً لهذه المعادلة البسيطة فإذا لم يعرف الطفل ألتوحدي لمن تكون هذه اللعبة من اللعب نقول له "هذه اللعبة لمريم" </a:t>
            </a:r>
            <a:r>
              <a:rPr lang="ar-IQ" sz="3600" dirty="0" err="1">
                <a:solidFill>
                  <a:schemeClr val="tx1"/>
                </a:solidFill>
              </a:rPr>
              <a:t>أوهذه</a:t>
            </a:r>
            <a:r>
              <a:rPr lang="ar-IQ" sz="3600" dirty="0">
                <a:solidFill>
                  <a:schemeClr val="tx1"/>
                </a:solidFill>
              </a:rPr>
              <a:t> لعبة "مريم" </a:t>
            </a:r>
            <a:r>
              <a:rPr lang="ar-IQ" sz="3600" dirty="0" smtClean="0">
                <a:solidFill>
                  <a:schemeClr val="tx1"/>
                </a:solidFill>
              </a:rPr>
              <a:t>- وتُخصص </a:t>
            </a:r>
            <a:r>
              <a:rPr lang="ar-IQ" sz="3600" dirty="0">
                <a:solidFill>
                  <a:schemeClr val="tx1"/>
                </a:solidFill>
              </a:rPr>
              <a:t>أماكن واضحة تُفيد معنى الملكية, وتوضح مفهومها </a:t>
            </a:r>
            <a:r>
              <a:rPr lang="ar-IQ" sz="3600" dirty="0" err="1">
                <a:solidFill>
                  <a:schemeClr val="tx1"/>
                </a:solidFill>
              </a:rPr>
              <a:t>وهوأن</a:t>
            </a:r>
            <a:r>
              <a:rPr lang="ar-IQ" sz="3600" dirty="0">
                <a:solidFill>
                  <a:schemeClr val="tx1"/>
                </a:solidFill>
              </a:rPr>
              <a:t> لكل شخص الحق في أن يختص بشيء لنفسه ولا يحق لغيره استعماله </a:t>
            </a:r>
            <a:r>
              <a:rPr lang="ar-IQ" sz="3600" dirty="0" err="1">
                <a:solidFill>
                  <a:schemeClr val="tx1"/>
                </a:solidFill>
              </a:rPr>
              <a:t>أوالتصرف</a:t>
            </a:r>
            <a:r>
              <a:rPr lang="ar-IQ" sz="3600" dirty="0">
                <a:solidFill>
                  <a:schemeClr val="tx1"/>
                </a:solidFill>
              </a:rPr>
              <a:t> فيه. ولا بد في هذا المجال أن تطلع الأسرة على بعض الاعتبارات والنظريات المختصة في دراسة الباعث السلوكي للتواجديين, </a:t>
            </a:r>
            <a:endParaRPr lang="ar-IQ" sz="3600" dirty="0" smtClean="0">
              <a:solidFill>
                <a:schemeClr val="tx1"/>
              </a:solidFill>
            </a:endParaRPr>
          </a:p>
          <a:p>
            <a:pPr algn="just"/>
            <a:r>
              <a:rPr lang="ar-IQ" sz="3600" dirty="0" smtClean="0">
                <a:solidFill>
                  <a:schemeClr val="tx1"/>
                </a:solidFill>
              </a:rPr>
              <a:t>حيث </a:t>
            </a:r>
            <a:r>
              <a:rPr lang="ar-IQ" sz="3600" dirty="0">
                <a:solidFill>
                  <a:schemeClr val="tx1"/>
                </a:solidFill>
              </a:rPr>
              <a:t>أن منشأ هذا الباعث السلوكي </a:t>
            </a:r>
            <a:r>
              <a:rPr lang="ar-IQ" sz="3600" dirty="0" err="1">
                <a:solidFill>
                  <a:schemeClr val="tx1"/>
                </a:solidFill>
              </a:rPr>
              <a:t>هوالتعزيز</a:t>
            </a:r>
            <a:r>
              <a:rPr lang="ar-IQ" sz="3600" dirty="0">
                <a:solidFill>
                  <a:schemeClr val="tx1"/>
                </a:solidFill>
              </a:rPr>
              <a:t> (اللعب) وضرورة اقترانه أيضاً بالمُعززات الاجتماعية </a:t>
            </a:r>
            <a:r>
              <a:rPr lang="en-US" sz="3600" dirty="0">
                <a:solidFill>
                  <a:schemeClr val="tx1"/>
                </a:solidFill>
              </a:rPr>
              <a:t>Social Reinforces</a:t>
            </a:r>
            <a:r>
              <a:rPr lang="ar-IQ" sz="3600" dirty="0">
                <a:solidFill>
                  <a:schemeClr val="tx1"/>
                </a:solidFill>
              </a:rPr>
              <a:t> (مثل الابتسامة، قبلة على الوجه، كلمة أحسنت ، نظرة إعجاب).</a:t>
            </a:r>
            <a:endParaRPr lang="en-US" sz="3600" dirty="0">
              <a:solidFill>
                <a:schemeClr val="tx1"/>
              </a:solidFill>
            </a:endParaRPr>
          </a:p>
          <a:p>
            <a:endParaRPr lang="ar-IQ" dirty="0"/>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14348" y="357166"/>
            <a:ext cx="7772400" cy="928693"/>
          </a:xfr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8100000" scaled="1"/>
            <a:tileRect/>
          </a:gradFill>
        </p:spPr>
        <p:txBody>
          <a:bodyPr>
            <a:normAutofit fontScale="90000"/>
          </a:bodyPr>
          <a:lstStyle/>
          <a:p>
            <a:r>
              <a:rPr lang="ar-IQ" b="1" dirty="0" smtClean="0"/>
              <a:t/>
            </a:r>
            <a:br>
              <a:rPr lang="ar-IQ" b="1" dirty="0" smtClean="0"/>
            </a:br>
            <a:r>
              <a:rPr lang="ar-IQ" b="1" dirty="0" smtClean="0"/>
              <a:t>دور الآباء</a:t>
            </a:r>
            <a:r>
              <a:rPr lang="en-US" dirty="0" smtClean="0"/>
              <a:t/>
            </a:r>
            <a:br>
              <a:rPr lang="en-US" dirty="0" smtClean="0"/>
            </a:br>
            <a:endParaRPr lang="ar-IQ" dirty="0"/>
          </a:p>
        </p:txBody>
      </p:sp>
      <p:sp>
        <p:nvSpPr>
          <p:cNvPr id="3" name="عنوان فرعي 2"/>
          <p:cNvSpPr>
            <a:spLocks noGrp="1"/>
          </p:cNvSpPr>
          <p:nvPr>
            <p:ph type="subTitle" idx="1"/>
          </p:nvPr>
        </p:nvSpPr>
        <p:spPr>
          <a:xfrm>
            <a:off x="642910" y="1428736"/>
            <a:ext cx="7929618" cy="5143536"/>
          </a:xfrm>
          <a:solidFill>
            <a:schemeClr val="accent3">
              <a:lumMod val="60000"/>
              <a:lumOff val="40000"/>
            </a:schemeClr>
          </a:solidFill>
        </p:spPr>
        <p:txBody>
          <a:bodyPr>
            <a:normAutofit fontScale="92500" lnSpcReduction="10000"/>
          </a:bodyPr>
          <a:lstStyle/>
          <a:p>
            <a:pPr algn="just"/>
            <a:r>
              <a:rPr lang="ar-IQ" dirty="0"/>
              <a:t> </a:t>
            </a:r>
            <a:endParaRPr lang="en-US" dirty="0"/>
          </a:p>
          <a:p>
            <a:pPr algn="just"/>
            <a:r>
              <a:rPr lang="ar-IQ" dirty="0">
                <a:solidFill>
                  <a:schemeClr val="tx1"/>
                </a:solidFill>
              </a:rPr>
              <a:t>هل الآباء لهم دور في جعل الألعاب من الوسائل المُشجعة والمُحفزة في عمليات تعديل السلوك المُستهدف أم لا؟ من المُلاحظ أن التوحيديين لديهم إحساس عندما يُشاركهم الآباء في اللعب مثل القيام بالآتي:</a:t>
            </a:r>
            <a:endParaRPr lang="en-US" dirty="0">
              <a:solidFill>
                <a:schemeClr val="tx1"/>
              </a:solidFill>
            </a:endParaRPr>
          </a:p>
          <a:p>
            <a:pPr algn="just"/>
            <a:r>
              <a:rPr lang="ar-IQ" dirty="0">
                <a:solidFill>
                  <a:schemeClr val="tx1"/>
                </a:solidFill>
              </a:rPr>
              <a:t>1.الرسم معهم والتعبير عن علاقاتهم.</a:t>
            </a:r>
            <a:endParaRPr lang="en-US" dirty="0">
              <a:solidFill>
                <a:schemeClr val="tx1"/>
              </a:solidFill>
            </a:endParaRPr>
          </a:p>
          <a:p>
            <a:pPr algn="just"/>
            <a:r>
              <a:rPr lang="ar-IQ" dirty="0">
                <a:solidFill>
                  <a:schemeClr val="tx1"/>
                </a:solidFill>
              </a:rPr>
              <a:t>2.مُشاركة الوالدان بأنشطة أخرى (لعبة الأرجحة</a:t>
            </a:r>
            <a:r>
              <a:rPr lang="ar-IQ" dirty="0" smtClean="0">
                <a:solidFill>
                  <a:schemeClr val="tx1"/>
                </a:solidFill>
              </a:rPr>
              <a:t>).</a:t>
            </a:r>
          </a:p>
          <a:p>
            <a:pPr algn="just"/>
            <a:r>
              <a:rPr lang="ar-IQ" dirty="0">
                <a:solidFill>
                  <a:srgbClr val="FF0000"/>
                </a:solidFill>
              </a:rPr>
              <a:t>وجميع هذه الأمور تُحقق للتوحيديين الأمان والدفء العائلي والتي تسهم في الأمن النفسي عند أي مشكلة. ولا بد عند مشاركتهم في اللعب من تقديم الإرشادات البسيطة وتعويدهم على </a:t>
            </a:r>
            <a:r>
              <a:rPr lang="ar-IQ" dirty="0" err="1">
                <a:solidFill>
                  <a:srgbClr val="FF0000"/>
                </a:solidFill>
              </a:rPr>
              <a:t>الاسماع</a:t>
            </a:r>
            <a:r>
              <a:rPr lang="ar-IQ" dirty="0">
                <a:solidFill>
                  <a:srgbClr val="FF0000"/>
                </a:solidFill>
              </a:rPr>
              <a:t> إليها.</a:t>
            </a:r>
            <a:endParaRPr lang="en-US" dirty="0">
              <a:solidFill>
                <a:srgbClr val="FF0000"/>
              </a:solidFill>
            </a:endParaRPr>
          </a:p>
          <a:p>
            <a:pPr algn="just"/>
            <a:endParaRPr lang="en-US" dirty="0">
              <a:solidFill>
                <a:schemeClr val="tx1"/>
              </a:solidFill>
            </a:endParaRPr>
          </a:p>
          <a:p>
            <a:endParaRPr lang="ar-IQ" dirty="0"/>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14348" y="357167"/>
            <a:ext cx="7772400" cy="1071570"/>
          </a:xfr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8100000" scaled="1"/>
            <a:tileRect/>
          </a:gradFill>
        </p:spPr>
        <p:txBody>
          <a:bodyPr>
            <a:normAutofit fontScale="90000"/>
          </a:bodyPr>
          <a:lstStyle/>
          <a:p>
            <a:r>
              <a:rPr lang="ar-IQ" b="1" dirty="0" smtClean="0"/>
              <a:t/>
            </a:r>
            <a:br>
              <a:rPr lang="ar-IQ" b="1" dirty="0" smtClean="0"/>
            </a:br>
            <a:r>
              <a:rPr lang="ar-IQ" sz="4000" b="1" dirty="0" smtClean="0"/>
              <a:t>التوجيه والإرشاد الديني والأخلاقي :</a:t>
            </a:r>
            <a:r>
              <a:rPr lang="en-US" dirty="0" smtClean="0"/>
              <a:t/>
            </a:r>
            <a:br>
              <a:rPr lang="en-US" dirty="0" smtClean="0"/>
            </a:br>
            <a:endParaRPr lang="ar-IQ" dirty="0"/>
          </a:p>
        </p:txBody>
      </p:sp>
      <p:sp>
        <p:nvSpPr>
          <p:cNvPr id="3" name="عنوان فرعي 2"/>
          <p:cNvSpPr>
            <a:spLocks noGrp="1"/>
          </p:cNvSpPr>
          <p:nvPr>
            <p:ph type="subTitle" idx="1"/>
          </p:nvPr>
        </p:nvSpPr>
        <p:spPr>
          <a:xfrm>
            <a:off x="714348" y="1571612"/>
            <a:ext cx="7715304" cy="4929222"/>
          </a:xfrm>
          <a:solidFill>
            <a:schemeClr val="accent3">
              <a:lumMod val="60000"/>
              <a:lumOff val="40000"/>
            </a:schemeClr>
          </a:solidFill>
        </p:spPr>
        <p:txBody>
          <a:bodyPr>
            <a:normAutofit/>
          </a:bodyPr>
          <a:lstStyle/>
          <a:p>
            <a:pPr algn="just"/>
            <a:r>
              <a:rPr lang="ar-IQ" sz="2800" dirty="0">
                <a:solidFill>
                  <a:schemeClr val="tx1"/>
                </a:solidFill>
              </a:rPr>
              <a:t>ولا يقتصر الإرشاد في التعليم والرياضة فقط وإنما للدين نصيب من </a:t>
            </a:r>
            <a:r>
              <a:rPr lang="ar-IQ" sz="2800" dirty="0" smtClean="0">
                <a:solidFill>
                  <a:schemeClr val="tx1"/>
                </a:solidFill>
              </a:rPr>
              <a:t>الإرشاد وذلك من خلال:</a:t>
            </a:r>
          </a:p>
          <a:p>
            <a:pPr algn="just"/>
            <a:endParaRPr lang="en-US" sz="2800" dirty="0">
              <a:solidFill>
                <a:schemeClr val="tx1"/>
              </a:solidFill>
            </a:endParaRPr>
          </a:p>
          <a:p>
            <a:pPr algn="just"/>
            <a:r>
              <a:rPr lang="ar-IQ" sz="2800" dirty="0" smtClean="0">
                <a:solidFill>
                  <a:schemeClr val="tx1"/>
                </a:solidFill>
              </a:rPr>
              <a:t>1.إكساب </a:t>
            </a:r>
            <a:r>
              <a:rPr lang="ar-IQ" sz="2800" dirty="0">
                <a:solidFill>
                  <a:schemeClr val="tx1"/>
                </a:solidFill>
              </a:rPr>
              <a:t>الطالب بعض القيم النابعة من تعاليم الدين الإسلامي .</a:t>
            </a:r>
            <a:endParaRPr lang="en-US" sz="2800" dirty="0">
              <a:solidFill>
                <a:schemeClr val="tx1"/>
              </a:solidFill>
            </a:endParaRPr>
          </a:p>
          <a:p>
            <a:pPr algn="just"/>
            <a:r>
              <a:rPr lang="ar-IQ" sz="2800" dirty="0">
                <a:solidFill>
                  <a:schemeClr val="tx1"/>
                </a:solidFill>
              </a:rPr>
              <a:t>2.العمل على تكوين الشخصية المسلمة .</a:t>
            </a:r>
            <a:endParaRPr lang="en-US" sz="2800" dirty="0">
              <a:solidFill>
                <a:schemeClr val="tx1"/>
              </a:solidFill>
            </a:endParaRPr>
          </a:p>
          <a:p>
            <a:pPr algn="just"/>
            <a:r>
              <a:rPr lang="ar-IQ" sz="2800" dirty="0">
                <a:solidFill>
                  <a:schemeClr val="tx1"/>
                </a:solidFill>
              </a:rPr>
              <a:t>3.تحقيق الصحة النفسية والتوافق النفسي بالعمل لمكارم الأخلاق .</a:t>
            </a:r>
            <a:endParaRPr lang="en-US" sz="2800" dirty="0">
              <a:solidFill>
                <a:schemeClr val="tx1"/>
              </a:solidFill>
            </a:endParaRPr>
          </a:p>
          <a:p>
            <a:pPr algn="just"/>
            <a:r>
              <a:rPr lang="ar-IQ" sz="2800" dirty="0">
                <a:solidFill>
                  <a:schemeClr val="tx1"/>
                </a:solidFill>
              </a:rPr>
              <a:t>4.غرس الآداب التي تزين المسلم وتكوين الشعور بالمحبة للفضائل والقيم الأخلاقية .</a:t>
            </a:r>
            <a:endParaRPr lang="en-US" sz="2800" dirty="0">
              <a:solidFill>
                <a:schemeClr val="tx1"/>
              </a:solidFill>
            </a:endParaRPr>
          </a:p>
          <a:p>
            <a:endParaRPr lang="ar-IQ" dirty="0"/>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3"/>
          </a:solidFill>
        </p:spPr>
        <p:txBody>
          <a:bodyPr/>
          <a:lstStyle/>
          <a:p>
            <a:r>
              <a:rPr lang="ar-IQ" dirty="0" smtClean="0"/>
              <a:t>شكراَ لاطلاعكم</a:t>
            </a:r>
            <a:endParaRPr lang="ar-IQ" dirty="0"/>
          </a:p>
        </p:txBody>
      </p:sp>
      <p:sp>
        <p:nvSpPr>
          <p:cNvPr id="3" name="عنصر نائب للمحتوى 2"/>
          <p:cNvSpPr>
            <a:spLocks noGrp="1"/>
          </p:cNvSpPr>
          <p:nvPr>
            <p:ph idx="1"/>
          </p:nvPr>
        </p:nvSpPr>
        <p:spPr>
          <a:solidFill>
            <a:schemeClr val="accent2">
              <a:lumMod val="60000"/>
              <a:lumOff val="40000"/>
            </a:schemeClr>
          </a:solidFill>
        </p:spPr>
        <p:txBody>
          <a:bodyPr/>
          <a:lstStyle/>
          <a:p>
            <a:pPr>
              <a:buNone/>
            </a:pPr>
            <a:r>
              <a:rPr lang="ar-IQ" dirty="0" smtClean="0"/>
              <a:t>                            </a:t>
            </a:r>
          </a:p>
          <a:p>
            <a:pPr>
              <a:buNone/>
            </a:pPr>
            <a:endParaRPr lang="ar-IQ" dirty="0" smtClean="0"/>
          </a:p>
          <a:p>
            <a:pPr>
              <a:buNone/>
            </a:pPr>
            <a:endParaRPr lang="ar-IQ" dirty="0" smtClean="0"/>
          </a:p>
          <a:p>
            <a:pPr>
              <a:buNone/>
            </a:pPr>
            <a:r>
              <a:rPr lang="ar-IQ" smtClean="0"/>
              <a:t>                              </a:t>
            </a:r>
            <a:r>
              <a:rPr lang="ar-IQ" dirty="0" smtClean="0"/>
              <a:t>نشاط فردي</a:t>
            </a:r>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8100000" scaled="1"/>
            <a:tileRect/>
          </a:gradFill>
        </p:spPr>
        <p:txBody>
          <a:bodyPr/>
          <a:lstStyle/>
          <a:p>
            <a:r>
              <a:rPr lang="ar-IQ" dirty="0" smtClean="0"/>
              <a:t>مقدمة</a:t>
            </a:r>
            <a:endParaRPr lang="ar-IQ" dirty="0"/>
          </a:p>
        </p:txBody>
      </p:sp>
      <p:sp>
        <p:nvSpPr>
          <p:cNvPr id="4" name="مستطيل 3"/>
          <p:cNvSpPr/>
          <p:nvPr/>
        </p:nvSpPr>
        <p:spPr>
          <a:xfrm>
            <a:off x="571472" y="1714488"/>
            <a:ext cx="8143932" cy="3539430"/>
          </a:xfrm>
          <a:prstGeom prst="rect">
            <a:avLst/>
          </a:prstGeom>
          <a:solidFill>
            <a:schemeClr val="accent3">
              <a:lumMod val="60000"/>
              <a:lumOff val="40000"/>
            </a:schemeClr>
          </a:solidFill>
        </p:spPr>
        <p:txBody>
          <a:bodyPr wrap="square">
            <a:spAutoFit/>
          </a:bodyPr>
          <a:lstStyle/>
          <a:p>
            <a:r>
              <a:rPr lang="ar-IQ" sz="3200" dirty="0"/>
              <a:t> </a:t>
            </a:r>
            <a:r>
              <a:rPr lang="ar-IQ" sz="3200" dirty="0">
                <a:solidFill>
                  <a:srgbClr val="FF0000"/>
                </a:solidFill>
              </a:rPr>
              <a:t>للإرشاد </a:t>
            </a:r>
            <a:r>
              <a:rPr lang="ar-IQ" sz="3200" dirty="0" smtClean="0">
                <a:solidFill>
                  <a:srgbClr val="FF0000"/>
                </a:solidFill>
              </a:rPr>
              <a:t>التربوي</a:t>
            </a:r>
          </a:p>
          <a:p>
            <a:r>
              <a:rPr lang="ar-IQ" sz="3200" dirty="0" smtClean="0">
                <a:solidFill>
                  <a:srgbClr val="FF0000"/>
                </a:solidFill>
              </a:rPr>
              <a:t> </a:t>
            </a:r>
            <a:r>
              <a:rPr lang="ar-IQ" sz="3200" dirty="0"/>
              <a:t>دور هام وحيوي في العملية التربوية في نظام </a:t>
            </a:r>
            <a:r>
              <a:rPr lang="ar-IQ" sz="3200" dirty="0" smtClean="0"/>
              <a:t>المقررات. </a:t>
            </a:r>
            <a:r>
              <a:rPr lang="ar-IQ" sz="3200" dirty="0">
                <a:solidFill>
                  <a:srgbClr val="FF0000"/>
                </a:solidFill>
              </a:rPr>
              <a:t>وللمرشد </a:t>
            </a:r>
            <a:r>
              <a:rPr lang="ar-IQ" sz="3200" dirty="0" smtClean="0">
                <a:solidFill>
                  <a:srgbClr val="FF0000"/>
                </a:solidFill>
              </a:rPr>
              <a:t>التربوي</a:t>
            </a:r>
          </a:p>
          <a:p>
            <a:r>
              <a:rPr lang="ar-IQ" sz="3200" dirty="0" smtClean="0">
                <a:solidFill>
                  <a:srgbClr val="FF0000"/>
                </a:solidFill>
              </a:rPr>
              <a:t> </a:t>
            </a:r>
            <a:r>
              <a:rPr lang="ar-IQ" sz="3200" dirty="0"/>
              <a:t>مهام متعددة يقوم </a:t>
            </a:r>
            <a:r>
              <a:rPr lang="ar-IQ" sz="3200" dirty="0" err="1"/>
              <a:t>بها</a:t>
            </a:r>
            <a:r>
              <a:rPr lang="ar-IQ" sz="3200" dirty="0"/>
              <a:t> لا تقل أهمية عن دور المعلم في المدرسة، بل يكمل كل منهما </a:t>
            </a:r>
            <a:r>
              <a:rPr lang="ar-IQ" sz="3200" dirty="0" smtClean="0"/>
              <a:t>الآخر.</a:t>
            </a:r>
          </a:p>
          <a:p>
            <a:endParaRPr lang="ar-IQ" sz="3200" dirty="0"/>
          </a:p>
          <a:p>
            <a:endParaRPr lang="ar-IQ" sz="3200" dirty="0" smtClean="0"/>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28596" y="357167"/>
            <a:ext cx="8215370" cy="928694"/>
          </a:xfr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5400000" scaled="1"/>
            <a:tileRect/>
          </a:gradFill>
        </p:spPr>
        <p:txBody>
          <a:bodyPr/>
          <a:lstStyle/>
          <a:p>
            <a:r>
              <a:rPr lang="ar-IQ" dirty="0" smtClean="0"/>
              <a:t>الإرشاد التربوي</a:t>
            </a:r>
            <a:endParaRPr lang="ar-IQ" dirty="0"/>
          </a:p>
        </p:txBody>
      </p:sp>
      <p:sp>
        <p:nvSpPr>
          <p:cNvPr id="3" name="عنوان فرعي 2"/>
          <p:cNvSpPr>
            <a:spLocks noGrp="1"/>
          </p:cNvSpPr>
          <p:nvPr>
            <p:ph type="subTitle" idx="1"/>
          </p:nvPr>
        </p:nvSpPr>
        <p:spPr>
          <a:xfrm>
            <a:off x="428596" y="1428736"/>
            <a:ext cx="8286808" cy="4857784"/>
          </a:xfrm>
          <a:solidFill>
            <a:schemeClr val="accent3">
              <a:lumMod val="60000"/>
              <a:lumOff val="40000"/>
            </a:schemeClr>
          </a:solidFill>
        </p:spPr>
        <p:txBody>
          <a:bodyPr>
            <a:normAutofit/>
          </a:bodyPr>
          <a:lstStyle/>
          <a:p>
            <a:pPr algn="r"/>
            <a:r>
              <a:rPr lang="ar-IQ" dirty="0" smtClean="0">
                <a:solidFill>
                  <a:schemeClr val="tx1"/>
                </a:solidFill>
              </a:rPr>
              <a:t>مفردات الدرس:</a:t>
            </a:r>
          </a:p>
          <a:p>
            <a:pPr algn="r"/>
            <a:r>
              <a:rPr lang="ar-IQ" dirty="0" smtClean="0">
                <a:solidFill>
                  <a:schemeClr val="tx1"/>
                </a:solidFill>
              </a:rPr>
              <a:t>1-  </a:t>
            </a:r>
            <a:r>
              <a:rPr lang="ar-IQ" dirty="0">
                <a:solidFill>
                  <a:schemeClr val="tx1"/>
                </a:solidFill>
              </a:rPr>
              <a:t>مهام المرشد التربوي</a:t>
            </a:r>
            <a:endParaRPr lang="en-US" dirty="0">
              <a:solidFill>
                <a:schemeClr val="tx1"/>
              </a:solidFill>
            </a:endParaRPr>
          </a:p>
          <a:p>
            <a:pPr algn="r"/>
            <a:r>
              <a:rPr lang="ar-IQ" dirty="0">
                <a:solidFill>
                  <a:schemeClr val="tx1"/>
                </a:solidFill>
              </a:rPr>
              <a:t>2 - أساليب الإرشاد</a:t>
            </a:r>
            <a:endParaRPr lang="en-US" dirty="0">
              <a:solidFill>
                <a:schemeClr val="tx1"/>
              </a:solidFill>
            </a:endParaRPr>
          </a:p>
          <a:p>
            <a:pPr algn="r"/>
            <a:r>
              <a:rPr lang="ar-IQ" dirty="0">
                <a:solidFill>
                  <a:schemeClr val="tx1"/>
                </a:solidFill>
              </a:rPr>
              <a:t>3 - أهمية الإرشاد</a:t>
            </a:r>
            <a:endParaRPr lang="en-US" dirty="0">
              <a:solidFill>
                <a:schemeClr val="tx1"/>
              </a:solidFill>
            </a:endParaRPr>
          </a:p>
          <a:p>
            <a:pPr algn="r"/>
            <a:r>
              <a:rPr lang="ar-IQ" dirty="0">
                <a:solidFill>
                  <a:schemeClr val="tx1"/>
                </a:solidFill>
              </a:rPr>
              <a:t>4 - أهداف الإرشاد</a:t>
            </a:r>
            <a:endParaRPr lang="en-US" dirty="0">
              <a:solidFill>
                <a:schemeClr val="tx1"/>
              </a:solidFill>
            </a:endParaRPr>
          </a:p>
          <a:p>
            <a:pPr algn="r"/>
            <a:r>
              <a:rPr lang="ar-IQ" dirty="0">
                <a:solidFill>
                  <a:schemeClr val="tx1"/>
                </a:solidFill>
              </a:rPr>
              <a:t>5 - مراحل </a:t>
            </a:r>
            <a:r>
              <a:rPr lang="ar-IQ" dirty="0" err="1">
                <a:solidFill>
                  <a:schemeClr val="tx1"/>
                </a:solidFill>
              </a:rPr>
              <a:t>الارشاد</a:t>
            </a:r>
            <a:endParaRPr lang="en-US" dirty="0">
              <a:solidFill>
                <a:schemeClr val="tx1"/>
              </a:solidFill>
            </a:endParaRPr>
          </a:p>
          <a:p>
            <a:pPr algn="r"/>
            <a:r>
              <a:rPr lang="ar-IQ" dirty="0">
                <a:solidFill>
                  <a:schemeClr val="tx1"/>
                </a:solidFill>
              </a:rPr>
              <a:t>6 - الإرشاد التربوي في اللعب 6.1 دور الآباء</a:t>
            </a:r>
            <a:endParaRPr lang="en-US" dirty="0">
              <a:solidFill>
                <a:schemeClr val="tx1"/>
              </a:solidFill>
            </a:endParaRPr>
          </a:p>
          <a:p>
            <a:endParaRPr lang="ar-IQ" dirty="0"/>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14348" y="428605"/>
            <a:ext cx="7772400" cy="1000132"/>
          </a:xfr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5400000" scaled="1"/>
            <a:tileRect/>
          </a:gradFill>
        </p:spPr>
        <p:txBody>
          <a:bodyPr>
            <a:normAutofit fontScale="90000"/>
          </a:bodyPr>
          <a:lstStyle/>
          <a:p>
            <a:r>
              <a:rPr lang="ar-IQ" b="1" dirty="0" smtClean="0">
                <a:solidFill>
                  <a:schemeClr val="tx1"/>
                </a:solidFill>
              </a:rPr>
              <a:t/>
            </a:r>
            <a:br>
              <a:rPr lang="ar-IQ" b="1" dirty="0" smtClean="0">
                <a:solidFill>
                  <a:schemeClr val="tx1"/>
                </a:solidFill>
              </a:rPr>
            </a:br>
            <a:r>
              <a:rPr lang="ar-IQ" b="1" dirty="0" smtClean="0">
                <a:solidFill>
                  <a:schemeClr val="tx1"/>
                </a:solidFill>
              </a:rPr>
              <a:t>ماذا نقصد بمفهوم </a:t>
            </a:r>
            <a:r>
              <a:rPr lang="ar-IQ" b="1" dirty="0" err="1" smtClean="0">
                <a:solidFill>
                  <a:schemeClr val="tx1"/>
                </a:solidFill>
              </a:rPr>
              <a:t>الارشاد</a:t>
            </a:r>
            <a:r>
              <a:rPr lang="ar-IQ" b="1" dirty="0" smtClean="0">
                <a:solidFill>
                  <a:schemeClr val="tx1"/>
                </a:solidFill>
              </a:rPr>
              <a:t> التربوي ؟</a:t>
            </a:r>
            <a:r>
              <a:rPr lang="en-US" dirty="0" smtClean="0">
                <a:solidFill>
                  <a:schemeClr val="tx1"/>
                </a:solidFill>
              </a:rPr>
              <a:t/>
            </a:r>
            <a:br>
              <a:rPr lang="en-US" dirty="0" smtClean="0">
                <a:solidFill>
                  <a:schemeClr val="tx1"/>
                </a:solidFill>
              </a:rPr>
            </a:br>
            <a:endParaRPr lang="ar-IQ" dirty="0"/>
          </a:p>
        </p:txBody>
      </p:sp>
      <p:sp>
        <p:nvSpPr>
          <p:cNvPr id="3" name="عنوان فرعي 2"/>
          <p:cNvSpPr>
            <a:spLocks noGrp="1"/>
          </p:cNvSpPr>
          <p:nvPr>
            <p:ph type="subTitle" idx="1"/>
          </p:nvPr>
        </p:nvSpPr>
        <p:spPr>
          <a:xfrm>
            <a:off x="785786" y="1714488"/>
            <a:ext cx="7643866" cy="4572032"/>
          </a:xfrm>
          <a:solidFill>
            <a:schemeClr val="accent3">
              <a:lumMod val="60000"/>
              <a:lumOff val="40000"/>
            </a:schemeClr>
          </a:solidFill>
        </p:spPr>
        <p:txBody>
          <a:bodyPr>
            <a:normAutofit/>
          </a:bodyPr>
          <a:lstStyle/>
          <a:p>
            <a:pPr algn="just"/>
            <a:r>
              <a:rPr lang="ar-IQ" dirty="0" smtClean="0">
                <a:solidFill>
                  <a:srgbClr val="FF0000"/>
                </a:solidFill>
              </a:rPr>
              <a:t>الإرشاد </a:t>
            </a:r>
            <a:r>
              <a:rPr lang="ar-IQ" dirty="0">
                <a:solidFill>
                  <a:srgbClr val="FF0000"/>
                </a:solidFill>
              </a:rPr>
              <a:t>التربوي </a:t>
            </a:r>
            <a:endParaRPr lang="ar-IQ" dirty="0" smtClean="0">
              <a:solidFill>
                <a:srgbClr val="FF0000"/>
              </a:solidFill>
            </a:endParaRPr>
          </a:p>
          <a:p>
            <a:pPr algn="just"/>
            <a:r>
              <a:rPr lang="ar-IQ" dirty="0">
                <a:solidFill>
                  <a:srgbClr val="FF0000"/>
                </a:solidFill>
              </a:rPr>
              <a:t> </a:t>
            </a:r>
            <a:r>
              <a:rPr lang="ar-IQ" dirty="0" smtClean="0">
                <a:solidFill>
                  <a:srgbClr val="FF0000"/>
                </a:solidFill>
              </a:rPr>
              <a:t>    </a:t>
            </a:r>
            <a:r>
              <a:rPr lang="ar-IQ" dirty="0" smtClean="0">
                <a:solidFill>
                  <a:schemeClr val="tx1"/>
                </a:solidFill>
              </a:rPr>
              <a:t>هو </a:t>
            </a:r>
            <a:r>
              <a:rPr lang="ar-IQ" dirty="0">
                <a:solidFill>
                  <a:schemeClr val="tx1"/>
                </a:solidFill>
              </a:rPr>
              <a:t>مساعدة الطالب على اكتشاف قدراته وإمكانياته الدراسية، ومعاونته في تصميم خطة دراسته واختياره </a:t>
            </a:r>
            <a:r>
              <a:rPr lang="ar-IQ" dirty="0" smtClean="0">
                <a:solidFill>
                  <a:schemeClr val="tx1"/>
                </a:solidFill>
              </a:rPr>
              <a:t>للتخصص </a:t>
            </a:r>
            <a:r>
              <a:rPr lang="ar-IQ" dirty="0">
                <a:solidFill>
                  <a:schemeClr val="tx1"/>
                </a:solidFill>
              </a:rPr>
              <a:t>المناسب، وتحقيقه لشروط متطلبات التخرج ومساعدته في التغلب على أية صعوبات قد تعترض مساره الدراسي، ومساعدته كذلك على التكيف مع بيئته الدراسية والاجتماعية والعلمية عن طريق إمداده بالمعلومات الكافية.</a:t>
            </a:r>
            <a:endParaRPr lang="en-US" dirty="0">
              <a:solidFill>
                <a:schemeClr val="tx1"/>
              </a:solidFill>
            </a:endParaRPr>
          </a:p>
          <a:p>
            <a:endParaRPr lang="ar-IQ" dirty="0"/>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71472" y="285729"/>
            <a:ext cx="8143932" cy="857256"/>
          </a:xfr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5400000" scaled="1"/>
            <a:tileRect/>
          </a:gradFill>
        </p:spPr>
        <p:txBody>
          <a:bodyPr>
            <a:normAutofit fontScale="90000"/>
          </a:bodyPr>
          <a:lstStyle/>
          <a:p>
            <a:r>
              <a:rPr lang="ar-IQ" b="1" dirty="0" smtClean="0"/>
              <a:t/>
            </a:r>
            <a:br>
              <a:rPr lang="ar-IQ" b="1" dirty="0" smtClean="0"/>
            </a:br>
            <a:r>
              <a:rPr lang="ar-IQ" b="1" dirty="0" smtClean="0"/>
              <a:t>مهام </a:t>
            </a:r>
            <a:r>
              <a:rPr lang="ar-IQ" b="1" dirty="0"/>
              <a:t>المرشد التربوي</a:t>
            </a:r>
            <a:r>
              <a:rPr lang="en-US" dirty="0"/>
              <a:t/>
            </a:r>
            <a:br>
              <a:rPr lang="en-US" dirty="0"/>
            </a:br>
            <a:endParaRPr lang="ar-IQ" dirty="0"/>
          </a:p>
        </p:txBody>
      </p:sp>
      <p:sp>
        <p:nvSpPr>
          <p:cNvPr id="3" name="عنوان فرعي 2"/>
          <p:cNvSpPr>
            <a:spLocks noGrp="1"/>
          </p:cNvSpPr>
          <p:nvPr>
            <p:ph type="subTitle" idx="1"/>
          </p:nvPr>
        </p:nvSpPr>
        <p:spPr>
          <a:xfrm>
            <a:off x="571472" y="1357298"/>
            <a:ext cx="8143932" cy="5143536"/>
          </a:xfrm>
          <a:solidFill>
            <a:schemeClr val="accent3">
              <a:lumMod val="60000"/>
              <a:lumOff val="40000"/>
            </a:schemeClr>
          </a:solidFill>
        </p:spPr>
        <p:txBody>
          <a:bodyPr>
            <a:normAutofit/>
          </a:bodyPr>
          <a:lstStyle/>
          <a:p>
            <a:pPr algn="just"/>
            <a:r>
              <a:rPr lang="ar-IQ" dirty="0">
                <a:solidFill>
                  <a:schemeClr val="tx1"/>
                </a:solidFill>
              </a:rPr>
              <a:t>1.إعداد التاريخ </a:t>
            </a:r>
            <a:r>
              <a:rPr lang="ar-IQ" dirty="0" smtClean="0">
                <a:solidFill>
                  <a:schemeClr val="tx1"/>
                </a:solidFill>
              </a:rPr>
              <a:t>الدراسي للمستجدين (البطاقة المدرسة )                             ويشمل:</a:t>
            </a:r>
          </a:p>
          <a:p>
            <a:pPr algn="just">
              <a:buFontTx/>
              <a:buChar char="-"/>
            </a:pPr>
            <a:r>
              <a:rPr lang="ar-IQ" dirty="0" smtClean="0">
                <a:solidFill>
                  <a:schemeClr val="tx1"/>
                </a:solidFill>
              </a:rPr>
              <a:t>البيانات </a:t>
            </a:r>
            <a:r>
              <a:rPr lang="ar-IQ" dirty="0">
                <a:solidFill>
                  <a:schemeClr val="tx1"/>
                </a:solidFill>
              </a:rPr>
              <a:t>الأولية لكل </a:t>
            </a:r>
            <a:r>
              <a:rPr lang="ar-IQ" dirty="0" smtClean="0">
                <a:solidFill>
                  <a:schemeClr val="tx1"/>
                </a:solidFill>
              </a:rPr>
              <a:t>طالب.</a:t>
            </a:r>
          </a:p>
          <a:p>
            <a:pPr algn="just">
              <a:buFontTx/>
              <a:buChar char="-"/>
            </a:pPr>
            <a:r>
              <a:rPr lang="ar-IQ" dirty="0" smtClean="0">
                <a:solidFill>
                  <a:schemeClr val="tx1"/>
                </a:solidFill>
              </a:rPr>
              <a:t> </a:t>
            </a:r>
            <a:r>
              <a:rPr lang="ar-IQ" dirty="0">
                <a:solidFill>
                  <a:schemeClr val="tx1"/>
                </a:solidFill>
              </a:rPr>
              <a:t>التاريخ الدراسي للطالب في السنوات </a:t>
            </a:r>
            <a:r>
              <a:rPr lang="ar-IQ" dirty="0" smtClean="0">
                <a:solidFill>
                  <a:schemeClr val="tx1"/>
                </a:solidFill>
              </a:rPr>
              <a:t>السابقة.</a:t>
            </a:r>
          </a:p>
          <a:p>
            <a:pPr algn="just">
              <a:buFontTx/>
              <a:buChar char="-"/>
            </a:pPr>
            <a:r>
              <a:rPr lang="ar-IQ" dirty="0" smtClean="0">
                <a:solidFill>
                  <a:schemeClr val="tx1"/>
                </a:solidFill>
              </a:rPr>
              <a:t> </a:t>
            </a:r>
            <a:r>
              <a:rPr lang="ar-IQ" dirty="0">
                <a:solidFill>
                  <a:schemeClr val="tx1"/>
                </a:solidFill>
              </a:rPr>
              <a:t>تاريخ الحالة الصحية، الأنشطة </a:t>
            </a:r>
            <a:r>
              <a:rPr lang="ar-IQ" dirty="0" smtClean="0">
                <a:solidFill>
                  <a:schemeClr val="tx1"/>
                </a:solidFill>
              </a:rPr>
              <a:t>والهوايات.</a:t>
            </a:r>
          </a:p>
          <a:p>
            <a:pPr algn="just">
              <a:buFontTx/>
              <a:buChar char="-"/>
            </a:pPr>
            <a:r>
              <a:rPr lang="ar-IQ" dirty="0" smtClean="0">
                <a:solidFill>
                  <a:schemeClr val="tx1"/>
                </a:solidFill>
              </a:rPr>
              <a:t> </a:t>
            </a:r>
            <a:r>
              <a:rPr lang="ar-IQ" dirty="0">
                <a:solidFill>
                  <a:schemeClr val="tx1"/>
                </a:solidFill>
              </a:rPr>
              <a:t>نتائج الاختبارات والتحصيل الدراسي </a:t>
            </a:r>
            <a:r>
              <a:rPr lang="ar-IQ" dirty="0" smtClean="0">
                <a:solidFill>
                  <a:schemeClr val="tx1"/>
                </a:solidFill>
              </a:rPr>
              <a:t>الحالي.</a:t>
            </a:r>
          </a:p>
          <a:p>
            <a:pPr algn="just"/>
            <a:r>
              <a:rPr lang="ar-IQ" dirty="0" smtClean="0">
                <a:solidFill>
                  <a:schemeClr val="tx1"/>
                </a:solidFill>
              </a:rPr>
              <a:t>2.المساهمة في عملية الإرشاد والتسجيل من حيث تحديد العبء الدراسي لطلاب انخفاض المعدل التراكمي والإنجاز الدراسي أو بالنسبة للمتفوقين.</a:t>
            </a:r>
            <a:endParaRPr lang="en-US" dirty="0" smtClean="0">
              <a:solidFill>
                <a:schemeClr val="tx1"/>
              </a:solidFill>
            </a:endParaRPr>
          </a:p>
          <a:p>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571472" y="1214422"/>
            <a:ext cx="8001056" cy="5214974"/>
          </a:xfrm>
          <a:solidFill>
            <a:schemeClr val="accent3">
              <a:lumMod val="60000"/>
              <a:lumOff val="40000"/>
            </a:schemeClr>
          </a:solidFill>
        </p:spPr>
        <p:txBody>
          <a:bodyPr/>
          <a:lstStyle/>
          <a:p>
            <a:pPr algn="just"/>
            <a:r>
              <a:rPr lang="ar-IQ" dirty="0">
                <a:solidFill>
                  <a:schemeClr val="tx1"/>
                </a:solidFill>
              </a:rPr>
              <a:t>3.توعية طلبة الصف الرابع المتوسط بنظام المقررات</a:t>
            </a:r>
            <a:r>
              <a:rPr lang="ar-IQ" dirty="0" smtClean="0">
                <a:solidFill>
                  <a:schemeClr val="tx1"/>
                </a:solidFill>
              </a:rPr>
              <a:t>.</a:t>
            </a:r>
          </a:p>
          <a:p>
            <a:pPr algn="just"/>
            <a:endParaRPr lang="en-US" dirty="0">
              <a:solidFill>
                <a:schemeClr val="tx1"/>
              </a:solidFill>
            </a:endParaRPr>
          </a:p>
          <a:p>
            <a:pPr algn="just"/>
            <a:r>
              <a:rPr lang="ar-IQ" dirty="0">
                <a:solidFill>
                  <a:schemeClr val="tx1"/>
                </a:solidFill>
              </a:rPr>
              <a:t>4.عمل انسحاب متأخر للطلاب من مقرر ما في حالة وجود أسباب يقيمها المرشد التربوي في حالات انخفاض المعدل التراكمي أو تغيير </a:t>
            </a:r>
            <a:r>
              <a:rPr lang="ar-IQ" dirty="0" smtClean="0">
                <a:solidFill>
                  <a:schemeClr val="tx1"/>
                </a:solidFill>
              </a:rPr>
              <a:t>التخصص </a:t>
            </a:r>
            <a:r>
              <a:rPr lang="ar-IQ" dirty="0">
                <a:solidFill>
                  <a:schemeClr val="tx1"/>
                </a:solidFill>
              </a:rPr>
              <a:t>بهدف المحافظة على إنجاز </a:t>
            </a:r>
            <a:r>
              <a:rPr lang="ar-IQ" dirty="0" smtClean="0">
                <a:solidFill>
                  <a:schemeClr val="tx1"/>
                </a:solidFill>
              </a:rPr>
              <a:t>الطالب ومعدله التراكمي.</a:t>
            </a:r>
          </a:p>
          <a:p>
            <a:pPr algn="just"/>
            <a:endParaRPr lang="ar-IQ" dirty="0" smtClean="0">
              <a:solidFill>
                <a:schemeClr val="tx1"/>
              </a:solidFill>
            </a:endParaRPr>
          </a:p>
          <a:p>
            <a:pPr algn="just"/>
            <a:r>
              <a:rPr lang="ar-IQ" dirty="0">
                <a:solidFill>
                  <a:schemeClr val="tx1"/>
                </a:solidFill>
              </a:rPr>
              <a:t>5.تطبيق اختبارات الاستعدادات الفارقة وتصحيحه وتفسير نتائجه للاعتماد عليها في عملية تشعيب الطلاب بعد ذلك.</a:t>
            </a:r>
            <a:endParaRPr lang="en-US" dirty="0">
              <a:solidFill>
                <a:schemeClr val="tx1"/>
              </a:solidFill>
            </a:endParaRPr>
          </a:p>
          <a:p>
            <a:pPr algn="just"/>
            <a:endParaRPr lang="en-US" dirty="0">
              <a:solidFill>
                <a:schemeClr val="tx1"/>
              </a:solidFill>
            </a:endParaRPr>
          </a:p>
          <a:p>
            <a:endParaRPr lang="ar-IQ" dirty="0"/>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500034" y="1357298"/>
            <a:ext cx="7929618" cy="5000660"/>
          </a:xfrm>
          <a:solidFill>
            <a:schemeClr val="accent3">
              <a:lumMod val="60000"/>
              <a:lumOff val="40000"/>
            </a:schemeClr>
          </a:solidFill>
        </p:spPr>
        <p:txBody>
          <a:bodyPr/>
          <a:lstStyle/>
          <a:p>
            <a:pPr algn="just"/>
            <a:r>
              <a:rPr lang="ar-IQ" dirty="0">
                <a:solidFill>
                  <a:schemeClr val="tx1"/>
                </a:solidFill>
              </a:rPr>
              <a:t>6.تطبيق اختبار الميول المهنية للطلاب المتوقع تخرجهم وتفسير نتائجه للطلاب لتوجيههم ومساعدتهم في اتخاذ قرارات حاسمة تخص مستقبلهم المهني أو الدراسي بعد التخرج</a:t>
            </a:r>
            <a:r>
              <a:rPr lang="ar-IQ" dirty="0" smtClean="0">
                <a:solidFill>
                  <a:schemeClr val="tx1"/>
                </a:solidFill>
              </a:rPr>
              <a:t>.</a:t>
            </a:r>
            <a:endParaRPr lang="en-US" dirty="0">
              <a:solidFill>
                <a:schemeClr val="tx1"/>
              </a:solidFill>
            </a:endParaRPr>
          </a:p>
          <a:p>
            <a:pPr algn="just"/>
            <a:r>
              <a:rPr lang="ar-IQ" dirty="0">
                <a:solidFill>
                  <a:schemeClr val="tx1"/>
                </a:solidFill>
              </a:rPr>
              <a:t>7.متابعة الطلاب ذوي التحصيل الدراسي المنخفض ضمن خطة معينة يتم فيها مقابلة الطالب ومقابلة المعلمين وتحديد أسباب الانخفاض وعلاجه.</a:t>
            </a:r>
            <a:endParaRPr lang="en-US" dirty="0">
              <a:solidFill>
                <a:schemeClr val="tx1"/>
              </a:solidFill>
            </a:endParaRPr>
          </a:p>
          <a:p>
            <a:pPr algn="just"/>
            <a:r>
              <a:rPr lang="ar-IQ" dirty="0">
                <a:solidFill>
                  <a:schemeClr val="tx1"/>
                </a:solidFill>
              </a:rPr>
              <a:t>8.متابعة الطلاب المتفوقين والتعرف على احتياجاتهم ومساعدتهم لتنمية قدراتهم وإشباع ميولهم.</a:t>
            </a:r>
            <a:endParaRPr lang="en-US" dirty="0">
              <a:solidFill>
                <a:schemeClr val="tx1"/>
              </a:solidFill>
            </a:endParaRPr>
          </a:p>
          <a:p>
            <a:endParaRPr lang="ar-IQ" dirty="0"/>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428596" y="1571612"/>
            <a:ext cx="8072494" cy="4929222"/>
          </a:xfrm>
          <a:solidFill>
            <a:schemeClr val="accent3">
              <a:lumMod val="60000"/>
              <a:lumOff val="40000"/>
            </a:schemeClr>
          </a:solidFill>
        </p:spPr>
        <p:txBody>
          <a:bodyPr/>
          <a:lstStyle/>
          <a:p>
            <a:pPr algn="just"/>
            <a:r>
              <a:rPr lang="ar-IQ" dirty="0">
                <a:solidFill>
                  <a:schemeClr val="tx1"/>
                </a:solidFill>
              </a:rPr>
              <a:t>9.توجيه الطلبة للتشعيب الملائم حسب مؤشرات معينة هي</a:t>
            </a:r>
            <a:r>
              <a:rPr lang="ar-IQ" dirty="0" smtClean="0">
                <a:solidFill>
                  <a:schemeClr val="tx1"/>
                </a:solidFill>
              </a:rPr>
              <a:t>:</a:t>
            </a:r>
          </a:p>
          <a:p>
            <a:pPr algn="just"/>
            <a:endParaRPr lang="en-US" dirty="0">
              <a:solidFill>
                <a:schemeClr val="tx1"/>
              </a:solidFill>
            </a:endParaRPr>
          </a:p>
          <a:p>
            <a:r>
              <a:rPr lang="ar-IQ" dirty="0" smtClean="0">
                <a:solidFill>
                  <a:schemeClr val="tx1"/>
                </a:solidFill>
              </a:rPr>
              <a:t>أ.نتائج </a:t>
            </a:r>
            <a:r>
              <a:rPr lang="ar-IQ" dirty="0">
                <a:solidFill>
                  <a:schemeClr val="tx1"/>
                </a:solidFill>
              </a:rPr>
              <a:t>اختبار الاستعدادات الفارقة.</a:t>
            </a:r>
            <a:endParaRPr lang="en-US" dirty="0">
              <a:solidFill>
                <a:schemeClr val="tx1"/>
              </a:solidFill>
            </a:endParaRPr>
          </a:p>
          <a:p>
            <a:r>
              <a:rPr lang="ar-IQ" dirty="0" smtClean="0">
                <a:solidFill>
                  <a:schemeClr val="tx1"/>
                </a:solidFill>
              </a:rPr>
              <a:t>ب.التاريخ </a:t>
            </a:r>
            <a:r>
              <a:rPr lang="ar-IQ" dirty="0">
                <a:solidFill>
                  <a:schemeClr val="tx1"/>
                </a:solidFill>
              </a:rPr>
              <a:t>الدراسي.</a:t>
            </a:r>
            <a:endParaRPr lang="en-US" dirty="0">
              <a:solidFill>
                <a:schemeClr val="tx1"/>
              </a:solidFill>
            </a:endParaRPr>
          </a:p>
          <a:p>
            <a:r>
              <a:rPr lang="ar-IQ" dirty="0" smtClean="0">
                <a:solidFill>
                  <a:schemeClr val="tx1"/>
                </a:solidFill>
              </a:rPr>
              <a:t>ج.التحصيل </a:t>
            </a:r>
            <a:r>
              <a:rPr lang="ar-IQ" dirty="0">
                <a:solidFill>
                  <a:schemeClr val="tx1"/>
                </a:solidFill>
              </a:rPr>
              <a:t>الدراسي الحالي.</a:t>
            </a:r>
            <a:endParaRPr lang="en-US" dirty="0">
              <a:solidFill>
                <a:schemeClr val="tx1"/>
              </a:solidFill>
            </a:endParaRPr>
          </a:p>
          <a:p>
            <a:r>
              <a:rPr lang="ar-IQ" dirty="0" smtClean="0">
                <a:solidFill>
                  <a:schemeClr val="tx1"/>
                </a:solidFill>
              </a:rPr>
              <a:t>د.رغبة </a:t>
            </a:r>
            <a:r>
              <a:rPr lang="ar-IQ" dirty="0">
                <a:solidFill>
                  <a:schemeClr val="tx1"/>
                </a:solidFill>
              </a:rPr>
              <a:t>الطالب</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500034" y="1500174"/>
            <a:ext cx="7929618" cy="4929222"/>
          </a:xfrm>
          <a:solidFill>
            <a:schemeClr val="accent3">
              <a:lumMod val="60000"/>
              <a:lumOff val="40000"/>
            </a:schemeClr>
          </a:solidFill>
        </p:spPr>
        <p:txBody>
          <a:bodyPr/>
          <a:lstStyle/>
          <a:p>
            <a:pPr algn="just"/>
            <a:r>
              <a:rPr lang="ar-IQ" dirty="0">
                <a:solidFill>
                  <a:schemeClr val="tx1"/>
                </a:solidFill>
              </a:rPr>
              <a:t>10.العمل مع الحالات الفردية التي تكون بحاجة إلى إرشاد نفسي أو صعوبات النطق لمساعدة الطالب لتحديد أسباب المشكلة والعمل على الحد من تأثيرها على أداء الطالب</a:t>
            </a:r>
            <a:r>
              <a:rPr lang="ar-IQ" dirty="0" smtClean="0">
                <a:solidFill>
                  <a:schemeClr val="tx1"/>
                </a:solidFill>
              </a:rPr>
              <a:t>.</a:t>
            </a:r>
          </a:p>
          <a:p>
            <a:pPr algn="just"/>
            <a:endParaRPr lang="en-US" dirty="0">
              <a:solidFill>
                <a:schemeClr val="tx1"/>
              </a:solidFill>
            </a:endParaRPr>
          </a:p>
          <a:p>
            <a:pPr algn="just"/>
            <a:r>
              <a:rPr lang="ar-IQ" dirty="0">
                <a:solidFill>
                  <a:schemeClr val="tx1"/>
                </a:solidFill>
              </a:rPr>
              <a:t>11.مشاركة أولياء أمور الطلبة في مناقشة مشكلات أبنائهم النفسية وإعطائهم التوجيه الصحيح لطرق العلاج العلمية السليمة والمكان الأنسب للتوجه إليه لعلاج تلك المشكلات بحسب كل حالة في جو من السرية والاهتمام.</a:t>
            </a:r>
            <a:endParaRPr lang="en-US" dirty="0">
              <a:solidFill>
                <a:schemeClr val="tx1"/>
              </a:solidFill>
            </a:endParaRPr>
          </a:p>
          <a:p>
            <a:endParaRPr lang="ar-IQ"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TotalTime>
  <Words>605</Words>
  <Application>Microsoft Office PowerPoint</Application>
  <PresentationFormat>عرض على الشاشة (3:4)‏</PresentationFormat>
  <Paragraphs>103</Paragraphs>
  <Slides>17</Slides>
  <Notes>0</Notes>
  <HiddenSlides>0</HiddenSlides>
  <MMClips>0</MMClips>
  <ScaleCrop>false</ScaleCrop>
  <HeadingPairs>
    <vt:vector size="4" baseType="variant">
      <vt:variant>
        <vt:lpstr>سمة</vt:lpstr>
      </vt:variant>
      <vt:variant>
        <vt:i4>1</vt:i4>
      </vt:variant>
      <vt:variant>
        <vt:lpstr>عناوين الشرائح</vt:lpstr>
      </vt:variant>
      <vt:variant>
        <vt:i4>17</vt:i4>
      </vt:variant>
    </vt:vector>
  </HeadingPairs>
  <TitlesOfParts>
    <vt:vector size="18" baseType="lpstr">
      <vt:lpstr>سمة Office</vt:lpstr>
      <vt:lpstr>الإرشاد التربوي</vt:lpstr>
      <vt:lpstr>مقدمة</vt:lpstr>
      <vt:lpstr>الإرشاد التربوي</vt:lpstr>
      <vt:lpstr> ماذا نقصد بمفهوم الارشاد التربوي ؟ </vt:lpstr>
      <vt:lpstr> مهام المرشد التربوي </vt:lpstr>
      <vt:lpstr>الشريحة 6</vt:lpstr>
      <vt:lpstr>الشريحة 7</vt:lpstr>
      <vt:lpstr>الشريحة 8</vt:lpstr>
      <vt:lpstr>الشريحة 9</vt:lpstr>
      <vt:lpstr> أساليب الإرشاد </vt:lpstr>
      <vt:lpstr> أهمية الإرشاد </vt:lpstr>
      <vt:lpstr> أهداف الإرشاد </vt:lpstr>
      <vt:lpstr> مراحل الأرشاد </vt:lpstr>
      <vt:lpstr> الإرشاد التربوي في اللعب </vt:lpstr>
      <vt:lpstr> دور الآباء </vt:lpstr>
      <vt:lpstr> التوجيه والإرشاد الديني والأخلاقي : </vt:lpstr>
      <vt:lpstr>شكراَ لاطلاعكم</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hp1</dc:creator>
  <cp:lastModifiedBy>نور جاكوج</cp:lastModifiedBy>
  <cp:revision>20</cp:revision>
  <dcterms:created xsi:type="dcterms:W3CDTF">2014-02-18T17:11:45Z</dcterms:created>
  <dcterms:modified xsi:type="dcterms:W3CDTF">2018-04-15T06:54:13Z</dcterms:modified>
</cp:coreProperties>
</file>