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3" r:id="rId8"/>
    <p:sldId id="262" r:id="rId9"/>
    <p:sldId id="264" r:id="rId10"/>
    <p:sldId id="266"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25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904A7-855E-4EBB-A46A-BA135A5A57D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5BBBF80-E314-4327-94FC-ED5DC9C30B81}">
      <dgm:prSet phldrT="[Text]"/>
      <dgm:spPr/>
      <dgm:t>
        <a:bodyPr/>
        <a:lstStyle/>
        <a:p>
          <a:r>
            <a:rPr lang="ar-IQ" dirty="0" smtClean="0"/>
            <a:t>اعراض الاداء</a:t>
          </a:r>
          <a:endParaRPr lang="en-US" dirty="0"/>
        </a:p>
      </dgm:t>
    </dgm:pt>
    <dgm:pt modelId="{7B714444-1345-4D8D-AF2B-EE52E0B643A7}" type="parTrans" cxnId="{1AC930C0-E1D0-407C-BD29-2877BA387BDB}">
      <dgm:prSet/>
      <dgm:spPr/>
      <dgm:t>
        <a:bodyPr/>
        <a:lstStyle/>
        <a:p>
          <a:endParaRPr lang="en-US"/>
        </a:p>
      </dgm:t>
    </dgm:pt>
    <dgm:pt modelId="{828B5AC0-3666-4E84-952F-720D91B06605}" type="sibTrans" cxnId="{1AC930C0-E1D0-407C-BD29-2877BA387BDB}">
      <dgm:prSet/>
      <dgm:spPr/>
      <dgm:t>
        <a:bodyPr/>
        <a:lstStyle/>
        <a:p>
          <a:endParaRPr lang="en-US"/>
        </a:p>
      </dgm:t>
    </dgm:pt>
    <dgm:pt modelId="{4F5BDE6C-C6CF-408D-96C9-3ED2D6F35F9B}">
      <dgm:prSet phldrT="[Text]" custT="1"/>
      <dgm:spPr/>
      <dgm:t>
        <a:bodyPr/>
        <a:lstStyle/>
        <a:p>
          <a:pPr rtl="1"/>
          <a:r>
            <a:rPr lang="ar-IQ" sz="2400" dirty="0" smtClean="0"/>
            <a:t>ضعف الاداء في التدريب والمنافسات.</a:t>
          </a:r>
          <a:endParaRPr lang="en-US" sz="2400" dirty="0"/>
        </a:p>
      </dgm:t>
    </dgm:pt>
    <dgm:pt modelId="{D1931D54-D3D0-4F71-9197-7484C68B8C25}" type="parTrans" cxnId="{944614AC-C7E0-42E3-B370-1790C22D6E0A}">
      <dgm:prSet/>
      <dgm:spPr/>
      <dgm:t>
        <a:bodyPr/>
        <a:lstStyle/>
        <a:p>
          <a:endParaRPr lang="en-US"/>
        </a:p>
      </dgm:t>
    </dgm:pt>
    <dgm:pt modelId="{64FF4987-3D75-466A-92D6-79F00620F977}" type="sibTrans" cxnId="{944614AC-C7E0-42E3-B370-1790C22D6E0A}">
      <dgm:prSet/>
      <dgm:spPr/>
      <dgm:t>
        <a:bodyPr/>
        <a:lstStyle/>
        <a:p>
          <a:endParaRPr lang="en-US"/>
        </a:p>
      </dgm:t>
    </dgm:pt>
    <dgm:pt modelId="{844AEDBA-B03A-4281-9840-A97F8857047A}">
      <dgm:prSet phldrT="[Text]"/>
      <dgm:spPr/>
      <dgm:t>
        <a:bodyPr/>
        <a:lstStyle/>
        <a:p>
          <a:pPr rtl="1"/>
          <a:r>
            <a:rPr lang="ar-IQ" sz="2700" dirty="0" smtClean="0"/>
            <a:t>ظهور التعب وزيادة عدد ضربات القلب خلال الاداء.</a:t>
          </a:r>
          <a:endParaRPr lang="en-US" sz="2700" dirty="0"/>
        </a:p>
      </dgm:t>
    </dgm:pt>
    <dgm:pt modelId="{483AC40A-EB82-4328-9A72-D2B97963E249}" type="parTrans" cxnId="{65F7D90C-97EF-49B3-9006-9FA9970AFE05}">
      <dgm:prSet/>
      <dgm:spPr/>
      <dgm:t>
        <a:bodyPr/>
        <a:lstStyle/>
        <a:p>
          <a:endParaRPr lang="en-US"/>
        </a:p>
      </dgm:t>
    </dgm:pt>
    <dgm:pt modelId="{E9D2B1EF-F376-4484-AEC1-ECC3900A9FCE}" type="sibTrans" cxnId="{65F7D90C-97EF-49B3-9006-9FA9970AFE05}">
      <dgm:prSet/>
      <dgm:spPr/>
      <dgm:t>
        <a:bodyPr/>
        <a:lstStyle/>
        <a:p>
          <a:endParaRPr lang="en-US"/>
        </a:p>
      </dgm:t>
    </dgm:pt>
    <dgm:pt modelId="{967F1103-4E44-4292-97BD-573F79BEEA26}">
      <dgm:prSet phldrT="[Text]"/>
      <dgm:spPr/>
      <dgm:t>
        <a:bodyPr/>
        <a:lstStyle/>
        <a:p>
          <a:r>
            <a:rPr lang="ar-IQ" dirty="0" smtClean="0"/>
            <a:t>الاعراض البدنية</a:t>
          </a:r>
          <a:endParaRPr lang="en-US" dirty="0"/>
        </a:p>
      </dgm:t>
    </dgm:pt>
    <dgm:pt modelId="{B4F1BAC2-4CED-460B-9101-E8A0D35AD48E}" type="parTrans" cxnId="{17EB64F0-62A0-4DB6-BFDD-5485E239585A}">
      <dgm:prSet/>
      <dgm:spPr/>
      <dgm:t>
        <a:bodyPr/>
        <a:lstStyle/>
        <a:p>
          <a:endParaRPr lang="en-US"/>
        </a:p>
      </dgm:t>
    </dgm:pt>
    <dgm:pt modelId="{98F651DB-6C6D-4425-8BA8-6E6FD66C94D7}" type="sibTrans" cxnId="{17EB64F0-62A0-4DB6-BFDD-5485E239585A}">
      <dgm:prSet/>
      <dgm:spPr/>
      <dgm:t>
        <a:bodyPr/>
        <a:lstStyle/>
        <a:p>
          <a:endParaRPr lang="en-US"/>
        </a:p>
      </dgm:t>
    </dgm:pt>
    <dgm:pt modelId="{945B26AE-937A-475E-8586-A8269BEBCE8D}">
      <dgm:prSet phldrT="[Text]"/>
      <dgm:spPr/>
      <dgm:t>
        <a:bodyPr/>
        <a:lstStyle/>
        <a:p>
          <a:pPr algn="r" rtl="1"/>
          <a:r>
            <a:rPr lang="ar-IQ" sz="2400" dirty="0" smtClean="0"/>
            <a:t>نقص الوزن.</a:t>
          </a:r>
          <a:endParaRPr lang="en-US" sz="2400" dirty="0"/>
        </a:p>
      </dgm:t>
    </dgm:pt>
    <dgm:pt modelId="{1A4F42A6-9355-4E4B-80FF-0D00AFC6C06D}" type="parTrans" cxnId="{736E44DF-A656-45C2-97E5-614284569123}">
      <dgm:prSet/>
      <dgm:spPr/>
      <dgm:t>
        <a:bodyPr/>
        <a:lstStyle/>
        <a:p>
          <a:endParaRPr lang="en-US"/>
        </a:p>
      </dgm:t>
    </dgm:pt>
    <dgm:pt modelId="{D7EEE8EC-3121-4FC2-A38F-756E5FB0BD20}" type="sibTrans" cxnId="{736E44DF-A656-45C2-97E5-614284569123}">
      <dgm:prSet/>
      <dgm:spPr/>
      <dgm:t>
        <a:bodyPr/>
        <a:lstStyle/>
        <a:p>
          <a:endParaRPr lang="en-US"/>
        </a:p>
      </dgm:t>
    </dgm:pt>
    <dgm:pt modelId="{4AAEA0B7-D128-47E7-9FB0-814390B39F31}">
      <dgm:prSet phldrT="[Text]"/>
      <dgm:spPr/>
      <dgm:t>
        <a:bodyPr/>
        <a:lstStyle/>
        <a:p>
          <a:pPr algn="r" rtl="1"/>
          <a:r>
            <a:rPr lang="ar-IQ" sz="2400" dirty="0" smtClean="0"/>
            <a:t>طفح جلدي.</a:t>
          </a:r>
          <a:endParaRPr lang="en-US" sz="2400" dirty="0"/>
        </a:p>
      </dgm:t>
    </dgm:pt>
    <dgm:pt modelId="{370250E4-9267-431A-8769-092EA7BBAB2F}" type="parTrans" cxnId="{6E6BB7E4-C025-4322-9362-FDCF3BD42931}">
      <dgm:prSet/>
      <dgm:spPr/>
      <dgm:t>
        <a:bodyPr/>
        <a:lstStyle/>
        <a:p>
          <a:endParaRPr lang="en-US"/>
        </a:p>
      </dgm:t>
    </dgm:pt>
    <dgm:pt modelId="{E934D82C-CFFD-4FD6-807E-B989B8323FC9}" type="sibTrans" cxnId="{6E6BB7E4-C025-4322-9362-FDCF3BD42931}">
      <dgm:prSet/>
      <dgm:spPr/>
      <dgm:t>
        <a:bodyPr/>
        <a:lstStyle/>
        <a:p>
          <a:endParaRPr lang="en-US"/>
        </a:p>
      </dgm:t>
    </dgm:pt>
    <dgm:pt modelId="{108CBFE0-E7C4-46E9-AC87-659B9218B415}">
      <dgm:prSet phldrT="[Text]"/>
      <dgm:spPr/>
      <dgm:t>
        <a:bodyPr/>
        <a:lstStyle/>
        <a:p>
          <a:r>
            <a:rPr lang="ar-IQ" dirty="0" smtClean="0"/>
            <a:t>الاعراض النفسية</a:t>
          </a:r>
          <a:endParaRPr lang="en-US" dirty="0"/>
        </a:p>
      </dgm:t>
    </dgm:pt>
    <dgm:pt modelId="{852E05F6-C64B-48CA-B712-F3D2068A84D4}" type="parTrans" cxnId="{EB5B7857-9DFD-4DB9-B495-AFA97ED505CB}">
      <dgm:prSet/>
      <dgm:spPr/>
      <dgm:t>
        <a:bodyPr/>
        <a:lstStyle/>
        <a:p>
          <a:endParaRPr lang="en-US"/>
        </a:p>
      </dgm:t>
    </dgm:pt>
    <dgm:pt modelId="{1EEBC158-E5CA-49EB-9F7C-E09E1D76CDE8}" type="sibTrans" cxnId="{EB5B7857-9DFD-4DB9-B495-AFA97ED505CB}">
      <dgm:prSet/>
      <dgm:spPr/>
      <dgm:t>
        <a:bodyPr/>
        <a:lstStyle/>
        <a:p>
          <a:endParaRPr lang="en-US"/>
        </a:p>
      </dgm:t>
    </dgm:pt>
    <dgm:pt modelId="{C086045D-F44F-43CE-837C-3FD1A393DD5A}">
      <dgm:prSet phldrT="[Text]" custT="1"/>
      <dgm:spPr/>
      <dgm:t>
        <a:bodyPr/>
        <a:lstStyle/>
        <a:p>
          <a:pPr rtl="1"/>
          <a:r>
            <a:rPr lang="ar-IQ" sz="2000" dirty="0" smtClean="0"/>
            <a:t>عدم القدرة على التركيز اثناء الاداء.</a:t>
          </a:r>
          <a:endParaRPr lang="en-US" sz="2000" dirty="0"/>
        </a:p>
      </dgm:t>
    </dgm:pt>
    <dgm:pt modelId="{2B602ECB-B840-4D7D-9245-89EDA571435D}" type="parTrans" cxnId="{5B79B889-35AF-4D64-9319-13443E863177}">
      <dgm:prSet/>
      <dgm:spPr/>
      <dgm:t>
        <a:bodyPr/>
        <a:lstStyle/>
        <a:p>
          <a:endParaRPr lang="en-US"/>
        </a:p>
      </dgm:t>
    </dgm:pt>
    <dgm:pt modelId="{13D95244-D768-4C4E-BC51-8A457BA931E0}" type="sibTrans" cxnId="{5B79B889-35AF-4D64-9319-13443E863177}">
      <dgm:prSet/>
      <dgm:spPr/>
      <dgm:t>
        <a:bodyPr/>
        <a:lstStyle/>
        <a:p>
          <a:endParaRPr lang="en-US"/>
        </a:p>
      </dgm:t>
    </dgm:pt>
    <dgm:pt modelId="{0C941977-3263-48C2-BEB4-C4666755BABA}">
      <dgm:prSet phldrT="[Text]" custT="1"/>
      <dgm:spPr/>
      <dgm:t>
        <a:bodyPr/>
        <a:lstStyle/>
        <a:p>
          <a:pPr rtl="1"/>
          <a:r>
            <a:rPr lang="ar-IQ" sz="2000" dirty="0" smtClean="0"/>
            <a:t>حساسية زائدة عند النقد.</a:t>
          </a:r>
          <a:endParaRPr lang="en-US" sz="2000" dirty="0"/>
        </a:p>
      </dgm:t>
    </dgm:pt>
    <dgm:pt modelId="{44B774B3-C273-4B78-8BD0-A301CE6BFF82}" type="parTrans" cxnId="{0F5AC0D1-FA3A-4AE5-B516-C3A603E7C5BC}">
      <dgm:prSet/>
      <dgm:spPr/>
      <dgm:t>
        <a:bodyPr/>
        <a:lstStyle/>
        <a:p>
          <a:endParaRPr lang="en-US"/>
        </a:p>
      </dgm:t>
    </dgm:pt>
    <dgm:pt modelId="{5F03467E-ABED-4A83-AF64-F0B0856957C9}" type="sibTrans" cxnId="{0F5AC0D1-FA3A-4AE5-B516-C3A603E7C5BC}">
      <dgm:prSet/>
      <dgm:spPr/>
      <dgm:t>
        <a:bodyPr/>
        <a:lstStyle/>
        <a:p>
          <a:endParaRPr lang="en-US"/>
        </a:p>
      </dgm:t>
    </dgm:pt>
    <dgm:pt modelId="{1EBCE072-EDD4-4A44-92AE-6AC19A412C83}">
      <dgm:prSet phldrT="[Text]"/>
      <dgm:spPr/>
      <dgm:t>
        <a:bodyPr/>
        <a:lstStyle/>
        <a:p>
          <a:pPr algn="r" rtl="1"/>
          <a:r>
            <a:rPr lang="ar-IQ" sz="2400" dirty="0" smtClean="0"/>
            <a:t>الغثيان.</a:t>
          </a:r>
          <a:endParaRPr lang="en-US" sz="2400" dirty="0"/>
        </a:p>
      </dgm:t>
    </dgm:pt>
    <dgm:pt modelId="{809DF0AB-4BA2-4A3F-A66D-2F3EF2EF3475}" type="parTrans" cxnId="{EF82643C-AD1A-4DC5-9026-C9E610B4DDDC}">
      <dgm:prSet/>
      <dgm:spPr/>
    </dgm:pt>
    <dgm:pt modelId="{63276009-84D5-4D38-B142-62DC8B6945A5}" type="sibTrans" cxnId="{EF82643C-AD1A-4DC5-9026-C9E610B4DDDC}">
      <dgm:prSet/>
      <dgm:spPr/>
    </dgm:pt>
    <dgm:pt modelId="{56626A56-8C69-4037-A21F-3F84E46A817E}">
      <dgm:prSet phldrT="[Text]" custT="1"/>
      <dgm:spPr/>
      <dgm:t>
        <a:bodyPr/>
        <a:lstStyle/>
        <a:p>
          <a:pPr algn="r" rtl="1"/>
          <a:r>
            <a:rPr lang="ar-IQ" sz="2400" dirty="0" smtClean="0"/>
            <a:t>فقدان الشهية وما يتبعه من نقص في الطاقة</a:t>
          </a:r>
          <a:endParaRPr lang="en-US" sz="2400" dirty="0"/>
        </a:p>
      </dgm:t>
    </dgm:pt>
    <dgm:pt modelId="{2EB0E343-360B-48C4-82C2-1563AC5224AB}" type="parTrans" cxnId="{7970BC1D-5799-419E-9C91-EC9385D1D505}">
      <dgm:prSet/>
      <dgm:spPr/>
    </dgm:pt>
    <dgm:pt modelId="{EC989E2B-44AE-431B-8280-4458F16A629F}" type="sibTrans" cxnId="{7970BC1D-5799-419E-9C91-EC9385D1D505}">
      <dgm:prSet/>
      <dgm:spPr/>
    </dgm:pt>
    <dgm:pt modelId="{74E09304-7EA2-4458-A651-C70AD82696C6}">
      <dgm:prSet phldrT="[Text]" custT="1"/>
      <dgm:spPr/>
      <dgm:t>
        <a:bodyPr/>
        <a:lstStyle/>
        <a:p>
          <a:pPr rtl="1"/>
          <a:r>
            <a:rPr lang="ar-IQ" sz="2000" dirty="0" smtClean="0"/>
            <a:t>فقدان الثقة بالنفس.</a:t>
          </a:r>
          <a:endParaRPr lang="en-US" sz="2000" dirty="0"/>
        </a:p>
      </dgm:t>
    </dgm:pt>
    <dgm:pt modelId="{47EF1348-B033-45DB-AADD-277628A69DCC}" type="parTrans" cxnId="{9815DE76-9D60-42FD-8250-289EF6EEBAF7}">
      <dgm:prSet/>
      <dgm:spPr/>
    </dgm:pt>
    <dgm:pt modelId="{D33FC3ED-B547-42A5-B1B9-4869A9E319B1}" type="sibTrans" cxnId="{9815DE76-9D60-42FD-8250-289EF6EEBAF7}">
      <dgm:prSet/>
      <dgm:spPr/>
    </dgm:pt>
    <dgm:pt modelId="{A785F04E-4A08-4A00-A866-4DD4A01E6A00}">
      <dgm:prSet phldrT="[Text]" custT="1"/>
      <dgm:spPr/>
      <dgm:t>
        <a:bodyPr/>
        <a:lstStyle/>
        <a:p>
          <a:pPr rtl="1"/>
          <a:r>
            <a:rPr lang="ar-IQ" sz="2000" dirty="0" smtClean="0"/>
            <a:t>اختلال العلاقة بين المدرب واللاعب ومع زملائه.</a:t>
          </a:r>
          <a:endParaRPr lang="en-US" sz="2000" dirty="0"/>
        </a:p>
      </dgm:t>
    </dgm:pt>
    <dgm:pt modelId="{9D5F9248-0297-4DB5-9693-FA36FA1CC01F}" type="parTrans" cxnId="{7CF01C81-94ED-47F8-A918-5286EB97D340}">
      <dgm:prSet/>
      <dgm:spPr/>
    </dgm:pt>
    <dgm:pt modelId="{88413BA5-9479-4457-8D1A-F6C9A31C1FA9}" type="sibTrans" cxnId="{7CF01C81-94ED-47F8-A918-5286EB97D340}">
      <dgm:prSet/>
      <dgm:spPr/>
    </dgm:pt>
    <dgm:pt modelId="{16BC0DDD-3619-46CF-9F26-496945259BD8}">
      <dgm:prSet phldrT="[Text]" custT="1"/>
      <dgm:spPr/>
      <dgm:t>
        <a:bodyPr/>
        <a:lstStyle/>
        <a:p>
          <a:pPr rtl="1"/>
          <a:r>
            <a:rPr lang="ar-IQ" sz="2000" dirty="0" smtClean="0"/>
            <a:t>الشعور بالاحباط.</a:t>
          </a:r>
          <a:endParaRPr lang="en-US" sz="2000" dirty="0"/>
        </a:p>
      </dgm:t>
    </dgm:pt>
    <dgm:pt modelId="{A0B245FD-6E41-4A3C-9343-7AA4C76CFA91}" type="parTrans" cxnId="{2C57F238-AF2E-4F6D-BA7E-FC294D61B2C1}">
      <dgm:prSet/>
      <dgm:spPr/>
    </dgm:pt>
    <dgm:pt modelId="{4B35C56F-3665-41DA-B054-BBCB912F112E}" type="sibTrans" cxnId="{2C57F238-AF2E-4F6D-BA7E-FC294D61B2C1}">
      <dgm:prSet/>
      <dgm:spPr/>
    </dgm:pt>
    <dgm:pt modelId="{177E0D0C-FC7A-4710-837C-556454DD2788}">
      <dgm:prSet phldrT="[Text]" custT="1"/>
      <dgm:spPr/>
      <dgm:t>
        <a:bodyPr/>
        <a:lstStyle/>
        <a:p>
          <a:pPr rtl="1"/>
          <a:r>
            <a:rPr lang="ar-IQ" sz="2000" dirty="0" smtClean="0"/>
            <a:t>الشعور بالارق.</a:t>
          </a:r>
          <a:endParaRPr lang="en-US" sz="2000" dirty="0"/>
        </a:p>
      </dgm:t>
    </dgm:pt>
    <dgm:pt modelId="{19101826-99BA-421E-A43D-41BB8B7DBE62}" type="parTrans" cxnId="{BDB6D07F-7A01-4698-A02E-8D953900AE36}">
      <dgm:prSet/>
      <dgm:spPr/>
    </dgm:pt>
    <dgm:pt modelId="{A44857C8-3EF5-466A-B69B-8FD79434E992}" type="sibTrans" cxnId="{BDB6D07F-7A01-4698-A02E-8D953900AE36}">
      <dgm:prSet/>
      <dgm:spPr/>
    </dgm:pt>
    <dgm:pt modelId="{167CD057-0721-45DF-94AF-C641E6863995}" type="pres">
      <dgm:prSet presAssocID="{153904A7-855E-4EBB-A46A-BA135A5A57DC}" presName="Name0" presStyleCnt="0">
        <dgm:presLayoutVars>
          <dgm:dir/>
          <dgm:animLvl val="lvl"/>
          <dgm:resizeHandles val="exact"/>
        </dgm:presLayoutVars>
      </dgm:prSet>
      <dgm:spPr/>
      <dgm:t>
        <a:bodyPr/>
        <a:lstStyle/>
        <a:p>
          <a:endParaRPr lang="en-US"/>
        </a:p>
      </dgm:t>
    </dgm:pt>
    <dgm:pt modelId="{C2FCE16A-A86D-41CE-A6F0-E8E70764B05E}" type="pres">
      <dgm:prSet presAssocID="{B5BBBF80-E314-4327-94FC-ED5DC9C30B81}" presName="composite" presStyleCnt="0"/>
      <dgm:spPr/>
    </dgm:pt>
    <dgm:pt modelId="{E6262E0E-EE79-4A93-BC98-CD43A83BA2C3}" type="pres">
      <dgm:prSet presAssocID="{B5BBBF80-E314-4327-94FC-ED5DC9C30B81}" presName="parTx" presStyleLbl="alignNode1" presStyleIdx="0" presStyleCnt="3">
        <dgm:presLayoutVars>
          <dgm:chMax val="0"/>
          <dgm:chPref val="0"/>
          <dgm:bulletEnabled val="1"/>
        </dgm:presLayoutVars>
      </dgm:prSet>
      <dgm:spPr/>
      <dgm:t>
        <a:bodyPr/>
        <a:lstStyle/>
        <a:p>
          <a:endParaRPr lang="en-US"/>
        </a:p>
      </dgm:t>
    </dgm:pt>
    <dgm:pt modelId="{DCD39E5E-5BEA-4042-8FD6-70E2234A0FA2}" type="pres">
      <dgm:prSet presAssocID="{B5BBBF80-E314-4327-94FC-ED5DC9C30B81}" presName="desTx" presStyleLbl="alignAccFollowNode1" presStyleIdx="0" presStyleCnt="3">
        <dgm:presLayoutVars>
          <dgm:bulletEnabled val="1"/>
        </dgm:presLayoutVars>
      </dgm:prSet>
      <dgm:spPr/>
      <dgm:t>
        <a:bodyPr/>
        <a:lstStyle/>
        <a:p>
          <a:endParaRPr lang="en-US"/>
        </a:p>
      </dgm:t>
    </dgm:pt>
    <dgm:pt modelId="{4CD2DCFA-C6AE-4CA0-A47A-F81FB8EC8BCB}" type="pres">
      <dgm:prSet presAssocID="{828B5AC0-3666-4E84-952F-720D91B06605}" presName="space" presStyleCnt="0"/>
      <dgm:spPr/>
    </dgm:pt>
    <dgm:pt modelId="{5C52BE21-100F-4040-8C27-8D9C8E2630F3}" type="pres">
      <dgm:prSet presAssocID="{967F1103-4E44-4292-97BD-573F79BEEA26}" presName="composite" presStyleCnt="0"/>
      <dgm:spPr/>
    </dgm:pt>
    <dgm:pt modelId="{F11D8805-7D1D-420C-B595-4FC3334DD655}" type="pres">
      <dgm:prSet presAssocID="{967F1103-4E44-4292-97BD-573F79BEEA26}" presName="parTx" presStyleLbl="alignNode1" presStyleIdx="1" presStyleCnt="3">
        <dgm:presLayoutVars>
          <dgm:chMax val="0"/>
          <dgm:chPref val="0"/>
          <dgm:bulletEnabled val="1"/>
        </dgm:presLayoutVars>
      </dgm:prSet>
      <dgm:spPr/>
      <dgm:t>
        <a:bodyPr/>
        <a:lstStyle/>
        <a:p>
          <a:endParaRPr lang="en-US"/>
        </a:p>
      </dgm:t>
    </dgm:pt>
    <dgm:pt modelId="{8979DCE8-9637-40BA-BA4D-0C67717AFEC5}" type="pres">
      <dgm:prSet presAssocID="{967F1103-4E44-4292-97BD-573F79BEEA26}" presName="desTx" presStyleLbl="alignAccFollowNode1" presStyleIdx="1" presStyleCnt="3">
        <dgm:presLayoutVars>
          <dgm:bulletEnabled val="1"/>
        </dgm:presLayoutVars>
      </dgm:prSet>
      <dgm:spPr/>
      <dgm:t>
        <a:bodyPr/>
        <a:lstStyle/>
        <a:p>
          <a:endParaRPr lang="en-US"/>
        </a:p>
      </dgm:t>
    </dgm:pt>
    <dgm:pt modelId="{0B089B14-6CF7-494A-B1BC-D20A06259870}" type="pres">
      <dgm:prSet presAssocID="{98F651DB-6C6D-4425-8BA8-6E6FD66C94D7}" presName="space" presStyleCnt="0"/>
      <dgm:spPr/>
    </dgm:pt>
    <dgm:pt modelId="{8D98DEC9-3DBB-4E6D-88BD-61CB4B8C7557}" type="pres">
      <dgm:prSet presAssocID="{108CBFE0-E7C4-46E9-AC87-659B9218B415}" presName="composite" presStyleCnt="0"/>
      <dgm:spPr/>
    </dgm:pt>
    <dgm:pt modelId="{6D8106E5-6D4A-4F08-BFB2-803FA0215D86}" type="pres">
      <dgm:prSet presAssocID="{108CBFE0-E7C4-46E9-AC87-659B9218B415}" presName="parTx" presStyleLbl="alignNode1" presStyleIdx="2" presStyleCnt="3">
        <dgm:presLayoutVars>
          <dgm:chMax val="0"/>
          <dgm:chPref val="0"/>
          <dgm:bulletEnabled val="1"/>
        </dgm:presLayoutVars>
      </dgm:prSet>
      <dgm:spPr/>
      <dgm:t>
        <a:bodyPr/>
        <a:lstStyle/>
        <a:p>
          <a:endParaRPr lang="en-US"/>
        </a:p>
      </dgm:t>
    </dgm:pt>
    <dgm:pt modelId="{AE388735-C5BA-481D-B8C4-3407D85AAE6B}" type="pres">
      <dgm:prSet presAssocID="{108CBFE0-E7C4-46E9-AC87-659B9218B415}" presName="desTx" presStyleLbl="alignAccFollowNode1" presStyleIdx="2" presStyleCnt="3">
        <dgm:presLayoutVars>
          <dgm:bulletEnabled val="1"/>
        </dgm:presLayoutVars>
      </dgm:prSet>
      <dgm:spPr/>
      <dgm:t>
        <a:bodyPr/>
        <a:lstStyle/>
        <a:p>
          <a:endParaRPr lang="en-US"/>
        </a:p>
      </dgm:t>
    </dgm:pt>
  </dgm:ptLst>
  <dgm:cxnLst>
    <dgm:cxn modelId="{71C75611-E72B-433D-8180-2AA2429230C0}" type="presOf" srcId="{56626A56-8C69-4037-A21F-3F84E46A817E}" destId="{8979DCE8-9637-40BA-BA4D-0C67717AFEC5}" srcOrd="0" destOrd="3" presId="urn:microsoft.com/office/officeart/2005/8/layout/hList1"/>
    <dgm:cxn modelId="{9B15AA72-F260-4C81-A3A4-8864342C866E}" type="presOf" srcId="{945B26AE-937A-475E-8586-A8269BEBCE8D}" destId="{8979DCE8-9637-40BA-BA4D-0C67717AFEC5}" srcOrd="0" destOrd="0" presId="urn:microsoft.com/office/officeart/2005/8/layout/hList1"/>
    <dgm:cxn modelId="{EF82643C-AD1A-4DC5-9026-C9E610B4DDDC}" srcId="{967F1103-4E44-4292-97BD-573F79BEEA26}" destId="{1EBCE072-EDD4-4A44-92AE-6AC19A412C83}" srcOrd="2" destOrd="0" parTransId="{809DF0AB-4BA2-4A3F-A66D-2F3EF2EF3475}" sibTransId="{63276009-84D5-4D38-B142-62DC8B6945A5}"/>
    <dgm:cxn modelId="{9815DE76-9D60-42FD-8250-289EF6EEBAF7}" srcId="{108CBFE0-E7C4-46E9-AC87-659B9218B415}" destId="{74E09304-7EA2-4458-A651-C70AD82696C6}" srcOrd="1" destOrd="0" parTransId="{47EF1348-B033-45DB-AADD-277628A69DCC}" sibTransId="{D33FC3ED-B547-42A5-B1B9-4869A9E319B1}"/>
    <dgm:cxn modelId="{D23B08EB-0F7F-4E66-AEF5-29B76E13E1A8}" type="presOf" srcId="{A785F04E-4A08-4A00-A866-4DD4A01E6A00}" destId="{AE388735-C5BA-481D-B8C4-3407D85AAE6B}" srcOrd="0" destOrd="3" presId="urn:microsoft.com/office/officeart/2005/8/layout/hList1"/>
    <dgm:cxn modelId="{1AC2248C-C6E0-4352-B0D2-71138D27EE87}" type="presOf" srcId="{4F5BDE6C-C6CF-408D-96C9-3ED2D6F35F9B}" destId="{DCD39E5E-5BEA-4042-8FD6-70E2234A0FA2}" srcOrd="0" destOrd="0" presId="urn:microsoft.com/office/officeart/2005/8/layout/hList1"/>
    <dgm:cxn modelId="{7CF01C81-94ED-47F8-A918-5286EB97D340}" srcId="{108CBFE0-E7C4-46E9-AC87-659B9218B415}" destId="{A785F04E-4A08-4A00-A866-4DD4A01E6A00}" srcOrd="3" destOrd="0" parTransId="{9D5F9248-0297-4DB5-9693-FA36FA1CC01F}" sibTransId="{88413BA5-9479-4457-8D1A-F6C9A31C1FA9}"/>
    <dgm:cxn modelId="{8E468725-3EC5-4D04-8DE9-4B750E451E3A}" type="presOf" srcId="{16BC0DDD-3619-46CF-9F26-496945259BD8}" destId="{AE388735-C5BA-481D-B8C4-3407D85AAE6B}" srcOrd="0" destOrd="4" presId="urn:microsoft.com/office/officeart/2005/8/layout/hList1"/>
    <dgm:cxn modelId="{0F5AC0D1-FA3A-4AE5-B516-C3A603E7C5BC}" srcId="{108CBFE0-E7C4-46E9-AC87-659B9218B415}" destId="{0C941977-3263-48C2-BEB4-C4666755BABA}" srcOrd="2" destOrd="0" parTransId="{44B774B3-C273-4B78-8BD0-A301CE6BFF82}" sibTransId="{5F03467E-ABED-4A83-AF64-F0B0856957C9}"/>
    <dgm:cxn modelId="{9A0BA6FB-E2E8-472D-A421-FC79654F0272}" type="presOf" srcId="{967F1103-4E44-4292-97BD-573F79BEEA26}" destId="{F11D8805-7D1D-420C-B595-4FC3334DD655}" srcOrd="0" destOrd="0" presId="urn:microsoft.com/office/officeart/2005/8/layout/hList1"/>
    <dgm:cxn modelId="{C6CBA6F9-5F0B-4E33-8841-F737C1473B96}" type="presOf" srcId="{153904A7-855E-4EBB-A46A-BA135A5A57DC}" destId="{167CD057-0721-45DF-94AF-C641E6863995}" srcOrd="0" destOrd="0" presId="urn:microsoft.com/office/officeart/2005/8/layout/hList1"/>
    <dgm:cxn modelId="{944614AC-C7E0-42E3-B370-1790C22D6E0A}" srcId="{B5BBBF80-E314-4327-94FC-ED5DC9C30B81}" destId="{4F5BDE6C-C6CF-408D-96C9-3ED2D6F35F9B}" srcOrd="0" destOrd="0" parTransId="{D1931D54-D3D0-4F71-9197-7484C68B8C25}" sibTransId="{64FF4987-3D75-466A-92D6-79F00620F977}"/>
    <dgm:cxn modelId="{6E6BB7E4-C025-4322-9362-FDCF3BD42931}" srcId="{967F1103-4E44-4292-97BD-573F79BEEA26}" destId="{4AAEA0B7-D128-47E7-9FB0-814390B39F31}" srcOrd="1" destOrd="0" parTransId="{370250E4-9267-431A-8769-092EA7BBAB2F}" sibTransId="{E934D82C-CFFD-4FD6-807E-B989B8323FC9}"/>
    <dgm:cxn modelId="{3CC92716-1092-4BBD-82F6-F8C7AB80C5C1}" type="presOf" srcId="{0C941977-3263-48C2-BEB4-C4666755BABA}" destId="{AE388735-C5BA-481D-B8C4-3407D85AAE6B}" srcOrd="0" destOrd="2" presId="urn:microsoft.com/office/officeart/2005/8/layout/hList1"/>
    <dgm:cxn modelId="{BBB322B4-E8A6-451E-ACED-E7EC0DA3FD11}" type="presOf" srcId="{108CBFE0-E7C4-46E9-AC87-659B9218B415}" destId="{6D8106E5-6D4A-4F08-BFB2-803FA0215D86}" srcOrd="0" destOrd="0" presId="urn:microsoft.com/office/officeart/2005/8/layout/hList1"/>
    <dgm:cxn modelId="{1AC930C0-E1D0-407C-BD29-2877BA387BDB}" srcId="{153904A7-855E-4EBB-A46A-BA135A5A57DC}" destId="{B5BBBF80-E314-4327-94FC-ED5DC9C30B81}" srcOrd="0" destOrd="0" parTransId="{7B714444-1345-4D8D-AF2B-EE52E0B643A7}" sibTransId="{828B5AC0-3666-4E84-952F-720D91B06605}"/>
    <dgm:cxn modelId="{65F7D90C-97EF-49B3-9006-9FA9970AFE05}" srcId="{B5BBBF80-E314-4327-94FC-ED5DC9C30B81}" destId="{844AEDBA-B03A-4281-9840-A97F8857047A}" srcOrd="1" destOrd="0" parTransId="{483AC40A-EB82-4328-9A72-D2B97963E249}" sibTransId="{E9D2B1EF-F376-4484-AEC1-ECC3900A9FCE}"/>
    <dgm:cxn modelId="{CE4C639B-40ED-4211-9ABC-EB1FB0000C16}" type="presOf" srcId="{177E0D0C-FC7A-4710-837C-556454DD2788}" destId="{AE388735-C5BA-481D-B8C4-3407D85AAE6B}" srcOrd="0" destOrd="5" presId="urn:microsoft.com/office/officeart/2005/8/layout/hList1"/>
    <dgm:cxn modelId="{F03E6BE2-E268-4564-939C-DBCF856F41CE}" type="presOf" srcId="{C086045D-F44F-43CE-837C-3FD1A393DD5A}" destId="{AE388735-C5BA-481D-B8C4-3407D85AAE6B}" srcOrd="0" destOrd="0" presId="urn:microsoft.com/office/officeart/2005/8/layout/hList1"/>
    <dgm:cxn modelId="{17EB64F0-62A0-4DB6-BFDD-5485E239585A}" srcId="{153904A7-855E-4EBB-A46A-BA135A5A57DC}" destId="{967F1103-4E44-4292-97BD-573F79BEEA26}" srcOrd="1" destOrd="0" parTransId="{B4F1BAC2-4CED-460B-9101-E8A0D35AD48E}" sibTransId="{98F651DB-6C6D-4425-8BA8-6E6FD66C94D7}"/>
    <dgm:cxn modelId="{EB5B7857-9DFD-4DB9-B495-AFA97ED505CB}" srcId="{153904A7-855E-4EBB-A46A-BA135A5A57DC}" destId="{108CBFE0-E7C4-46E9-AC87-659B9218B415}" srcOrd="2" destOrd="0" parTransId="{852E05F6-C64B-48CA-B712-F3D2068A84D4}" sibTransId="{1EEBC158-E5CA-49EB-9F7C-E09E1D76CDE8}"/>
    <dgm:cxn modelId="{5EE59501-5B14-4796-ACE2-79626A54AE26}" type="presOf" srcId="{B5BBBF80-E314-4327-94FC-ED5DC9C30B81}" destId="{E6262E0E-EE79-4A93-BC98-CD43A83BA2C3}" srcOrd="0" destOrd="0" presId="urn:microsoft.com/office/officeart/2005/8/layout/hList1"/>
    <dgm:cxn modelId="{1C72CF30-B1FF-4444-84EC-114BF4EECF0E}" type="presOf" srcId="{74E09304-7EA2-4458-A651-C70AD82696C6}" destId="{AE388735-C5BA-481D-B8C4-3407D85AAE6B}" srcOrd="0" destOrd="1" presId="urn:microsoft.com/office/officeart/2005/8/layout/hList1"/>
    <dgm:cxn modelId="{B6457FA0-59B7-4A4B-BCB6-6207C3D50C2E}" type="presOf" srcId="{4AAEA0B7-D128-47E7-9FB0-814390B39F31}" destId="{8979DCE8-9637-40BA-BA4D-0C67717AFEC5}" srcOrd="0" destOrd="1" presId="urn:microsoft.com/office/officeart/2005/8/layout/hList1"/>
    <dgm:cxn modelId="{9D78FDE4-65AA-4808-98DD-3D5B2FFA78AD}" type="presOf" srcId="{1EBCE072-EDD4-4A44-92AE-6AC19A412C83}" destId="{8979DCE8-9637-40BA-BA4D-0C67717AFEC5}" srcOrd="0" destOrd="2" presId="urn:microsoft.com/office/officeart/2005/8/layout/hList1"/>
    <dgm:cxn modelId="{24EE08B0-C708-48BF-84F5-EFCCA530049C}" type="presOf" srcId="{844AEDBA-B03A-4281-9840-A97F8857047A}" destId="{DCD39E5E-5BEA-4042-8FD6-70E2234A0FA2}" srcOrd="0" destOrd="1" presId="urn:microsoft.com/office/officeart/2005/8/layout/hList1"/>
    <dgm:cxn modelId="{5B79B889-35AF-4D64-9319-13443E863177}" srcId="{108CBFE0-E7C4-46E9-AC87-659B9218B415}" destId="{C086045D-F44F-43CE-837C-3FD1A393DD5A}" srcOrd="0" destOrd="0" parTransId="{2B602ECB-B840-4D7D-9245-89EDA571435D}" sibTransId="{13D95244-D768-4C4E-BC51-8A457BA931E0}"/>
    <dgm:cxn modelId="{BDB6D07F-7A01-4698-A02E-8D953900AE36}" srcId="{108CBFE0-E7C4-46E9-AC87-659B9218B415}" destId="{177E0D0C-FC7A-4710-837C-556454DD2788}" srcOrd="5" destOrd="0" parTransId="{19101826-99BA-421E-A43D-41BB8B7DBE62}" sibTransId="{A44857C8-3EF5-466A-B69B-8FD79434E992}"/>
    <dgm:cxn modelId="{7970BC1D-5799-419E-9C91-EC9385D1D505}" srcId="{967F1103-4E44-4292-97BD-573F79BEEA26}" destId="{56626A56-8C69-4037-A21F-3F84E46A817E}" srcOrd="3" destOrd="0" parTransId="{2EB0E343-360B-48C4-82C2-1563AC5224AB}" sibTransId="{EC989E2B-44AE-431B-8280-4458F16A629F}"/>
    <dgm:cxn modelId="{736E44DF-A656-45C2-97E5-614284569123}" srcId="{967F1103-4E44-4292-97BD-573F79BEEA26}" destId="{945B26AE-937A-475E-8586-A8269BEBCE8D}" srcOrd="0" destOrd="0" parTransId="{1A4F42A6-9355-4E4B-80FF-0D00AFC6C06D}" sibTransId="{D7EEE8EC-3121-4FC2-A38F-756E5FB0BD20}"/>
    <dgm:cxn modelId="{2C57F238-AF2E-4F6D-BA7E-FC294D61B2C1}" srcId="{108CBFE0-E7C4-46E9-AC87-659B9218B415}" destId="{16BC0DDD-3619-46CF-9F26-496945259BD8}" srcOrd="4" destOrd="0" parTransId="{A0B245FD-6E41-4A3C-9343-7AA4C76CFA91}" sibTransId="{4B35C56F-3665-41DA-B054-BBCB912F112E}"/>
    <dgm:cxn modelId="{03E91331-6E36-4A46-99CB-03EC9B0B8305}" type="presParOf" srcId="{167CD057-0721-45DF-94AF-C641E6863995}" destId="{C2FCE16A-A86D-41CE-A6F0-E8E70764B05E}" srcOrd="0" destOrd="0" presId="urn:microsoft.com/office/officeart/2005/8/layout/hList1"/>
    <dgm:cxn modelId="{9DB8D485-4B23-42C4-AD32-570BEEECBBCD}" type="presParOf" srcId="{C2FCE16A-A86D-41CE-A6F0-E8E70764B05E}" destId="{E6262E0E-EE79-4A93-BC98-CD43A83BA2C3}" srcOrd="0" destOrd="0" presId="urn:microsoft.com/office/officeart/2005/8/layout/hList1"/>
    <dgm:cxn modelId="{B1B32196-D461-4B0D-805D-4E0674521411}" type="presParOf" srcId="{C2FCE16A-A86D-41CE-A6F0-E8E70764B05E}" destId="{DCD39E5E-5BEA-4042-8FD6-70E2234A0FA2}" srcOrd="1" destOrd="0" presId="urn:microsoft.com/office/officeart/2005/8/layout/hList1"/>
    <dgm:cxn modelId="{490B9B92-800C-4F90-B61E-BFE450A12B0A}" type="presParOf" srcId="{167CD057-0721-45DF-94AF-C641E6863995}" destId="{4CD2DCFA-C6AE-4CA0-A47A-F81FB8EC8BCB}" srcOrd="1" destOrd="0" presId="urn:microsoft.com/office/officeart/2005/8/layout/hList1"/>
    <dgm:cxn modelId="{B7AFC5E1-FCD3-4687-9D4A-1664AEF449BA}" type="presParOf" srcId="{167CD057-0721-45DF-94AF-C641E6863995}" destId="{5C52BE21-100F-4040-8C27-8D9C8E2630F3}" srcOrd="2" destOrd="0" presId="urn:microsoft.com/office/officeart/2005/8/layout/hList1"/>
    <dgm:cxn modelId="{402AD5A5-3755-45B6-977A-30127C278DDD}" type="presParOf" srcId="{5C52BE21-100F-4040-8C27-8D9C8E2630F3}" destId="{F11D8805-7D1D-420C-B595-4FC3334DD655}" srcOrd="0" destOrd="0" presId="urn:microsoft.com/office/officeart/2005/8/layout/hList1"/>
    <dgm:cxn modelId="{3F4BF4EF-907D-46C5-8ACF-408E01FC760C}" type="presParOf" srcId="{5C52BE21-100F-4040-8C27-8D9C8E2630F3}" destId="{8979DCE8-9637-40BA-BA4D-0C67717AFEC5}" srcOrd="1" destOrd="0" presId="urn:microsoft.com/office/officeart/2005/8/layout/hList1"/>
    <dgm:cxn modelId="{2921BB66-E6E8-430D-9965-F8266E846348}" type="presParOf" srcId="{167CD057-0721-45DF-94AF-C641E6863995}" destId="{0B089B14-6CF7-494A-B1BC-D20A06259870}" srcOrd="3" destOrd="0" presId="urn:microsoft.com/office/officeart/2005/8/layout/hList1"/>
    <dgm:cxn modelId="{A9BB06FB-E2A9-4E98-AA1D-57700CAAE16B}" type="presParOf" srcId="{167CD057-0721-45DF-94AF-C641E6863995}" destId="{8D98DEC9-3DBB-4E6D-88BD-61CB4B8C7557}" srcOrd="4" destOrd="0" presId="urn:microsoft.com/office/officeart/2005/8/layout/hList1"/>
    <dgm:cxn modelId="{DFBB586C-DE2C-4B5B-8E22-C0727DDA0279}" type="presParOf" srcId="{8D98DEC9-3DBB-4E6D-88BD-61CB4B8C7557}" destId="{6D8106E5-6D4A-4F08-BFB2-803FA0215D86}" srcOrd="0" destOrd="0" presId="urn:microsoft.com/office/officeart/2005/8/layout/hList1"/>
    <dgm:cxn modelId="{A8188901-48B3-4B4C-869F-367AB4FDF45F}" type="presParOf" srcId="{8D98DEC9-3DBB-4E6D-88BD-61CB4B8C7557}" destId="{AE388735-C5BA-481D-B8C4-3407D85AAE6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E58661-E9CA-4CBC-97B3-EC55DEAC1FE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4CAE2597-85DD-4110-BF44-21D024A2200C}">
      <dgm:prSet phldrT="[Text]"/>
      <dgm:spPr/>
      <dgm:t>
        <a:bodyPr/>
        <a:lstStyle/>
        <a:p>
          <a:r>
            <a:rPr lang="ar-IQ" dirty="0" smtClean="0"/>
            <a:t>التدريب الزائد المثبط</a:t>
          </a:r>
          <a:endParaRPr lang="en-US" dirty="0"/>
        </a:p>
      </dgm:t>
    </dgm:pt>
    <dgm:pt modelId="{8A23089D-9BFC-42FE-838F-55E4BCCEC50A}" type="parTrans" cxnId="{90C55C0E-14C5-4FE1-A0B4-412C519EADB8}">
      <dgm:prSet/>
      <dgm:spPr/>
      <dgm:t>
        <a:bodyPr/>
        <a:lstStyle/>
        <a:p>
          <a:endParaRPr lang="en-US"/>
        </a:p>
      </dgm:t>
    </dgm:pt>
    <dgm:pt modelId="{21EDF965-A73C-49FE-98BD-98EC34AD630A}" type="sibTrans" cxnId="{90C55C0E-14C5-4FE1-A0B4-412C519EADB8}">
      <dgm:prSet/>
      <dgm:spPr/>
      <dgm:t>
        <a:bodyPr/>
        <a:lstStyle/>
        <a:p>
          <a:endParaRPr lang="en-US"/>
        </a:p>
      </dgm:t>
    </dgm:pt>
    <dgm:pt modelId="{6524CB2C-1317-442D-8816-A8B6A2E1C04D}">
      <dgm:prSet phldrT="[Text]"/>
      <dgm:spPr/>
      <dgm:t>
        <a:bodyPr/>
        <a:lstStyle/>
        <a:p>
          <a:pPr rtl="1"/>
          <a:r>
            <a:rPr lang="ar-IQ" dirty="0" smtClean="0"/>
            <a:t>- السبب غير معروف ولكن يمكن ان يكون له علاقة بنقص امداد العضلات بالطاقة.</a:t>
          </a:r>
        </a:p>
        <a:p>
          <a:pPr rtl="1"/>
          <a:r>
            <a:rPr lang="ar-IQ" dirty="0" smtClean="0"/>
            <a:t>- نقص في السرعة. </a:t>
          </a:r>
        </a:p>
        <a:p>
          <a:pPr rtl="1"/>
          <a:r>
            <a:rPr lang="ar-IQ" dirty="0" smtClean="0"/>
            <a:t>- سرعة الاستثارة والغثيان ورد الفعل.</a:t>
          </a:r>
          <a:endParaRPr lang="en-US" dirty="0"/>
        </a:p>
      </dgm:t>
    </dgm:pt>
    <dgm:pt modelId="{1755BF60-3B59-47C9-8A95-F514EF3B1AC9}" type="parTrans" cxnId="{B01F6B36-4B66-4155-B96F-BEB4B6041347}">
      <dgm:prSet/>
      <dgm:spPr/>
      <dgm:t>
        <a:bodyPr/>
        <a:lstStyle/>
        <a:p>
          <a:endParaRPr lang="en-US"/>
        </a:p>
      </dgm:t>
    </dgm:pt>
    <dgm:pt modelId="{5E9CA35B-5A66-4B03-82B8-A9AE595D1E2D}" type="sibTrans" cxnId="{B01F6B36-4B66-4155-B96F-BEB4B6041347}">
      <dgm:prSet/>
      <dgm:spPr/>
      <dgm:t>
        <a:bodyPr/>
        <a:lstStyle/>
        <a:p>
          <a:endParaRPr lang="en-US"/>
        </a:p>
      </dgm:t>
    </dgm:pt>
    <dgm:pt modelId="{04581E57-78E5-4999-A897-D84F0192B5F6}">
      <dgm:prSet phldrT="[Text]"/>
      <dgm:spPr/>
      <dgm:t>
        <a:bodyPr/>
        <a:lstStyle/>
        <a:p>
          <a:r>
            <a:rPr lang="ar-IQ" dirty="0" smtClean="0"/>
            <a:t>التدريب الزائد الاستثاري</a:t>
          </a:r>
          <a:endParaRPr lang="en-US" dirty="0"/>
        </a:p>
      </dgm:t>
    </dgm:pt>
    <dgm:pt modelId="{88B992B9-320F-4BF2-9704-08CEA80BD8F4}" type="parTrans" cxnId="{522492DC-72A4-440F-BDEB-CF9301B27E00}">
      <dgm:prSet/>
      <dgm:spPr/>
      <dgm:t>
        <a:bodyPr/>
        <a:lstStyle/>
        <a:p>
          <a:endParaRPr lang="en-US"/>
        </a:p>
      </dgm:t>
    </dgm:pt>
    <dgm:pt modelId="{8FFDF011-0853-4A93-9403-AABDA5317CC1}" type="sibTrans" cxnId="{522492DC-72A4-440F-BDEB-CF9301B27E00}">
      <dgm:prSet/>
      <dgm:spPr/>
      <dgm:t>
        <a:bodyPr/>
        <a:lstStyle/>
        <a:p>
          <a:endParaRPr lang="en-US"/>
        </a:p>
      </dgm:t>
    </dgm:pt>
    <dgm:pt modelId="{ACA25D43-A1E2-4994-8E63-92F96C863121}">
      <dgm:prSet phldrT="[Text]"/>
      <dgm:spPr/>
      <dgm:t>
        <a:bodyPr/>
        <a:lstStyle/>
        <a:p>
          <a:pPr algn="r" rtl="1"/>
          <a:r>
            <a:rPr lang="ar-IQ" dirty="0" smtClean="0"/>
            <a:t>- يحدث نتيجة للكمية الزائدة من التدريب ذي الشدة العالية</a:t>
          </a:r>
        </a:p>
        <a:p>
          <a:pPr algn="r" rtl="1"/>
          <a:r>
            <a:rPr lang="ar-IQ" dirty="0" smtClean="0"/>
            <a:t>- يكون الرياضي متهيجا عدائيا.</a:t>
          </a:r>
        </a:p>
        <a:p>
          <a:pPr algn="r" rtl="1"/>
          <a:r>
            <a:rPr lang="ar-IQ" dirty="0" smtClean="0"/>
            <a:t>- يميل على الانهزامية.</a:t>
          </a:r>
        </a:p>
        <a:p>
          <a:pPr algn="r" rtl="1"/>
          <a:r>
            <a:rPr lang="ar-IQ" dirty="0" smtClean="0"/>
            <a:t>- يحدث بصورة اسرع من التدريب الزائد المثبط.</a:t>
          </a:r>
        </a:p>
        <a:p>
          <a:pPr algn="r" rtl="1"/>
          <a:endParaRPr lang="en-US" dirty="0"/>
        </a:p>
      </dgm:t>
    </dgm:pt>
    <dgm:pt modelId="{1EA97E6D-DA58-4CD0-8C18-00F605C08958}" type="parTrans" cxnId="{9B38537C-FB12-4685-A005-EB83DC37305F}">
      <dgm:prSet/>
      <dgm:spPr/>
      <dgm:t>
        <a:bodyPr/>
        <a:lstStyle/>
        <a:p>
          <a:endParaRPr lang="en-US"/>
        </a:p>
      </dgm:t>
    </dgm:pt>
    <dgm:pt modelId="{EF7DE30E-7E0C-4189-A97B-5A0037A4C58E}" type="sibTrans" cxnId="{9B38537C-FB12-4685-A005-EB83DC37305F}">
      <dgm:prSet/>
      <dgm:spPr/>
      <dgm:t>
        <a:bodyPr/>
        <a:lstStyle/>
        <a:p>
          <a:endParaRPr lang="en-US"/>
        </a:p>
      </dgm:t>
    </dgm:pt>
    <dgm:pt modelId="{291711C4-29F4-4123-AE6B-48AB0B783AAE}" type="pres">
      <dgm:prSet presAssocID="{03E58661-E9CA-4CBC-97B3-EC55DEAC1FEB}" presName="Name0" presStyleCnt="0">
        <dgm:presLayoutVars>
          <dgm:dir/>
          <dgm:animLvl val="lvl"/>
          <dgm:resizeHandles val="exact"/>
        </dgm:presLayoutVars>
      </dgm:prSet>
      <dgm:spPr/>
      <dgm:t>
        <a:bodyPr/>
        <a:lstStyle/>
        <a:p>
          <a:endParaRPr lang="en-US"/>
        </a:p>
      </dgm:t>
    </dgm:pt>
    <dgm:pt modelId="{0D17FED1-B13E-4DCF-92F0-F0A79BE448AF}" type="pres">
      <dgm:prSet presAssocID="{4CAE2597-85DD-4110-BF44-21D024A2200C}" presName="compositeNode" presStyleCnt="0">
        <dgm:presLayoutVars>
          <dgm:bulletEnabled val="1"/>
        </dgm:presLayoutVars>
      </dgm:prSet>
      <dgm:spPr/>
    </dgm:pt>
    <dgm:pt modelId="{68AE874F-DB25-44C8-A1D3-95ACA4708DFC}" type="pres">
      <dgm:prSet presAssocID="{4CAE2597-85DD-4110-BF44-21D024A2200C}" presName="bgRect" presStyleLbl="node1" presStyleIdx="0" presStyleCnt="2"/>
      <dgm:spPr/>
      <dgm:t>
        <a:bodyPr/>
        <a:lstStyle/>
        <a:p>
          <a:endParaRPr lang="en-US"/>
        </a:p>
      </dgm:t>
    </dgm:pt>
    <dgm:pt modelId="{C9D3CE58-0186-49EC-9B09-F91F5D6E442D}" type="pres">
      <dgm:prSet presAssocID="{4CAE2597-85DD-4110-BF44-21D024A2200C}" presName="parentNode" presStyleLbl="node1" presStyleIdx="0" presStyleCnt="2">
        <dgm:presLayoutVars>
          <dgm:chMax val="0"/>
          <dgm:bulletEnabled val="1"/>
        </dgm:presLayoutVars>
      </dgm:prSet>
      <dgm:spPr/>
      <dgm:t>
        <a:bodyPr/>
        <a:lstStyle/>
        <a:p>
          <a:endParaRPr lang="en-US"/>
        </a:p>
      </dgm:t>
    </dgm:pt>
    <dgm:pt modelId="{FC9F0352-7E39-48AE-ACB2-2698E38B7F60}" type="pres">
      <dgm:prSet presAssocID="{4CAE2597-85DD-4110-BF44-21D024A2200C}" presName="childNode" presStyleLbl="node1" presStyleIdx="0" presStyleCnt="2">
        <dgm:presLayoutVars>
          <dgm:bulletEnabled val="1"/>
        </dgm:presLayoutVars>
      </dgm:prSet>
      <dgm:spPr/>
      <dgm:t>
        <a:bodyPr/>
        <a:lstStyle/>
        <a:p>
          <a:endParaRPr lang="en-US"/>
        </a:p>
      </dgm:t>
    </dgm:pt>
    <dgm:pt modelId="{EA789A55-3C86-4562-A8A1-322E21E2D26F}" type="pres">
      <dgm:prSet presAssocID="{21EDF965-A73C-49FE-98BD-98EC34AD630A}" presName="hSp" presStyleCnt="0"/>
      <dgm:spPr/>
    </dgm:pt>
    <dgm:pt modelId="{F26536B0-84C9-4F3B-A199-0BA5679DCCC8}" type="pres">
      <dgm:prSet presAssocID="{21EDF965-A73C-49FE-98BD-98EC34AD630A}" presName="vProcSp" presStyleCnt="0"/>
      <dgm:spPr/>
    </dgm:pt>
    <dgm:pt modelId="{02DA95EA-19EA-408A-ADB8-B1CE5701348C}" type="pres">
      <dgm:prSet presAssocID="{21EDF965-A73C-49FE-98BD-98EC34AD630A}" presName="vSp1" presStyleCnt="0"/>
      <dgm:spPr/>
    </dgm:pt>
    <dgm:pt modelId="{6A01BB1F-AB07-43E4-A4A7-8A01D0D74447}" type="pres">
      <dgm:prSet presAssocID="{21EDF965-A73C-49FE-98BD-98EC34AD630A}" presName="simulatedConn" presStyleLbl="solidFgAcc1" presStyleIdx="0" presStyleCnt="1"/>
      <dgm:spPr/>
    </dgm:pt>
    <dgm:pt modelId="{CC69F75C-CE45-43D3-AD23-12AA96ACB315}" type="pres">
      <dgm:prSet presAssocID="{21EDF965-A73C-49FE-98BD-98EC34AD630A}" presName="vSp2" presStyleCnt="0"/>
      <dgm:spPr/>
    </dgm:pt>
    <dgm:pt modelId="{6E2810BD-D98B-4C02-95A8-52536A773F6C}" type="pres">
      <dgm:prSet presAssocID="{21EDF965-A73C-49FE-98BD-98EC34AD630A}" presName="sibTrans" presStyleCnt="0"/>
      <dgm:spPr/>
    </dgm:pt>
    <dgm:pt modelId="{EC2FE0D3-6F26-44CA-A770-DE04C26A0AC0}" type="pres">
      <dgm:prSet presAssocID="{04581E57-78E5-4999-A897-D84F0192B5F6}" presName="compositeNode" presStyleCnt="0">
        <dgm:presLayoutVars>
          <dgm:bulletEnabled val="1"/>
        </dgm:presLayoutVars>
      </dgm:prSet>
      <dgm:spPr/>
    </dgm:pt>
    <dgm:pt modelId="{4710C221-503B-4088-92A1-1C686DE20701}" type="pres">
      <dgm:prSet presAssocID="{04581E57-78E5-4999-A897-D84F0192B5F6}" presName="bgRect" presStyleLbl="node1" presStyleIdx="1" presStyleCnt="2"/>
      <dgm:spPr/>
      <dgm:t>
        <a:bodyPr/>
        <a:lstStyle/>
        <a:p>
          <a:endParaRPr lang="en-US"/>
        </a:p>
      </dgm:t>
    </dgm:pt>
    <dgm:pt modelId="{056B715D-2CBD-43A8-9DAE-87C5E9186B04}" type="pres">
      <dgm:prSet presAssocID="{04581E57-78E5-4999-A897-D84F0192B5F6}" presName="parentNode" presStyleLbl="node1" presStyleIdx="1" presStyleCnt="2">
        <dgm:presLayoutVars>
          <dgm:chMax val="0"/>
          <dgm:bulletEnabled val="1"/>
        </dgm:presLayoutVars>
      </dgm:prSet>
      <dgm:spPr/>
      <dgm:t>
        <a:bodyPr/>
        <a:lstStyle/>
        <a:p>
          <a:endParaRPr lang="en-US"/>
        </a:p>
      </dgm:t>
    </dgm:pt>
    <dgm:pt modelId="{9F8F6F83-9B47-43E9-908C-F025F33196A0}" type="pres">
      <dgm:prSet presAssocID="{04581E57-78E5-4999-A897-D84F0192B5F6}" presName="childNode" presStyleLbl="node1" presStyleIdx="1" presStyleCnt="2">
        <dgm:presLayoutVars>
          <dgm:bulletEnabled val="1"/>
        </dgm:presLayoutVars>
      </dgm:prSet>
      <dgm:spPr/>
      <dgm:t>
        <a:bodyPr/>
        <a:lstStyle/>
        <a:p>
          <a:endParaRPr lang="en-US"/>
        </a:p>
      </dgm:t>
    </dgm:pt>
  </dgm:ptLst>
  <dgm:cxnLst>
    <dgm:cxn modelId="{59605B53-8827-4247-AE84-9276D8D0C477}" type="presOf" srcId="{04581E57-78E5-4999-A897-D84F0192B5F6}" destId="{056B715D-2CBD-43A8-9DAE-87C5E9186B04}" srcOrd="1" destOrd="0" presId="urn:microsoft.com/office/officeart/2005/8/layout/hProcess7"/>
    <dgm:cxn modelId="{3CB66FC3-1FD4-4761-B091-3DD78E23C8F2}" type="presOf" srcId="{03E58661-E9CA-4CBC-97B3-EC55DEAC1FEB}" destId="{291711C4-29F4-4123-AE6B-48AB0B783AAE}" srcOrd="0" destOrd="0" presId="urn:microsoft.com/office/officeart/2005/8/layout/hProcess7"/>
    <dgm:cxn modelId="{1DF4A26A-C439-4AF4-9CED-62F9D7651040}" type="presOf" srcId="{4CAE2597-85DD-4110-BF44-21D024A2200C}" destId="{C9D3CE58-0186-49EC-9B09-F91F5D6E442D}" srcOrd="1" destOrd="0" presId="urn:microsoft.com/office/officeart/2005/8/layout/hProcess7"/>
    <dgm:cxn modelId="{928928EE-1464-4DF4-95A5-7D39A3ECB1CC}" type="presOf" srcId="{6524CB2C-1317-442D-8816-A8B6A2E1C04D}" destId="{FC9F0352-7E39-48AE-ACB2-2698E38B7F60}" srcOrd="0" destOrd="0" presId="urn:microsoft.com/office/officeart/2005/8/layout/hProcess7"/>
    <dgm:cxn modelId="{79169F0A-F73E-47DB-A842-BFB6B59794E5}" type="presOf" srcId="{ACA25D43-A1E2-4994-8E63-92F96C863121}" destId="{9F8F6F83-9B47-43E9-908C-F025F33196A0}" srcOrd="0" destOrd="0" presId="urn:microsoft.com/office/officeart/2005/8/layout/hProcess7"/>
    <dgm:cxn modelId="{9B38537C-FB12-4685-A005-EB83DC37305F}" srcId="{04581E57-78E5-4999-A897-D84F0192B5F6}" destId="{ACA25D43-A1E2-4994-8E63-92F96C863121}" srcOrd="0" destOrd="0" parTransId="{1EA97E6D-DA58-4CD0-8C18-00F605C08958}" sibTransId="{EF7DE30E-7E0C-4189-A97B-5A0037A4C58E}"/>
    <dgm:cxn modelId="{522492DC-72A4-440F-BDEB-CF9301B27E00}" srcId="{03E58661-E9CA-4CBC-97B3-EC55DEAC1FEB}" destId="{04581E57-78E5-4999-A897-D84F0192B5F6}" srcOrd="1" destOrd="0" parTransId="{88B992B9-320F-4BF2-9704-08CEA80BD8F4}" sibTransId="{8FFDF011-0853-4A93-9403-AABDA5317CC1}"/>
    <dgm:cxn modelId="{B01F6B36-4B66-4155-B96F-BEB4B6041347}" srcId="{4CAE2597-85DD-4110-BF44-21D024A2200C}" destId="{6524CB2C-1317-442D-8816-A8B6A2E1C04D}" srcOrd="0" destOrd="0" parTransId="{1755BF60-3B59-47C9-8A95-F514EF3B1AC9}" sibTransId="{5E9CA35B-5A66-4B03-82B8-A9AE595D1E2D}"/>
    <dgm:cxn modelId="{90C55C0E-14C5-4FE1-A0B4-412C519EADB8}" srcId="{03E58661-E9CA-4CBC-97B3-EC55DEAC1FEB}" destId="{4CAE2597-85DD-4110-BF44-21D024A2200C}" srcOrd="0" destOrd="0" parTransId="{8A23089D-9BFC-42FE-838F-55E4BCCEC50A}" sibTransId="{21EDF965-A73C-49FE-98BD-98EC34AD630A}"/>
    <dgm:cxn modelId="{4B1CA0E8-6F01-45FF-A1C9-120BBCBE90B0}" type="presOf" srcId="{4CAE2597-85DD-4110-BF44-21D024A2200C}" destId="{68AE874F-DB25-44C8-A1D3-95ACA4708DFC}" srcOrd="0" destOrd="0" presId="urn:microsoft.com/office/officeart/2005/8/layout/hProcess7"/>
    <dgm:cxn modelId="{F1823A06-B2A3-4D97-9EA4-CD661EE79252}" type="presOf" srcId="{04581E57-78E5-4999-A897-D84F0192B5F6}" destId="{4710C221-503B-4088-92A1-1C686DE20701}" srcOrd="0" destOrd="0" presId="urn:microsoft.com/office/officeart/2005/8/layout/hProcess7"/>
    <dgm:cxn modelId="{DD5D79B9-07FC-4E76-A0E7-F3DABC2577A0}" type="presParOf" srcId="{291711C4-29F4-4123-AE6B-48AB0B783AAE}" destId="{0D17FED1-B13E-4DCF-92F0-F0A79BE448AF}" srcOrd="0" destOrd="0" presId="urn:microsoft.com/office/officeart/2005/8/layout/hProcess7"/>
    <dgm:cxn modelId="{80A98780-2D76-475A-9B7B-30373130A7D0}" type="presParOf" srcId="{0D17FED1-B13E-4DCF-92F0-F0A79BE448AF}" destId="{68AE874F-DB25-44C8-A1D3-95ACA4708DFC}" srcOrd="0" destOrd="0" presId="urn:microsoft.com/office/officeart/2005/8/layout/hProcess7"/>
    <dgm:cxn modelId="{A6C09FEA-07A2-46F3-A11C-E0663AC31D36}" type="presParOf" srcId="{0D17FED1-B13E-4DCF-92F0-F0A79BE448AF}" destId="{C9D3CE58-0186-49EC-9B09-F91F5D6E442D}" srcOrd="1" destOrd="0" presId="urn:microsoft.com/office/officeart/2005/8/layout/hProcess7"/>
    <dgm:cxn modelId="{5AE6CD94-40B3-4070-B758-BEB3BE52E5D3}" type="presParOf" srcId="{0D17FED1-B13E-4DCF-92F0-F0A79BE448AF}" destId="{FC9F0352-7E39-48AE-ACB2-2698E38B7F60}" srcOrd="2" destOrd="0" presId="urn:microsoft.com/office/officeart/2005/8/layout/hProcess7"/>
    <dgm:cxn modelId="{C7BBC862-B938-4DD7-AF60-EB32B2FAB464}" type="presParOf" srcId="{291711C4-29F4-4123-AE6B-48AB0B783AAE}" destId="{EA789A55-3C86-4562-A8A1-322E21E2D26F}" srcOrd="1" destOrd="0" presId="urn:microsoft.com/office/officeart/2005/8/layout/hProcess7"/>
    <dgm:cxn modelId="{9AF31DBD-07DB-467A-ACB4-903EE6C4B5C7}" type="presParOf" srcId="{291711C4-29F4-4123-AE6B-48AB0B783AAE}" destId="{F26536B0-84C9-4F3B-A199-0BA5679DCCC8}" srcOrd="2" destOrd="0" presId="urn:microsoft.com/office/officeart/2005/8/layout/hProcess7"/>
    <dgm:cxn modelId="{FE729836-63AE-40E0-94D2-CF8DBEAE62F9}" type="presParOf" srcId="{F26536B0-84C9-4F3B-A199-0BA5679DCCC8}" destId="{02DA95EA-19EA-408A-ADB8-B1CE5701348C}" srcOrd="0" destOrd="0" presId="urn:microsoft.com/office/officeart/2005/8/layout/hProcess7"/>
    <dgm:cxn modelId="{8DF201E4-131E-44AA-A055-124B17C7DB0C}" type="presParOf" srcId="{F26536B0-84C9-4F3B-A199-0BA5679DCCC8}" destId="{6A01BB1F-AB07-43E4-A4A7-8A01D0D74447}" srcOrd="1" destOrd="0" presId="urn:microsoft.com/office/officeart/2005/8/layout/hProcess7"/>
    <dgm:cxn modelId="{4032F557-D38E-48C0-98FB-22FBB6B1CF32}" type="presParOf" srcId="{F26536B0-84C9-4F3B-A199-0BA5679DCCC8}" destId="{CC69F75C-CE45-43D3-AD23-12AA96ACB315}" srcOrd="2" destOrd="0" presId="urn:microsoft.com/office/officeart/2005/8/layout/hProcess7"/>
    <dgm:cxn modelId="{280FC21F-8834-4A27-A89E-6BA99F2FEFF1}" type="presParOf" srcId="{291711C4-29F4-4123-AE6B-48AB0B783AAE}" destId="{6E2810BD-D98B-4C02-95A8-52536A773F6C}" srcOrd="3" destOrd="0" presId="urn:microsoft.com/office/officeart/2005/8/layout/hProcess7"/>
    <dgm:cxn modelId="{591E17D4-D8F7-413A-948F-F9C1899539CA}" type="presParOf" srcId="{291711C4-29F4-4123-AE6B-48AB0B783AAE}" destId="{EC2FE0D3-6F26-44CA-A770-DE04C26A0AC0}" srcOrd="4" destOrd="0" presId="urn:microsoft.com/office/officeart/2005/8/layout/hProcess7"/>
    <dgm:cxn modelId="{F5F0F52E-4BA4-4D14-9AD3-69119B39B5DF}" type="presParOf" srcId="{EC2FE0D3-6F26-44CA-A770-DE04C26A0AC0}" destId="{4710C221-503B-4088-92A1-1C686DE20701}" srcOrd="0" destOrd="0" presId="urn:microsoft.com/office/officeart/2005/8/layout/hProcess7"/>
    <dgm:cxn modelId="{9F03C02E-77A0-424C-BE84-2C7360200D87}" type="presParOf" srcId="{EC2FE0D3-6F26-44CA-A770-DE04C26A0AC0}" destId="{056B715D-2CBD-43A8-9DAE-87C5E9186B04}" srcOrd="1" destOrd="0" presId="urn:microsoft.com/office/officeart/2005/8/layout/hProcess7"/>
    <dgm:cxn modelId="{E2AB8855-5F2E-46D8-B778-819717024527}" type="presParOf" srcId="{EC2FE0D3-6F26-44CA-A770-DE04C26A0AC0}" destId="{9F8F6F83-9B47-43E9-908C-F025F33196A0}"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62E0E-EE79-4A93-BC98-CD43A83BA2C3}">
      <dsp:nvSpPr>
        <dsp:cNvPr id="0" name=""/>
        <dsp:cNvSpPr/>
      </dsp:nvSpPr>
      <dsp:spPr>
        <a:xfrm>
          <a:off x="2286" y="10909"/>
          <a:ext cx="2228849" cy="879018"/>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ar-IQ" sz="2400" kern="1200" dirty="0" smtClean="0"/>
            <a:t>اعراض الاداء</a:t>
          </a:r>
          <a:endParaRPr lang="en-US" sz="2400" kern="1200" dirty="0"/>
        </a:p>
      </dsp:txBody>
      <dsp:txXfrm>
        <a:off x="2286" y="10909"/>
        <a:ext cx="2228849" cy="879018"/>
      </dsp:txXfrm>
    </dsp:sp>
    <dsp:sp modelId="{DCD39E5E-5BEA-4042-8FD6-70E2234A0FA2}">
      <dsp:nvSpPr>
        <dsp:cNvPr id="0" name=""/>
        <dsp:cNvSpPr/>
      </dsp:nvSpPr>
      <dsp:spPr>
        <a:xfrm>
          <a:off x="2286" y="889928"/>
          <a:ext cx="2228849" cy="4220437"/>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rtl="1">
            <a:lnSpc>
              <a:spcPct val="90000"/>
            </a:lnSpc>
            <a:spcBef>
              <a:spcPct val="0"/>
            </a:spcBef>
            <a:spcAft>
              <a:spcPct val="15000"/>
            </a:spcAft>
            <a:buChar char="••"/>
          </a:pPr>
          <a:r>
            <a:rPr lang="ar-IQ" sz="2400" kern="1200" dirty="0" smtClean="0"/>
            <a:t>ضعف الاداء في التدريب والمنافسات.</a:t>
          </a:r>
          <a:endParaRPr lang="en-US" sz="2400" kern="1200" dirty="0"/>
        </a:p>
        <a:p>
          <a:pPr marL="228600" lvl="1" indent="-228600" algn="r" defTabSz="1200150" rtl="1">
            <a:lnSpc>
              <a:spcPct val="90000"/>
            </a:lnSpc>
            <a:spcBef>
              <a:spcPct val="0"/>
            </a:spcBef>
            <a:spcAft>
              <a:spcPct val="15000"/>
            </a:spcAft>
            <a:buChar char="••"/>
          </a:pPr>
          <a:r>
            <a:rPr lang="ar-IQ" sz="2700" kern="1200" dirty="0" smtClean="0"/>
            <a:t>ظهور التعب وزيادة عدد ضربات القلب خلال الاداء.</a:t>
          </a:r>
          <a:endParaRPr lang="en-US" sz="2700" kern="1200" dirty="0"/>
        </a:p>
      </dsp:txBody>
      <dsp:txXfrm>
        <a:off x="2286" y="889928"/>
        <a:ext cx="2228849" cy="4220437"/>
      </dsp:txXfrm>
    </dsp:sp>
    <dsp:sp modelId="{F11D8805-7D1D-420C-B595-4FC3334DD655}">
      <dsp:nvSpPr>
        <dsp:cNvPr id="0" name=""/>
        <dsp:cNvSpPr/>
      </dsp:nvSpPr>
      <dsp:spPr>
        <a:xfrm>
          <a:off x="2543175" y="10909"/>
          <a:ext cx="2228849" cy="879018"/>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ar-IQ" sz="2400" kern="1200" dirty="0" smtClean="0"/>
            <a:t>الاعراض البدنية</a:t>
          </a:r>
          <a:endParaRPr lang="en-US" sz="2400" kern="1200" dirty="0"/>
        </a:p>
      </dsp:txBody>
      <dsp:txXfrm>
        <a:off x="2543175" y="10909"/>
        <a:ext cx="2228849" cy="879018"/>
      </dsp:txXfrm>
    </dsp:sp>
    <dsp:sp modelId="{8979DCE8-9637-40BA-BA4D-0C67717AFEC5}">
      <dsp:nvSpPr>
        <dsp:cNvPr id="0" name=""/>
        <dsp:cNvSpPr/>
      </dsp:nvSpPr>
      <dsp:spPr>
        <a:xfrm>
          <a:off x="2543175" y="889928"/>
          <a:ext cx="2228849" cy="4220437"/>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rtl="1">
            <a:lnSpc>
              <a:spcPct val="90000"/>
            </a:lnSpc>
            <a:spcBef>
              <a:spcPct val="0"/>
            </a:spcBef>
            <a:spcAft>
              <a:spcPct val="15000"/>
            </a:spcAft>
            <a:buChar char="••"/>
          </a:pPr>
          <a:r>
            <a:rPr lang="ar-IQ" sz="2400" kern="1200" dirty="0" smtClean="0"/>
            <a:t>نقص الوزن.</a:t>
          </a:r>
          <a:endParaRPr lang="en-US" sz="2400" kern="1200" dirty="0"/>
        </a:p>
        <a:p>
          <a:pPr marL="228600" lvl="1" indent="-228600" algn="r" defTabSz="1066800" rtl="1">
            <a:lnSpc>
              <a:spcPct val="90000"/>
            </a:lnSpc>
            <a:spcBef>
              <a:spcPct val="0"/>
            </a:spcBef>
            <a:spcAft>
              <a:spcPct val="15000"/>
            </a:spcAft>
            <a:buChar char="••"/>
          </a:pPr>
          <a:r>
            <a:rPr lang="ar-IQ" sz="2400" kern="1200" dirty="0" smtClean="0"/>
            <a:t>طفح جلدي.</a:t>
          </a:r>
          <a:endParaRPr lang="en-US" sz="2400" kern="1200" dirty="0"/>
        </a:p>
        <a:p>
          <a:pPr marL="228600" lvl="1" indent="-228600" algn="r" defTabSz="1066800" rtl="1">
            <a:lnSpc>
              <a:spcPct val="90000"/>
            </a:lnSpc>
            <a:spcBef>
              <a:spcPct val="0"/>
            </a:spcBef>
            <a:spcAft>
              <a:spcPct val="15000"/>
            </a:spcAft>
            <a:buChar char="••"/>
          </a:pPr>
          <a:r>
            <a:rPr lang="ar-IQ" sz="2400" kern="1200" dirty="0" smtClean="0"/>
            <a:t>الغثيان.</a:t>
          </a:r>
          <a:endParaRPr lang="en-US" sz="2400" kern="1200" dirty="0"/>
        </a:p>
        <a:p>
          <a:pPr marL="228600" lvl="1" indent="-228600" algn="r" defTabSz="1066800" rtl="1">
            <a:lnSpc>
              <a:spcPct val="90000"/>
            </a:lnSpc>
            <a:spcBef>
              <a:spcPct val="0"/>
            </a:spcBef>
            <a:spcAft>
              <a:spcPct val="15000"/>
            </a:spcAft>
            <a:buChar char="••"/>
          </a:pPr>
          <a:r>
            <a:rPr lang="ar-IQ" sz="2400" kern="1200" dirty="0" smtClean="0"/>
            <a:t>فقدان الشهية وما يتبعه من نقص في الطاقة</a:t>
          </a:r>
          <a:endParaRPr lang="en-US" sz="2400" kern="1200" dirty="0"/>
        </a:p>
      </dsp:txBody>
      <dsp:txXfrm>
        <a:off x="2543175" y="889928"/>
        <a:ext cx="2228849" cy="4220437"/>
      </dsp:txXfrm>
    </dsp:sp>
    <dsp:sp modelId="{6D8106E5-6D4A-4F08-BFB2-803FA0215D86}">
      <dsp:nvSpPr>
        <dsp:cNvPr id="0" name=""/>
        <dsp:cNvSpPr/>
      </dsp:nvSpPr>
      <dsp:spPr>
        <a:xfrm>
          <a:off x="5084063" y="10909"/>
          <a:ext cx="2228849" cy="879018"/>
        </a:xfrm>
        <a:prstGeom prst="rect">
          <a:avLst/>
        </a:prstGeom>
        <a:solidFill>
          <a:schemeClr val="accen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ar-IQ" sz="2400" kern="1200" dirty="0" smtClean="0"/>
            <a:t>الاعراض النفسية</a:t>
          </a:r>
          <a:endParaRPr lang="en-US" sz="2400" kern="1200" dirty="0"/>
        </a:p>
      </dsp:txBody>
      <dsp:txXfrm>
        <a:off x="5084063" y="10909"/>
        <a:ext cx="2228849" cy="879018"/>
      </dsp:txXfrm>
    </dsp:sp>
    <dsp:sp modelId="{AE388735-C5BA-481D-B8C4-3407D85AAE6B}">
      <dsp:nvSpPr>
        <dsp:cNvPr id="0" name=""/>
        <dsp:cNvSpPr/>
      </dsp:nvSpPr>
      <dsp:spPr>
        <a:xfrm>
          <a:off x="5084063" y="889928"/>
          <a:ext cx="2228849" cy="4220437"/>
        </a:xfrm>
        <a:prstGeom prst="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r" defTabSz="889000" rtl="1">
            <a:lnSpc>
              <a:spcPct val="90000"/>
            </a:lnSpc>
            <a:spcBef>
              <a:spcPct val="0"/>
            </a:spcBef>
            <a:spcAft>
              <a:spcPct val="15000"/>
            </a:spcAft>
            <a:buChar char="••"/>
          </a:pPr>
          <a:r>
            <a:rPr lang="ar-IQ" sz="2000" kern="1200" dirty="0" smtClean="0"/>
            <a:t>عدم القدرة على التركيز اثناء الاداء.</a:t>
          </a:r>
          <a:endParaRPr lang="en-US" sz="2000" kern="1200" dirty="0"/>
        </a:p>
        <a:p>
          <a:pPr marL="228600" lvl="1" indent="-228600" algn="r" defTabSz="889000" rtl="1">
            <a:lnSpc>
              <a:spcPct val="90000"/>
            </a:lnSpc>
            <a:spcBef>
              <a:spcPct val="0"/>
            </a:spcBef>
            <a:spcAft>
              <a:spcPct val="15000"/>
            </a:spcAft>
            <a:buChar char="••"/>
          </a:pPr>
          <a:r>
            <a:rPr lang="ar-IQ" sz="2000" kern="1200" dirty="0" smtClean="0"/>
            <a:t>فقدان الثقة بالنفس.</a:t>
          </a:r>
          <a:endParaRPr lang="en-US" sz="2000" kern="1200" dirty="0"/>
        </a:p>
        <a:p>
          <a:pPr marL="228600" lvl="1" indent="-228600" algn="r" defTabSz="889000" rtl="1">
            <a:lnSpc>
              <a:spcPct val="90000"/>
            </a:lnSpc>
            <a:spcBef>
              <a:spcPct val="0"/>
            </a:spcBef>
            <a:spcAft>
              <a:spcPct val="15000"/>
            </a:spcAft>
            <a:buChar char="••"/>
          </a:pPr>
          <a:r>
            <a:rPr lang="ar-IQ" sz="2000" kern="1200" dirty="0" smtClean="0"/>
            <a:t>حساسية زائدة عند النقد.</a:t>
          </a:r>
          <a:endParaRPr lang="en-US" sz="2000" kern="1200" dirty="0"/>
        </a:p>
        <a:p>
          <a:pPr marL="228600" lvl="1" indent="-228600" algn="r" defTabSz="889000" rtl="1">
            <a:lnSpc>
              <a:spcPct val="90000"/>
            </a:lnSpc>
            <a:spcBef>
              <a:spcPct val="0"/>
            </a:spcBef>
            <a:spcAft>
              <a:spcPct val="15000"/>
            </a:spcAft>
            <a:buChar char="••"/>
          </a:pPr>
          <a:r>
            <a:rPr lang="ar-IQ" sz="2000" kern="1200" dirty="0" smtClean="0"/>
            <a:t>اختلال العلاقة بين المدرب واللاعب ومع زملائه.</a:t>
          </a:r>
          <a:endParaRPr lang="en-US" sz="2000" kern="1200" dirty="0"/>
        </a:p>
        <a:p>
          <a:pPr marL="228600" lvl="1" indent="-228600" algn="r" defTabSz="889000" rtl="1">
            <a:lnSpc>
              <a:spcPct val="90000"/>
            </a:lnSpc>
            <a:spcBef>
              <a:spcPct val="0"/>
            </a:spcBef>
            <a:spcAft>
              <a:spcPct val="15000"/>
            </a:spcAft>
            <a:buChar char="••"/>
          </a:pPr>
          <a:r>
            <a:rPr lang="ar-IQ" sz="2000" kern="1200" dirty="0" smtClean="0"/>
            <a:t>الشعور بالاحباط.</a:t>
          </a:r>
          <a:endParaRPr lang="en-US" sz="2000" kern="1200" dirty="0"/>
        </a:p>
        <a:p>
          <a:pPr marL="228600" lvl="1" indent="-228600" algn="r" defTabSz="889000" rtl="1">
            <a:lnSpc>
              <a:spcPct val="90000"/>
            </a:lnSpc>
            <a:spcBef>
              <a:spcPct val="0"/>
            </a:spcBef>
            <a:spcAft>
              <a:spcPct val="15000"/>
            </a:spcAft>
            <a:buChar char="••"/>
          </a:pPr>
          <a:r>
            <a:rPr lang="ar-IQ" sz="2000" kern="1200" dirty="0" smtClean="0"/>
            <a:t>الشعور بالارق.</a:t>
          </a:r>
          <a:endParaRPr lang="en-US" sz="2000" kern="1200" dirty="0"/>
        </a:p>
      </dsp:txBody>
      <dsp:txXfrm>
        <a:off x="5084063" y="889928"/>
        <a:ext cx="2228849" cy="4220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E874F-DB25-44C8-A1D3-95ACA4708DFC}">
      <dsp:nvSpPr>
        <dsp:cNvPr id="0" name=""/>
        <dsp:cNvSpPr/>
      </dsp:nvSpPr>
      <dsp:spPr>
        <a:xfrm>
          <a:off x="1410" y="404653"/>
          <a:ext cx="3593306" cy="4311967"/>
        </a:xfrm>
        <a:prstGeom prst="roundRect">
          <a:avLst>
            <a:gd name="adj" fmla="val 5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2583" rIns="120015" bIns="0" numCol="1" spcCol="1270" anchor="t" anchorCtr="0">
          <a:noAutofit/>
        </a:bodyPr>
        <a:lstStyle/>
        <a:p>
          <a:pPr lvl="0" algn="r" defTabSz="1200150">
            <a:lnSpc>
              <a:spcPct val="90000"/>
            </a:lnSpc>
            <a:spcBef>
              <a:spcPct val="0"/>
            </a:spcBef>
            <a:spcAft>
              <a:spcPct val="35000"/>
            </a:spcAft>
          </a:pPr>
          <a:r>
            <a:rPr lang="ar-IQ" sz="2700" kern="1200" dirty="0" smtClean="0"/>
            <a:t>التدريب الزائد المثبط</a:t>
          </a:r>
          <a:endParaRPr lang="en-US" sz="2700" kern="1200" dirty="0"/>
        </a:p>
      </dsp:txBody>
      <dsp:txXfrm rot="16200000">
        <a:off x="-1407165" y="1813229"/>
        <a:ext cx="3535813" cy="718661"/>
      </dsp:txXfrm>
    </dsp:sp>
    <dsp:sp modelId="{FC9F0352-7E39-48AE-ACB2-2698E38B7F60}">
      <dsp:nvSpPr>
        <dsp:cNvPr id="0" name=""/>
        <dsp:cNvSpPr/>
      </dsp:nvSpPr>
      <dsp:spPr>
        <a:xfrm>
          <a:off x="720072" y="404653"/>
          <a:ext cx="2677013" cy="4311967"/>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r" defTabSz="1066800" rtl="1">
            <a:lnSpc>
              <a:spcPct val="90000"/>
            </a:lnSpc>
            <a:spcBef>
              <a:spcPct val="0"/>
            </a:spcBef>
            <a:spcAft>
              <a:spcPct val="35000"/>
            </a:spcAft>
          </a:pPr>
          <a:r>
            <a:rPr lang="ar-IQ" sz="2400" kern="1200" dirty="0" smtClean="0"/>
            <a:t>- السبب غير معروف ولكن يمكن ان يكون له علاقة بنقص امداد العضلات بالطاقة.</a:t>
          </a:r>
        </a:p>
        <a:p>
          <a:pPr lvl="0" algn="r" defTabSz="1066800" rtl="1">
            <a:lnSpc>
              <a:spcPct val="90000"/>
            </a:lnSpc>
            <a:spcBef>
              <a:spcPct val="0"/>
            </a:spcBef>
            <a:spcAft>
              <a:spcPct val="35000"/>
            </a:spcAft>
          </a:pPr>
          <a:r>
            <a:rPr lang="ar-IQ" sz="2400" kern="1200" dirty="0" smtClean="0"/>
            <a:t>- نقص في السرعة. </a:t>
          </a:r>
        </a:p>
        <a:p>
          <a:pPr lvl="0" algn="r" defTabSz="1066800" rtl="1">
            <a:lnSpc>
              <a:spcPct val="90000"/>
            </a:lnSpc>
            <a:spcBef>
              <a:spcPct val="0"/>
            </a:spcBef>
            <a:spcAft>
              <a:spcPct val="35000"/>
            </a:spcAft>
          </a:pPr>
          <a:r>
            <a:rPr lang="ar-IQ" sz="2400" kern="1200" dirty="0" smtClean="0"/>
            <a:t>- سرعة الاستثارة والغثيان ورد الفعل.</a:t>
          </a:r>
          <a:endParaRPr lang="en-US" sz="2400" kern="1200" dirty="0"/>
        </a:p>
      </dsp:txBody>
      <dsp:txXfrm>
        <a:off x="720072" y="404653"/>
        <a:ext cx="2677013" cy="4311967"/>
      </dsp:txXfrm>
    </dsp:sp>
    <dsp:sp modelId="{4710C221-503B-4088-92A1-1C686DE20701}">
      <dsp:nvSpPr>
        <dsp:cNvPr id="0" name=""/>
        <dsp:cNvSpPr/>
      </dsp:nvSpPr>
      <dsp:spPr>
        <a:xfrm>
          <a:off x="3720482" y="404653"/>
          <a:ext cx="3593306" cy="4311967"/>
        </a:xfrm>
        <a:prstGeom prst="roundRect">
          <a:avLst>
            <a:gd name="adj" fmla="val 5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2583" rIns="120015" bIns="0" numCol="1" spcCol="1270" anchor="t" anchorCtr="0">
          <a:noAutofit/>
        </a:bodyPr>
        <a:lstStyle/>
        <a:p>
          <a:pPr lvl="0" algn="r" defTabSz="1200150">
            <a:lnSpc>
              <a:spcPct val="90000"/>
            </a:lnSpc>
            <a:spcBef>
              <a:spcPct val="0"/>
            </a:spcBef>
            <a:spcAft>
              <a:spcPct val="35000"/>
            </a:spcAft>
          </a:pPr>
          <a:r>
            <a:rPr lang="ar-IQ" sz="2700" kern="1200" dirty="0" smtClean="0"/>
            <a:t>التدريب الزائد الاستثاري</a:t>
          </a:r>
          <a:endParaRPr lang="en-US" sz="2700" kern="1200" dirty="0"/>
        </a:p>
      </dsp:txBody>
      <dsp:txXfrm rot="16200000">
        <a:off x="2311906" y="1813229"/>
        <a:ext cx="3535813" cy="718661"/>
      </dsp:txXfrm>
    </dsp:sp>
    <dsp:sp modelId="{6A01BB1F-AB07-43E4-A4A7-8A01D0D74447}">
      <dsp:nvSpPr>
        <dsp:cNvPr id="0" name=""/>
        <dsp:cNvSpPr/>
      </dsp:nvSpPr>
      <dsp:spPr>
        <a:xfrm rot="5400000">
          <a:off x="3421466" y="3833286"/>
          <a:ext cx="633965" cy="538995"/>
        </a:xfrm>
        <a:prstGeom prst="flowChartExtract">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8F6F83-9B47-43E9-908C-F025F33196A0}">
      <dsp:nvSpPr>
        <dsp:cNvPr id="0" name=""/>
        <dsp:cNvSpPr/>
      </dsp:nvSpPr>
      <dsp:spPr>
        <a:xfrm>
          <a:off x="4439144" y="404653"/>
          <a:ext cx="2677013" cy="4311967"/>
        </a:xfrm>
        <a:prstGeom prst="rect">
          <a:avLst/>
        </a:prstGeom>
        <a:noFill/>
        <a:ln w="1079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lvl="0" algn="r" defTabSz="1066800" rtl="1">
            <a:lnSpc>
              <a:spcPct val="90000"/>
            </a:lnSpc>
            <a:spcBef>
              <a:spcPct val="0"/>
            </a:spcBef>
            <a:spcAft>
              <a:spcPct val="35000"/>
            </a:spcAft>
          </a:pPr>
          <a:r>
            <a:rPr lang="ar-IQ" sz="2400" kern="1200" dirty="0" smtClean="0"/>
            <a:t>- يحدث نتيجة للكمية الزائدة من التدريب ذي الشدة العالية</a:t>
          </a:r>
        </a:p>
        <a:p>
          <a:pPr lvl="0" algn="r" defTabSz="1066800" rtl="1">
            <a:lnSpc>
              <a:spcPct val="90000"/>
            </a:lnSpc>
            <a:spcBef>
              <a:spcPct val="0"/>
            </a:spcBef>
            <a:spcAft>
              <a:spcPct val="35000"/>
            </a:spcAft>
          </a:pPr>
          <a:r>
            <a:rPr lang="ar-IQ" sz="2400" kern="1200" dirty="0" smtClean="0"/>
            <a:t>- يكون الرياضي متهيجا عدائيا.</a:t>
          </a:r>
        </a:p>
        <a:p>
          <a:pPr lvl="0" algn="r" defTabSz="1066800" rtl="1">
            <a:lnSpc>
              <a:spcPct val="90000"/>
            </a:lnSpc>
            <a:spcBef>
              <a:spcPct val="0"/>
            </a:spcBef>
            <a:spcAft>
              <a:spcPct val="35000"/>
            </a:spcAft>
          </a:pPr>
          <a:r>
            <a:rPr lang="ar-IQ" sz="2400" kern="1200" dirty="0" smtClean="0"/>
            <a:t>- يميل على الانهزامية.</a:t>
          </a:r>
        </a:p>
        <a:p>
          <a:pPr lvl="0" algn="r" defTabSz="1066800" rtl="1">
            <a:lnSpc>
              <a:spcPct val="90000"/>
            </a:lnSpc>
            <a:spcBef>
              <a:spcPct val="0"/>
            </a:spcBef>
            <a:spcAft>
              <a:spcPct val="35000"/>
            </a:spcAft>
          </a:pPr>
          <a:r>
            <a:rPr lang="ar-IQ" sz="2400" kern="1200" dirty="0" smtClean="0"/>
            <a:t>- يحدث بصورة اسرع من التدريب الزائد المثبط.</a:t>
          </a:r>
        </a:p>
        <a:p>
          <a:pPr lvl="0" algn="r" defTabSz="1066800" rtl="1">
            <a:lnSpc>
              <a:spcPct val="90000"/>
            </a:lnSpc>
            <a:spcBef>
              <a:spcPct val="0"/>
            </a:spcBef>
            <a:spcAft>
              <a:spcPct val="35000"/>
            </a:spcAft>
          </a:pPr>
          <a:endParaRPr lang="en-US" sz="2400" kern="1200" dirty="0"/>
        </a:p>
      </dsp:txBody>
      <dsp:txXfrm>
        <a:off x="4439144" y="404653"/>
        <a:ext cx="2677013" cy="431196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666D1-E2FE-4BA4-A274-E57CC9320B34}" type="datetimeFigureOut">
              <a:rPr lang="en-US" smtClean="0"/>
              <a:t>12/12/2017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8C-02E6-4B4D-9DBD-DEFA8F222B0A}" type="slidenum">
              <a:rPr lang="en-US" smtClean="0"/>
              <a:t>‹#›</a:t>
            </a:fld>
            <a:endParaRPr lang="en-US"/>
          </a:p>
        </p:txBody>
      </p:sp>
    </p:spTree>
    <p:extLst>
      <p:ext uri="{BB962C8B-B14F-4D97-AF65-F5344CB8AC3E}">
        <p14:creationId xmlns:p14="http://schemas.microsoft.com/office/powerpoint/2010/main" val="1419080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19368C-02E6-4B4D-9DBD-DEFA8F222B0A}" type="slidenum">
              <a:rPr lang="en-US" smtClean="0"/>
              <a:t>1</a:t>
            </a:fld>
            <a:endParaRPr lang="en-US"/>
          </a:p>
        </p:txBody>
      </p:sp>
    </p:spTree>
    <p:extLst>
      <p:ext uri="{BB962C8B-B14F-4D97-AF65-F5344CB8AC3E}">
        <p14:creationId xmlns:p14="http://schemas.microsoft.com/office/powerpoint/2010/main" val="157600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E441A-DFD3-436A-BD54-0802EAD117A5}" type="datetime1">
              <a:rPr lang="en-US" smtClean="0"/>
              <a:t>12/12/2017</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565917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993EA8-5A67-4D79-91EA-559FC479ADA3}" type="datetime1">
              <a:rPr lang="en-US" smtClean="0"/>
              <a:t>12/12/2017</a:t>
            </a:fld>
            <a:endParaRPr lang="en-US"/>
          </a:p>
        </p:txBody>
      </p:sp>
      <p:sp>
        <p:nvSpPr>
          <p:cNvPr id="8" name="Footer Placeholder 7"/>
          <p:cNvSpPr>
            <a:spLocks noGrp="1"/>
          </p:cNvSpPr>
          <p:nvPr>
            <p:ph type="ftr" sz="quarter" idx="11"/>
          </p:nvPr>
        </p:nvSpPr>
        <p:spPr/>
        <p:txBody>
          <a:bodyPr/>
          <a:lstStyle/>
          <a:p>
            <a:r>
              <a:rPr lang="ar-IQ" smtClean="0"/>
              <a:t>ا.د مصطفى حسن عبد الكريم</a:t>
            </a:r>
            <a:endParaRPr lang="en-US"/>
          </a:p>
        </p:txBody>
      </p:sp>
      <p:sp>
        <p:nvSpPr>
          <p:cNvPr id="9" name="Slide Number Placeholder 8"/>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44454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862AD9-F701-4AAF-86AE-1379F437C5C5}" type="datetime1">
              <a:rPr lang="en-US" smtClean="0"/>
              <a:t>12/12/2017</a:t>
            </a:fld>
            <a:endParaRPr lang="en-US"/>
          </a:p>
        </p:txBody>
      </p:sp>
      <p:sp>
        <p:nvSpPr>
          <p:cNvPr id="8" name="Footer Placeholder 7"/>
          <p:cNvSpPr>
            <a:spLocks noGrp="1"/>
          </p:cNvSpPr>
          <p:nvPr>
            <p:ph type="ftr" sz="quarter" idx="11"/>
          </p:nvPr>
        </p:nvSpPr>
        <p:spPr/>
        <p:txBody>
          <a:bodyPr/>
          <a:lstStyle/>
          <a:p>
            <a:r>
              <a:rPr lang="ar-IQ" smtClean="0"/>
              <a:t>ا.د مصطفى حسن عبد الكريم</a:t>
            </a:r>
            <a:endParaRPr lang="en-US"/>
          </a:p>
        </p:txBody>
      </p:sp>
      <p:sp>
        <p:nvSpPr>
          <p:cNvPr id="9" name="Slide Number Placeholder 8"/>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94586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419AEA-09E0-4313-BFCA-6459BFDB898F}" type="datetime1">
              <a:rPr lang="en-US" smtClean="0"/>
              <a:t>12/12/2017</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00987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E6130-C95A-410E-A9AC-25148A5364B7}" type="datetime1">
              <a:rPr lang="en-US" smtClean="0"/>
              <a:t>12/12/2017</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1414323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25443874-C321-4F41-BFC2-D674A643CE1D}" type="datetime1">
              <a:rPr lang="en-US" smtClean="0"/>
              <a:t>12/12/2017</a:t>
            </a:fld>
            <a:endParaRPr lang="en-US"/>
          </a:p>
        </p:txBody>
      </p:sp>
      <p:sp>
        <p:nvSpPr>
          <p:cNvPr id="9" name="Footer Placeholder 8"/>
          <p:cNvSpPr>
            <a:spLocks noGrp="1"/>
          </p:cNvSpPr>
          <p:nvPr>
            <p:ph type="ftr" sz="quarter" idx="11"/>
          </p:nvPr>
        </p:nvSpPr>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11213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C42AF7A7-FC58-4106-88FD-5FD093D941CD}" type="datetime1">
              <a:rPr lang="en-US" smtClean="0"/>
              <a:t>12/12/2017</a:t>
            </a:fld>
            <a:endParaRPr lang="en-US"/>
          </a:p>
        </p:txBody>
      </p:sp>
      <p:sp>
        <p:nvSpPr>
          <p:cNvPr id="11" name="Footer Placeholder 10"/>
          <p:cNvSpPr>
            <a:spLocks noGrp="1"/>
          </p:cNvSpPr>
          <p:nvPr>
            <p:ph type="ftr" sz="quarter" idx="11"/>
          </p:nvPr>
        </p:nvSpPr>
        <p:spPr/>
        <p:txBody>
          <a:bodyPr/>
          <a:lstStyle/>
          <a:p>
            <a:r>
              <a:rPr lang="ar-IQ" smtClean="0"/>
              <a:t>ا.د مصطفى حسن عبد الكريم</a:t>
            </a:r>
            <a:endParaRPr lang="en-US"/>
          </a:p>
        </p:txBody>
      </p:sp>
      <p:sp>
        <p:nvSpPr>
          <p:cNvPr id="12" name="Slide Number Placeholder 11"/>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529149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B1421BB8-AB1A-45F1-988A-29C1633FA5CB}" type="datetime1">
              <a:rPr lang="en-US" smtClean="0"/>
              <a:t>12/12/2017</a:t>
            </a:fld>
            <a:endParaRPr lang="en-US"/>
          </a:p>
        </p:txBody>
      </p:sp>
      <p:sp>
        <p:nvSpPr>
          <p:cNvPr id="7" name="Footer Placeholder 6"/>
          <p:cNvSpPr>
            <a:spLocks noGrp="1"/>
          </p:cNvSpPr>
          <p:nvPr>
            <p:ph type="ftr" sz="quarter" idx="11"/>
          </p:nvPr>
        </p:nvSpPr>
        <p:spPr/>
        <p:txBody>
          <a:bodyPr/>
          <a:lstStyle/>
          <a:p>
            <a:r>
              <a:rPr lang="ar-IQ" smtClean="0"/>
              <a:t>ا.د مصطفى حسن عبد الكريم</a:t>
            </a:r>
            <a:endParaRPr lang="en-US"/>
          </a:p>
        </p:txBody>
      </p:sp>
      <p:sp>
        <p:nvSpPr>
          <p:cNvPr id="8" name="Slide Number Placeholder 7"/>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193950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5BEC5B-6559-450B-A210-EA481D18110A}" type="datetime1">
              <a:rPr lang="en-US" smtClean="0"/>
              <a:t>12/12/2017</a:t>
            </a:fld>
            <a:endParaRPr lang="en-US"/>
          </a:p>
        </p:txBody>
      </p:sp>
      <p:sp>
        <p:nvSpPr>
          <p:cNvPr id="6" name="Footer Placeholder 5"/>
          <p:cNvSpPr>
            <a:spLocks noGrp="1"/>
          </p:cNvSpPr>
          <p:nvPr>
            <p:ph type="ftr" sz="quarter" idx="11"/>
          </p:nvPr>
        </p:nvSpPr>
        <p:spPr/>
        <p:txBody>
          <a:bodyPr/>
          <a:lstStyle/>
          <a:p>
            <a:r>
              <a:rPr lang="ar-IQ" smtClean="0"/>
              <a:t>ا.د مصطفى حسن عبد الكريم</a:t>
            </a:r>
            <a:endParaRPr lang="en-US"/>
          </a:p>
        </p:txBody>
      </p:sp>
      <p:sp>
        <p:nvSpPr>
          <p:cNvPr id="7" name="Slide Number Placeholder 6"/>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537268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BC037C9-3B91-4F6A-BFA2-39763DF64870}" type="datetime1">
              <a:rPr lang="en-US" smtClean="0"/>
              <a:t>12/12/2017</a:t>
            </a:fld>
            <a:endParaRPr lang="en-US"/>
          </a:p>
        </p:txBody>
      </p:sp>
      <p:sp>
        <p:nvSpPr>
          <p:cNvPr id="9" name="Footer Placeholder 8"/>
          <p:cNvSpPr>
            <a:spLocks noGrp="1"/>
          </p:cNvSpPr>
          <p:nvPr>
            <p:ph type="ftr" sz="quarter" idx="11"/>
          </p:nvPr>
        </p:nvSpPr>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57588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9C71BD7-2A6B-4948-A3B2-93C9E2BDAB60}" type="datetime1">
              <a:rPr lang="en-US" smtClean="0"/>
              <a:t>12/12/2017</a:t>
            </a:fld>
            <a:endParaRPr lang="en-US"/>
          </a:p>
        </p:txBody>
      </p:sp>
      <p:sp>
        <p:nvSpPr>
          <p:cNvPr id="9" name="Footer Placeholder 8"/>
          <p:cNvSpPr>
            <a:spLocks noGrp="1"/>
          </p:cNvSpPr>
          <p:nvPr>
            <p:ph type="ftr" sz="quarter" idx="11"/>
          </p:nvPr>
        </p:nvSpPr>
        <p:spPr>
          <a:xfrm>
            <a:off x="3499101" y="6356350"/>
            <a:ext cx="5911517" cy="365125"/>
          </a:xfrm>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250983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DAED867-0C4A-48B1-973C-FF9610F9111B}" type="datetime1">
              <a:rPr lang="en-US" smtClean="0"/>
              <a:t>12/12/2017</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ar-IQ" smtClean="0"/>
              <a:t>ا.د مصطفى حسن عبد الكريم</a:t>
            </a:r>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9461E629-3B8F-4194-B829-DAFA8E1B0FB1}" type="slidenum">
              <a:rPr lang="en-US" smtClean="0"/>
              <a:t>‹#›</a:t>
            </a:fld>
            <a:endParaRPr lang="en-US"/>
          </a:p>
        </p:txBody>
      </p:sp>
    </p:spTree>
    <p:extLst>
      <p:ext uri="{BB962C8B-B14F-4D97-AF65-F5344CB8AC3E}">
        <p14:creationId xmlns:p14="http://schemas.microsoft.com/office/powerpoint/2010/main" val="135027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8204" y="959781"/>
            <a:ext cx="7315200" cy="3255264"/>
          </a:xfrm>
        </p:spPr>
        <p:txBody>
          <a:bodyPr>
            <a:normAutofit/>
          </a:bodyPr>
          <a:lstStyle/>
          <a:p>
            <a:pPr algn="r" rtl="1"/>
            <a:r>
              <a:rPr lang="ar-IQ" sz="4800" b="1" dirty="0" smtClean="0">
                <a:latin typeface="+mn-lt"/>
              </a:rPr>
              <a:t>- التدريب </a:t>
            </a:r>
            <a:r>
              <a:rPr lang="ar-IQ" sz="4800" b="1" dirty="0" smtClean="0">
                <a:latin typeface="+mn-lt"/>
              </a:rPr>
              <a:t>الزائد</a:t>
            </a:r>
            <a:r>
              <a:rPr lang="ar-IQ" sz="4800" b="1" dirty="0" smtClean="0">
                <a:latin typeface="+mn-lt"/>
              </a:rPr>
              <a:t/>
            </a:r>
            <a:br>
              <a:rPr lang="ar-IQ" sz="4800" b="1" dirty="0" smtClean="0">
                <a:latin typeface="+mn-lt"/>
              </a:rPr>
            </a:br>
            <a:r>
              <a:rPr lang="ar-IQ" sz="4800" b="1" dirty="0" smtClean="0">
                <a:latin typeface="+mn-lt"/>
              </a:rPr>
              <a:t>- الحد الاقصى لاستهلاك الاوكسجين</a:t>
            </a:r>
            <a:br>
              <a:rPr lang="ar-IQ" sz="4800" b="1" dirty="0" smtClean="0">
                <a:latin typeface="+mn-lt"/>
              </a:rPr>
            </a:br>
            <a:r>
              <a:rPr lang="ar-IQ" sz="4800" b="1" dirty="0" smtClean="0">
                <a:latin typeface="+mn-lt"/>
              </a:rPr>
              <a:t>- لاكتات الدم</a:t>
            </a:r>
            <a:endParaRPr lang="en-US" sz="4800" b="1" dirty="0">
              <a:latin typeface="+mn-lt"/>
            </a:endParaRPr>
          </a:p>
        </p:txBody>
      </p:sp>
      <p:sp>
        <p:nvSpPr>
          <p:cNvPr id="3" name="Subtitle 2"/>
          <p:cNvSpPr>
            <a:spLocks noGrp="1"/>
          </p:cNvSpPr>
          <p:nvPr>
            <p:ph type="subTitle" idx="1"/>
          </p:nvPr>
        </p:nvSpPr>
        <p:spPr>
          <a:xfrm>
            <a:off x="677332" y="4819499"/>
            <a:ext cx="4396371" cy="466198"/>
          </a:xfrm>
        </p:spPr>
        <p:txBody>
          <a:bodyPr/>
          <a:lstStyle/>
          <a:p>
            <a:pPr algn="r" rtl="1"/>
            <a:r>
              <a:rPr lang="ar-IQ" b="1" dirty="0" smtClean="0"/>
              <a:t>ا.د مصطفى حسن عبد الكريم</a:t>
            </a:r>
            <a:endParaRPr lang="en-US" b="1"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64281500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3"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rtl="1"/>
            <a:r>
              <a:rPr lang="ar-IQ" dirty="0" smtClean="0">
                <a:solidFill>
                  <a:schemeClr val="bg1"/>
                </a:solidFill>
                <a:latin typeface="Adobe Devanagari" panose="02040503050201020203" pitchFamily="18" charset="0"/>
              </a:rPr>
              <a:t>طرق قياس الحد الاقصى لاستهلاك الاوكسجين</a:t>
            </a:r>
            <a:br>
              <a:rPr lang="ar-IQ" dirty="0" smtClean="0">
                <a:solidFill>
                  <a:schemeClr val="bg1"/>
                </a:solidFill>
                <a:latin typeface="Adobe Devanagari" panose="02040503050201020203" pitchFamily="18" charset="0"/>
              </a:rPr>
            </a:br>
            <a:r>
              <a:rPr lang="en-US" dirty="0" smtClean="0"/>
              <a:t>- </a:t>
            </a:r>
            <a:r>
              <a:rPr lang="ar-IQ" dirty="0" smtClean="0"/>
              <a:t>جهاز </a:t>
            </a:r>
            <a:r>
              <a:rPr lang="en-US" dirty="0" smtClean="0"/>
              <a:t>FITMAT</a:t>
            </a:r>
            <a:r>
              <a:rPr lang="ar-IQ" dirty="0" smtClean="0"/>
              <a:t> من الاجهزة الحديثة لقياس </a:t>
            </a:r>
            <a:r>
              <a:rPr lang="en-US" dirty="0" smtClean="0"/>
              <a:t>VO2max</a:t>
            </a:r>
            <a:endParaRPr lang="en-US" dirty="0"/>
          </a:p>
        </p:txBody>
      </p:sp>
      <p:sp>
        <p:nvSpPr>
          <p:cNvPr id="3" name="Content Placeholder 2"/>
          <p:cNvSpPr>
            <a:spLocks noGrp="1"/>
          </p:cNvSpPr>
          <p:nvPr>
            <p:ph idx="1"/>
          </p:nvPr>
        </p:nvSpPr>
        <p:spPr>
          <a:scene3d>
            <a:camera prst="perspectiveRight"/>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a:t>طرق قياس الحد الاقصى لاستهلاك الاوكسجين :</a:t>
            </a:r>
            <a:r>
              <a:rPr lang="ar-IQ" dirty="0"/>
              <a:t/>
            </a:r>
            <a:br>
              <a:rPr lang="ar-IQ" dirty="0"/>
            </a:br>
            <a:r>
              <a:rPr lang="ar-IQ" dirty="0"/>
              <a:t>1- الطرق التي تعتمد على الاستجابة الفسيولوجية، ومنها استخدام نرفوجرام استراند رايهمنج "الذي يركز على العلاقة بين معدل اثناء المجهود البدني ومقدار استهلاك الاوكسجين بحيث يصل معدل ضربات القلب اثناء المجهود 120- 170 ضربة/دقيقة".</a:t>
            </a:r>
            <a:r>
              <a:rPr lang="ar-IQ" dirty="0"/>
              <a:t/>
            </a:r>
            <a:br>
              <a:rPr lang="ar-IQ" dirty="0"/>
            </a:br>
            <a:r>
              <a:rPr lang="ar-IQ" dirty="0"/>
              <a:t>2- قياس </a:t>
            </a:r>
            <a:r>
              <a:rPr lang="en-US" dirty="0"/>
              <a:t>VO2 max </a:t>
            </a:r>
            <a:r>
              <a:rPr lang="ar-IQ" dirty="0"/>
              <a:t>بوساطة الجري.</a:t>
            </a:r>
            <a:r>
              <a:rPr lang="ar-IQ" dirty="0"/>
              <a:t/>
            </a:r>
            <a:br>
              <a:rPr lang="ar-IQ" dirty="0"/>
            </a:br>
            <a:r>
              <a:rPr lang="ar-IQ" dirty="0"/>
              <a:t>3- اختبار السعة الحيوية الذي يعد مؤشرا للعمليات الفسيولوجية التالية :</a:t>
            </a:r>
            <a:r>
              <a:rPr lang="ar-IQ" dirty="0"/>
              <a:t/>
            </a:r>
            <a:br>
              <a:rPr lang="ar-IQ" dirty="0"/>
            </a:br>
            <a:r>
              <a:rPr lang="ar-IQ" dirty="0"/>
              <a:t>أ- كفاءة الجهاز الدوري التنفسي في توصيل هواء الشهيق الى الدم.</a:t>
            </a:r>
            <a:r>
              <a:rPr lang="ar-IQ" dirty="0"/>
              <a:t/>
            </a:r>
            <a:br>
              <a:rPr lang="ar-IQ" dirty="0"/>
            </a:br>
            <a:r>
              <a:rPr lang="ar-IQ" dirty="0"/>
              <a:t>ب- كفاءة عمليات توصيل الاوكسجين الى الانسجة ويرتبط ذلك بحجم الدم، عدد الكريات الحمراء، تركيز الهيموجلوبين، مقدرة الاوعية الدموية على تحويل سريان الدم من الانسجة غير العاملة الى العضلات العاملة.</a:t>
            </a:r>
            <a:r>
              <a:rPr lang="ar-IQ" dirty="0"/>
              <a:t/>
            </a:r>
            <a:br>
              <a:rPr lang="ar-IQ" dirty="0"/>
            </a:br>
            <a:r>
              <a:rPr lang="ar-IQ" dirty="0"/>
              <a:t>ج- كفاءة العضلات في استهلاك الاوكسجين، أي كفاءة التمثيل الغذائي وانتاج الطاقة.</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26385883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3" presetClass="entr" presetSubtype="16"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plus(in)">
                                      <p:cBhvr>
                                        <p:cTn id="25" dur="20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ntr" presetSubtype="16"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plus(in)">
                                      <p:cBhvr>
                                        <p:cTn id="3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لاكتات الدم</a:t>
            </a:r>
            <a:endParaRPr lang="en-US" dirty="0"/>
          </a:p>
        </p:txBody>
      </p:sp>
      <p:sp>
        <p:nvSpPr>
          <p:cNvPr id="3" name="Content Placeholder 2"/>
          <p:cNvSpPr>
            <a:spLocks noGrp="1"/>
          </p:cNvSpPr>
          <p:nvPr>
            <p:ph idx="1"/>
          </p:nvPr>
        </p:nvSpPr>
        <p:spPr>
          <a:scene3d>
            <a:camera prst="perspectiveBelow"/>
            <a:lightRig rig="threePt" dir="t"/>
          </a:scene3d>
        </p:spPr>
        <p:style>
          <a:lnRef idx="2">
            <a:schemeClr val="accent2"/>
          </a:lnRef>
          <a:fillRef idx="1002">
            <a:schemeClr val="lt2"/>
          </a:fillRef>
          <a:effectRef idx="0">
            <a:schemeClr val="accent2"/>
          </a:effectRef>
          <a:fontRef idx="minor">
            <a:schemeClr val="dk1"/>
          </a:fontRef>
        </p:style>
        <p:txBody>
          <a:bodyPr/>
          <a:lstStyle/>
          <a:p>
            <a:pPr algn="r" rtl="1"/>
            <a:r>
              <a:rPr lang="ar-IQ" dirty="0" smtClean="0"/>
              <a:t>حامض </a:t>
            </a:r>
            <a:r>
              <a:rPr lang="ar-IQ" dirty="0"/>
              <a:t>اللاكتيك ينتج في العضلات اثناء التمارين الرياضية حيث هو الناتج النهائي لتحلل جلوكوز الدم بعدم وجود اكسجين . و في الظروف الطبيعية يكون هناك توازن بين انتاج حامض اللاكتيك و التخلص منه . اما في حالة الاجهاد و التمارين الرياضية فتزداد كمية الحامض في العضلات اكثر من الكمية التي يتخلص منها الجسم . و حامض اللاكتيك مفيد للجسم لانه يساعده في انتاج الطاقة. تراكم حامض اللاكتيك في العضلات و التمزق العضلي اثناء التمارين الرياضية يسببان الالم بسبب اثارة التهابات عصبية حسية في العضلة. و يعد حامض اللاكتيك مسؤولاً عن حدوث الالم اثناء التمارين حيث ان حامض اللاكتيك لا يبقى في العضلة اكثر من 3 – 50 دقيقة بعد انتهاء التدريب و يتحول بعدها الى كلاكوجين عضلي او مخزون في الكبد او جلوكوز او حامض البيرفيك </a:t>
            </a:r>
            <a:r>
              <a:rPr lang="en-US" dirty="0"/>
              <a:t>A.T.P  . </a:t>
            </a: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868662688"/>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1"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Effect transition="in" filter="fade">
                                      <p:cBhvr>
                                        <p:cTn id="16" dur="1000"/>
                                        <p:tgtEl>
                                          <p:spTgt spid="3">
                                            <p:bg/>
                                          </p:spTgt>
                                        </p:tgtEl>
                                      </p:cBhvr>
                                    </p:animEffect>
                                    <p:anim calcmode="lin" valueType="num">
                                      <p:cBhvr>
                                        <p:cTn id="17" dur="1000" fill="hold"/>
                                        <p:tgtEl>
                                          <p:spTgt spid="3">
                                            <p:bg/>
                                          </p:spTgt>
                                        </p:tgtEl>
                                        <p:attrNameLst>
                                          <p:attrName>ppt_x</p:attrName>
                                        </p:attrNameLst>
                                      </p:cBhvr>
                                      <p:tavLst>
                                        <p:tav tm="0">
                                          <p:val>
                                            <p:strVal val="#ppt_x"/>
                                          </p:val>
                                        </p:tav>
                                        <p:tav tm="100000">
                                          <p:val>
                                            <p:strVal val="#ppt_x"/>
                                          </p:val>
                                        </p:tav>
                                      </p:tavLst>
                                    </p:anim>
                                    <p:anim calcmode="lin" valueType="num">
                                      <p:cBhvr>
                                        <p:cTn id="18" dur="900" decel="100000" fill="hold"/>
                                        <p:tgtEl>
                                          <p:spTgt spid="3">
                                            <p:bg/>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bg/>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مستويات حامض اللاكتيك بالدم وعلاقتها بشدة حمل التدريب</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54981048"/>
              </p:ext>
            </p:extLst>
          </p:nvPr>
        </p:nvGraphicFramePr>
        <p:xfrm>
          <a:off x="3635021" y="389464"/>
          <a:ext cx="7834489" cy="6006395"/>
        </p:xfrm>
        <a:graphic>
          <a:graphicData uri="http://schemas.openxmlformats.org/drawingml/2006/table">
            <a:tbl>
              <a:tblPr firstRow="1" bandRow="1">
                <a:tableStyleId>{5C22544A-7EE6-4342-B048-85BDC9FD1C3A}</a:tableStyleId>
              </a:tblPr>
              <a:tblGrid>
                <a:gridCol w="5441246"/>
                <a:gridCol w="2393243"/>
              </a:tblGrid>
              <a:tr h="652639">
                <a:tc>
                  <a:txBody>
                    <a:bodyPr/>
                    <a:lstStyle/>
                    <a:p>
                      <a:pPr algn="ctr" rtl="1"/>
                      <a:r>
                        <a:rPr lang="ar-IQ" dirty="0" smtClean="0"/>
                        <a:t>المواصفات</a:t>
                      </a:r>
                      <a:endParaRPr lang="en-US" dirty="0"/>
                    </a:p>
                  </a:txBody>
                  <a:tcPr/>
                </a:tc>
                <a:tc>
                  <a:txBody>
                    <a:bodyPr/>
                    <a:lstStyle/>
                    <a:p>
                      <a:pPr algn="ctr" rtl="1"/>
                      <a:r>
                        <a:rPr lang="ar-IQ" dirty="0" smtClean="0"/>
                        <a:t>مستوى لاكتات الدم مللي</a:t>
                      </a:r>
                      <a:r>
                        <a:rPr lang="ar-IQ" baseline="0" dirty="0" smtClean="0"/>
                        <a:t> مول/لتر</a:t>
                      </a:r>
                      <a:endParaRPr lang="en-US" dirty="0"/>
                    </a:p>
                  </a:txBody>
                  <a:tcPr/>
                </a:tc>
              </a:tr>
              <a:tr h="652639">
                <a:tc>
                  <a:txBody>
                    <a:bodyPr/>
                    <a:lstStyle/>
                    <a:p>
                      <a:pPr algn="r" rtl="1"/>
                      <a:r>
                        <a:rPr lang="ar-IQ" dirty="0" smtClean="0"/>
                        <a:t>لحظة</a:t>
                      </a:r>
                      <a:r>
                        <a:rPr lang="ar-IQ" baseline="0" dirty="0" smtClean="0"/>
                        <a:t> بداية تجمع اللاكتات في بلازما الدم وتحدث خلال الحركات البسيطة.</a:t>
                      </a:r>
                      <a:endParaRPr lang="en-US" dirty="0"/>
                    </a:p>
                  </a:txBody>
                  <a:tcPr/>
                </a:tc>
                <a:tc>
                  <a:txBody>
                    <a:bodyPr/>
                    <a:lstStyle/>
                    <a:p>
                      <a:pPr algn="ctr" rtl="1"/>
                      <a:r>
                        <a:rPr lang="ar-IQ" dirty="0" smtClean="0"/>
                        <a:t>1 مللي مول/ لتر مستوى البداية</a:t>
                      </a:r>
                      <a:endParaRPr lang="en-US" dirty="0"/>
                    </a:p>
                  </a:txBody>
                  <a:tcPr/>
                </a:tc>
              </a:tr>
              <a:tr h="652639">
                <a:tc>
                  <a:txBody>
                    <a:bodyPr/>
                    <a:lstStyle/>
                    <a:p>
                      <a:pPr algn="r" rtl="1"/>
                      <a:r>
                        <a:rPr lang="ar-IQ" dirty="0" smtClean="0"/>
                        <a:t>العتبة الفارقة الهوائية</a:t>
                      </a:r>
                      <a:r>
                        <a:rPr lang="ar-IQ" baseline="0" dirty="0" smtClean="0"/>
                        <a:t> حيث يكون النظام السائد هو النظام الهوائي وتكون الشدة منخفضة</a:t>
                      </a:r>
                      <a:endParaRPr lang="en-US" dirty="0"/>
                    </a:p>
                  </a:txBody>
                  <a:tcPr/>
                </a:tc>
                <a:tc>
                  <a:txBody>
                    <a:bodyPr/>
                    <a:lstStyle/>
                    <a:p>
                      <a:pPr algn="ctr" rtl="1"/>
                      <a:r>
                        <a:rPr lang="ar-IQ" dirty="0" smtClean="0"/>
                        <a:t>2.2 مللي مول / لتر </a:t>
                      </a:r>
                      <a:endParaRPr lang="en-US" dirty="0"/>
                    </a:p>
                  </a:txBody>
                  <a:tcPr/>
                </a:tc>
              </a:tr>
              <a:tr h="652639">
                <a:tc>
                  <a:txBody>
                    <a:bodyPr/>
                    <a:lstStyle/>
                    <a:p>
                      <a:pPr algn="r" rtl="1"/>
                      <a:r>
                        <a:rPr lang="ar-IQ" dirty="0" smtClean="0"/>
                        <a:t>العتبة</a:t>
                      </a:r>
                      <a:r>
                        <a:rPr lang="ar-IQ" baseline="0" dirty="0" smtClean="0"/>
                        <a:t> الفارقة للاكتات ويصل اليها الرياضي خلال فترة 10 د من بداية العمل العضلي</a:t>
                      </a:r>
                      <a:endParaRPr lang="en-US" dirty="0"/>
                    </a:p>
                  </a:txBody>
                  <a:tcPr/>
                </a:tc>
                <a:tc>
                  <a:txBody>
                    <a:bodyPr/>
                    <a:lstStyle/>
                    <a:p>
                      <a:pPr algn="ctr" rtl="1"/>
                      <a:r>
                        <a:rPr lang="ar-IQ" dirty="0" smtClean="0"/>
                        <a:t>2.5 مللي مول / لتر</a:t>
                      </a:r>
                      <a:endParaRPr lang="en-US" dirty="0"/>
                    </a:p>
                  </a:txBody>
                  <a:tcPr/>
                </a:tc>
              </a:tr>
              <a:tr h="652639">
                <a:tc>
                  <a:txBody>
                    <a:bodyPr/>
                    <a:lstStyle/>
                    <a:p>
                      <a:pPr algn="r" rtl="1"/>
                      <a:r>
                        <a:rPr lang="ar-IQ" dirty="0" smtClean="0"/>
                        <a:t>العتبة</a:t>
                      </a:r>
                      <a:r>
                        <a:rPr lang="ar-IQ" baseline="0" dirty="0" smtClean="0"/>
                        <a:t> الفارقة اللاهوائية تزداد سرعة استهلاك الاوكسجين مع زيادة تركيز الحامض بشكل متوسط  واقل من مستوى </a:t>
                      </a:r>
                      <a:r>
                        <a:rPr lang="en-US" baseline="0" dirty="0" smtClean="0"/>
                        <a:t>VO2max</a:t>
                      </a:r>
                      <a:r>
                        <a:rPr lang="ar-IQ" baseline="0" dirty="0" smtClean="0"/>
                        <a:t> ويعمل مع عدائي المراثون</a:t>
                      </a:r>
                      <a:endParaRPr lang="en-US" dirty="0"/>
                    </a:p>
                  </a:txBody>
                  <a:tcPr/>
                </a:tc>
                <a:tc>
                  <a:txBody>
                    <a:bodyPr/>
                    <a:lstStyle/>
                    <a:p>
                      <a:pPr algn="ctr" rtl="1"/>
                      <a:r>
                        <a:rPr lang="ar-IQ" dirty="0" smtClean="0"/>
                        <a:t>4 مللي مول / لتر</a:t>
                      </a:r>
                      <a:endParaRPr lang="en-US" dirty="0"/>
                    </a:p>
                  </a:txBody>
                  <a:tcPr/>
                </a:tc>
              </a:tr>
              <a:tr h="652639">
                <a:tc>
                  <a:txBody>
                    <a:bodyPr/>
                    <a:lstStyle/>
                    <a:p>
                      <a:pPr algn="r" rtl="1"/>
                      <a:r>
                        <a:rPr lang="ar-IQ" dirty="0" smtClean="0"/>
                        <a:t>العتبة</a:t>
                      </a:r>
                      <a:r>
                        <a:rPr lang="ar-IQ" baseline="0" dirty="0" smtClean="0"/>
                        <a:t> الفارقة اللاهوائية الفردية وتعني معدل التمثيل الغذائي حيث تصل زيادة تجمع حامض اللاكتيك الى الحد الاقصى في الدم.</a:t>
                      </a:r>
                      <a:endParaRPr lang="en-US" dirty="0"/>
                    </a:p>
                  </a:txBody>
                  <a:tcPr/>
                </a:tc>
                <a:tc>
                  <a:txBody>
                    <a:bodyPr/>
                    <a:lstStyle/>
                    <a:p>
                      <a:pPr algn="ctr" rtl="1"/>
                      <a:r>
                        <a:rPr lang="ar-IQ" dirty="0" smtClean="0"/>
                        <a:t>2- 7 مللي</a:t>
                      </a:r>
                      <a:r>
                        <a:rPr lang="ar-IQ" baseline="0" dirty="0" smtClean="0"/>
                        <a:t> مول / لتر</a:t>
                      </a:r>
                      <a:endParaRPr lang="en-US" dirty="0"/>
                    </a:p>
                  </a:txBody>
                  <a:tcPr/>
                </a:tc>
              </a:tr>
              <a:tr h="652639">
                <a:tc>
                  <a:txBody>
                    <a:bodyPr/>
                    <a:lstStyle/>
                    <a:p>
                      <a:pPr algn="r" rtl="1"/>
                      <a:r>
                        <a:rPr lang="ar-IQ" dirty="0" smtClean="0"/>
                        <a:t>نقطة بداية العتبة الفارقة اللاهوائية التي يتذبذب عندها مستوى تركيز حامض اللاكتيك حول مستوى 4 مللي</a:t>
                      </a:r>
                      <a:r>
                        <a:rPr lang="ar-IQ" baseline="0" dirty="0" smtClean="0"/>
                        <a:t> مول</a:t>
                      </a:r>
                      <a:endParaRPr lang="en-US" dirty="0"/>
                    </a:p>
                  </a:txBody>
                  <a:tcPr/>
                </a:tc>
                <a:tc>
                  <a:txBody>
                    <a:bodyPr/>
                    <a:lstStyle/>
                    <a:p>
                      <a:pPr algn="ctr" rtl="1"/>
                      <a:r>
                        <a:rPr lang="ar-IQ" dirty="0" smtClean="0"/>
                        <a:t>3.5 – 5 مللي مول / لتر</a:t>
                      </a:r>
                      <a:endParaRPr lang="en-US" dirty="0"/>
                    </a:p>
                  </a:txBody>
                  <a:tcPr/>
                </a:tc>
              </a:tr>
              <a:tr h="652639">
                <a:tc>
                  <a:txBody>
                    <a:bodyPr/>
                    <a:lstStyle/>
                    <a:p>
                      <a:pPr algn="r" rtl="1"/>
                      <a:r>
                        <a:rPr lang="ar-IQ" dirty="0" smtClean="0"/>
                        <a:t>يطلق</a:t>
                      </a:r>
                      <a:r>
                        <a:rPr lang="ar-IQ" baseline="0" dirty="0" smtClean="0"/>
                        <a:t> على هذه المنطقة اقصى حالة ثابتة لمستوى لاكتات الدم اي يكون الرياضي محافظا على الاداء الثابت قبل ظهور اعراض التعب.</a:t>
                      </a:r>
                      <a:endParaRPr lang="en-US" dirty="0"/>
                    </a:p>
                  </a:txBody>
                  <a:tcPr/>
                </a:tc>
                <a:tc>
                  <a:txBody>
                    <a:bodyPr/>
                    <a:lstStyle/>
                    <a:p>
                      <a:pPr algn="ctr" rtl="1"/>
                      <a:r>
                        <a:rPr lang="ar-IQ" dirty="0" smtClean="0"/>
                        <a:t>2.5 – 6 مللي مول/ لتر</a:t>
                      </a:r>
                      <a:endParaRPr lang="en-US" dirty="0"/>
                    </a:p>
                  </a:txBody>
                  <a:tcPr/>
                </a:tc>
              </a:tr>
            </a:tbl>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70030985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Scale>
                                      <p:cBhvr>
                                        <p:cTn id="13"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5"/>
                                        </p:tgtEl>
                                        <p:attrNameLst>
                                          <p:attrName>ppt_x</p:attrName>
                                          <p:attrName>ppt_y</p:attrName>
                                        </p:attrNameLst>
                                      </p:cBhvr>
                                    </p:animMotion>
                                    <p:animEffect transition="in" filter="fad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145037" cy="4601183"/>
          </a:xfrm>
        </p:spPr>
        <p:txBody>
          <a:bodyPr/>
          <a:lstStyle/>
          <a:p>
            <a:pPr algn="l"/>
            <a:r>
              <a:rPr lang="ar-IQ" dirty="0" smtClean="0"/>
              <a:t>التدريب الزائد </a:t>
            </a:r>
            <a:r>
              <a:rPr lang="en-US" dirty="0" smtClean="0"/>
              <a:t/>
            </a:r>
            <a:br>
              <a:rPr lang="en-US" dirty="0" smtClean="0"/>
            </a:br>
            <a:r>
              <a:rPr lang="en-US" dirty="0" smtClean="0"/>
              <a:t>OVERTRANING</a:t>
            </a:r>
            <a:endParaRPr lang="en-US" dirty="0"/>
          </a:p>
        </p:txBody>
      </p:sp>
      <p:sp>
        <p:nvSpPr>
          <p:cNvPr id="3" name="Content Placeholder 2"/>
          <p:cNvSpPr>
            <a:spLocks noGrp="1"/>
          </p:cNvSpPr>
          <p:nvPr>
            <p:ph idx="1"/>
          </p:nvPr>
        </p:nvSpPr>
        <p:spPr>
          <a:xfrm>
            <a:off x="3869268" y="372450"/>
            <a:ext cx="7306732" cy="5352570"/>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lnSpc>
                <a:spcPct val="150000"/>
              </a:lnSpc>
            </a:pPr>
            <a:r>
              <a:rPr lang="ar-IQ" dirty="0" smtClean="0"/>
              <a:t>التدريب الزائد: هو حالة الوصول بعمليات التكيف للرياضي بمزيد من الضغط الى الفشل، ويفقد الرياضي ما اكتسبه من تكيف في المراحل السابقة، وبالتالي ينخفض مستوى الاداء، وعادة تحدث للرياضيين الذين يتدربون بدرجة شديدة تزيد على امكانياتهم.</a:t>
            </a:r>
          </a:p>
          <a:p>
            <a:pPr algn="r" rtl="1">
              <a:lnSpc>
                <a:spcPct val="150000"/>
              </a:lnSpc>
            </a:pPr>
            <a:r>
              <a:rPr lang="ar-IQ" dirty="0" smtClean="0">
                <a:solidFill>
                  <a:schemeClr val="tx2">
                    <a:lumMod val="75000"/>
                  </a:schemeClr>
                </a:solidFill>
              </a:rPr>
              <a:t>اسباب حدوث ظاهرة التدريب الزائد:</a:t>
            </a:r>
          </a:p>
          <a:p>
            <a:pPr algn="r" rtl="1">
              <a:lnSpc>
                <a:spcPct val="150000"/>
              </a:lnSpc>
            </a:pPr>
            <a:r>
              <a:rPr lang="ar-IQ" dirty="0" smtClean="0"/>
              <a:t>1- عدم التخطيط السليم في تنظيم الوحدات التدريبية والتوافق بين العمل الراحة.</a:t>
            </a:r>
          </a:p>
          <a:p>
            <a:pPr algn="r" rtl="1">
              <a:lnSpc>
                <a:spcPct val="150000"/>
              </a:lnSpc>
            </a:pPr>
            <a:r>
              <a:rPr lang="ar-IQ" dirty="0" smtClean="0"/>
              <a:t>2- استخدام طريقة واحدة من طرق او سائل التدريب.</a:t>
            </a:r>
          </a:p>
          <a:p>
            <a:pPr algn="r" rtl="1">
              <a:lnSpc>
                <a:spcPct val="150000"/>
              </a:lnSpc>
            </a:pPr>
            <a:r>
              <a:rPr lang="ar-IQ" dirty="0" smtClean="0"/>
              <a:t>3- عدم مراعاة التدرج في زيادة حمل التدريب الرياضي.</a:t>
            </a:r>
          </a:p>
          <a:p>
            <a:pPr algn="r" rtl="1">
              <a:lnSpc>
                <a:spcPct val="150000"/>
              </a:lnSpc>
            </a:pPr>
            <a:r>
              <a:rPr lang="ar-IQ" dirty="0" smtClean="0"/>
              <a:t>4- عدم اعطاء راحة كافية بين مكونات الحمل التدريبي.</a:t>
            </a:r>
          </a:p>
          <a:p>
            <a:pPr algn="r" rtl="1"/>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341884714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800" decel="100000"/>
                                        <p:tgtEl>
                                          <p:spTgt spid="3">
                                            <p:bg/>
                                          </p:spTgt>
                                        </p:tgtEl>
                                      </p:cBhvr>
                                    </p:animEffect>
                                    <p:anim calcmode="lin" valueType="num">
                                      <p:cBhvr>
                                        <p:cTn id="15" dur="800" decel="100000" fill="hold"/>
                                        <p:tgtEl>
                                          <p:spTgt spid="3">
                                            <p:bg/>
                                          </p:spTgt>
                                        </p:tgtEl>
                                        <p:attrNameLst>
                                          <p:attrName>style.rotation</p:attrName>
                                        </p:attrNameLst>
                                      </p:cBhvr>
                                      <p:tavLst>
                                        <p:tav tm="0">
                                          <p:val>
                                            <p:fltVal val="-90"/>
                                          </p:val>
                                        </p:tav>
                                        <p:tav tm="100000">
                                          <p:val>
                                            <p:fltVal val="0"/>
                                          </p:val>
                                        </p:tav>
                                      </p:tavLst>
                                    </p:anim>
                                    <p:anim calcmode="lin" valueType="num">
                                      <p:cBhvr>
                                        <p:cTn id="16" dur="800" decel="100000" fill="hold"/>
                                        <p:tgtEl>
                                          <p:spTgt spid="3">
                                            <p:bg/>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bg/>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bg/>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bg/>
                                          </p:spTgt>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800" decel="100000"/>
                                        <p:tgtEl>
                                          <p:spTgt spid="3">
                                            <p:txEl>
                                              <p:pRg st="0" end="0"/>
                                            </p:txEl>
                                          </p:spTgt>
                                        </p:tgtEl>
                                      </p:cBhvr>
                                    </p:animEffect>
                                    <p:anim calcmode="lin" valueType="num">
                                      <p:cBhvr>
                                        <p:cTn id="2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800" decel="100000"/>
                                        <p:tgtEl>
                                          <p:spTgt spid="3">
                                            <p:txEl>
                                              <p:pRg st="1" end="1"/>
                                            </p:txEl>
                                          </p:spTgt>
                                        </p:tgtEl>
                                      </p:cBhvr>
                                    </p:animEffect>
                                    <p:anim calcmode="lin" valueType="num">
                                      <p:cBhvr>
                                        <p:cTn id="35"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0"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800" decel="100000"/>
                                        <p:tgtEl>
                                          <p:spTgt spid="3">
                                            <p:txEl>
                                              <p:pRg st="2" end="2"/>
                                            </p:txEl>
                                          </p:spTgt>
                                        </p:tgtEl>
                                      </p:cBhvr>
                                    </p:animEffect>
                                    <p:anim calcmode="lin" valueType="num">
                                      <p:cBhvr>
                                        <p:cTn id="45"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46"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7"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0" presetClass="entr" presetSubtype="0" fill="hold" grpId="0" nodeType="clickEffect">
                                  <p:stCondLst>
                                    <p:cond delay="0"/>
                                  </p:stCondLst>
                                  <p:childTnLst>
                                    <p:set>
                                      <p:cBhvr>
                                        <p:cTn id="53" dur="1" fill="hold">
                                          <p:stCondLst>
                                            <p:cond delay="0"/>
                                          </p:stCondLst>
                                        </p:cTn>
                                        <p:tgtEl>
                                          <p:spTgt spid="3">
                                            <p:txEl>
                                              <p:pRg st="3" end="3"/>
                                            </p:txEl>
                                          </p:spTgt>
                                        </p:tgtEl>
                                        <p:attrNameLst>
                                          <p:attrName>style.visibility</p:attrName>
                                        </p:attrNameLst>
                                      </p:cBhvr>
                                      <p:to>
                                        <p:strVal val="visible"/>
                                      </p:to>
                                    </p:set>
                                    <p:animEffect transition="in" filter="fade">
                                      <p:cBhvr>
                                        <p:cTn id="54" dur="800" decel="100000"/>
                                        <p:tgtEl>
                                          <p:spTgt spid="3">
                                            <p:txEl>
                                              <p:pRg st="3" end="3"/>
                                            </p:txEl>
                                          </p:spTgt>
                                        </p:tgtEl>
                                      </p:cBhvr>
                                    </p:animEffect>
                                    <p:anim calcmode="lin" valueType="num">
                                      <p:cBhvr>
                                        <p:cTn id="5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5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5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0" presetClass="entr" presetSubtype="0" fill="hold" grpId="0" nodeType="clickEffect">
                                  <p:stCondLst>
                                    <p:cond delay="0"/>
                                  </p:stCondLst>
                                  <p:childTnLst>
                                    <p:set>
                                      <p:cBhvr>
                                        <p:cTn id="63" dur="1" fill="hold">
                                          <p:stCondLst>
                                            <p:cond delay="0"/>
                                          </p:stCondLst>
                                        </p:cTn>
                                        <p:tgtEl>
                                          <p:spTgt spid="3">
                                            <p:txEl>
                                              <p:pRg st="4" end="4"/>
                                            </p:txEl>
                                          </p:spTgt>
                                        </p:tgtEl>
                                        <p:attrNameLst>
                                          <p:attrName>style.visibility</p:attrName>
                                        </p:attrNameLst>
                                      </p:cBhvr>
                                      <p:to>
                                        <p:strVal val="visible"/>
                                      </p:to>
                                    </p:set>
                                    <p:animEffect transition="in" filter="fade">
                                      <p:cBhvr>
                                        <p:cTn id="64" dur="800" decel="100000"/>
                                        <p:tgtEl>
                                          <p:spTgt spid="3">
                                            <p:txEl>
                                              <p:pRg st="4" end="4"/>
                                            </p:txEl>
                                          </p:spTgt>
                                        </p:tgtEl>
                                      </p:cBhvr>
                                    </p:animEffect>
                                    <p:anim calcmode="lin" valueType="num">
                                      <p:cBhvr>
                                        <p:cTn id="65"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66"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67"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0" presetClass="entr" presetSubtype="0" fill="hold" grpId="0" nodeType="clickEffect">
                                  <p:stCondLst>
                                    <p:cond delay="0"/>
                                  </p:stCondLst>
                                  <p:childTnLst>
                                    <p:set>
                                      <p:cBhvr>
                                        <p:cTn id="73" dur="1" fill="hold">
                                          <p:stCondLst>
                                            <p:cond delay="0"/>
                                          </p:stCondLst>
                                        </p:cTn>
                                        <p:tgtEl>
                                          <p:spTgt spid="3">
                                            <p:txEl>
                                              <p:pRg st="5" end="5"/>
                                            </p:txEl>
                                          </p:spTgt>
                                        </p:tgtEl>
                                        <p:attrNameLst>
                                          <p:attrName>style.visibility</p:attrName>
                                        </p:attrNameLst>
                                      </p:cBhvr>
                                      <p:to>
                                        <p:strVal val="visible"/>
                                      </p:to>
                                    </p:set>
                                    <p:animEffect transition="in" filter="fade">
                                      <p:cBhvr>
                                        <p:cTn id="74" dur="800" decel="100000"/>
                                        <p:tgtEl>
                                          <p:spTgt spid="3">
                                            <p:txEl>
                                              <p:pRg st="5" end="5"/>
                                            </p:txEl>
                                          </p:spTgt>
                                        </p:tgtEl>
                                      </p:cBhvr>
                                    </p:animEffect>
                                    <p:anim calcmode="lin" valueType="num">
                                      <p:cBhvr>
                                        <p:cTn id="75"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76"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77"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78"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79"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اعراض حالة التدريب الزائد</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6212087"/>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6667270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5">
                                            <p:graphicEl>
                                              <a:dgm id="{E6262E0E-EE79-4A93-BC98-CD43A83BA2C3}"/>
                                            </p:graphicEl>
                                          </p:spTgt>
                                        </p:tgtEl>
                                        <p:attrNameLst>
                                          <p:attrName>style.visibility</p:attrName>
                                        </p:attrNameLst>
                                      </p:cBhvr>
                                      <p:to>
                                        <p:strVal val="visible"/>
                                      </p:to>
                                    </p:set>
                                    <p:anim calcmode="lin" valueType="num">
                                      <p:cBhvr>
                                        <p:cTn id="12" dur="500" fill="hold"/>
                                        <p:tgtEl>
                                          <p:spTgt spid="5">
                                            <p:graphicEl>
                                              <a:dgm id="{E6262E0E-EE79-4A93-BC98-CD43A83BA2C3}"/>
                                            </p:graphicEl>
                                          </p:spTgt>
                                        </p:tgtEl>
                                        <p:attrNameLst>
                                          <p:attrName>ppt_w</p:attrName>
                                        </p:attrNameLst>
                                      </p:cBhvr>
                                      <p:tavLst>
                                        <p:tav tm="0">
                                          <p:val>
                                            <p:fltVal val="0"/>
                                          </p:val>
                                        </p:tav>
                                        <p:tav tm="100000">
                                          <p:val>
                                            <p:strVal val="#ppt_w"/>
                                          </p:val>
                                        </p:tav>
                                      </p:tavLst>
                                    </p:anim>
                                    <p:anim calcmode="lin" valueType="num">
                                      <p:cBhvr>
                                        <p:cTn id="13" dur="500" fill="hold"/>
                                        <p:tgtEl>
                                          <p:spTgt spid="5">
                                            <p:graphicEl>
                                              <a:dgm id="{E6262E0E-EE79-4A93-BC98-CD43A83BA2C3}"/>
                                            </p:graphicEl>
                                          </p:spTgt>
                                        </p:tgtEl>
                                        <p:attrNameLst>
                                          <p:attrName>ppt_h</p:attrName>
                                        </p:attrNameLst>
                                      </p:cBhvr>
                                      <p:tavLst>
                                        <p:tav tm="0">
                                          <p:val>
                                            <p:fltVal val="0"/>
                                          </p:val>
                                        </p:tav>
                                        <p:tav tm="100000">
                                          <p:val>
                                            <p:strVal val="#ppt_h"/>
                                          </p:val>
                                        </p:tav>
                                      </p:tavLst>
                                    </p:anim>
                                    <p:anim calcmode="lin" valueType="num">
                                      <p:cBhvr>
                                        <p:cTn id="14" dur="500" fill="hold"/>
                                        <p:tgtEl>
                                          <p:spTgt spid="5">
                                            <p:graphicEl>
                                              <a:dgm id="{E6262E0E-EE79-4A93-BC98-CD43A83BA2C3}"/>
                                            </p:graphicEl>
                                          </p:spTgt>
                                        </p:tgtEl>
                                        <p:attrNameLst>
                                          <p:attrName>style.rotation</p:attrName>
                                        </p:attrNameLst>
                                      </p:cBhvr>
                                      <p:tavLst>
                                        <p:tav tm="0">
                                          <p:val>
                                            <p:fltVal val="360"/>
                                          </p:val>
                                        </p:tav>
                                        <p:tav tm="100000">
                                          <p:val>
                                            <p:fltVal val="0"/>
                                          </p:val>
                                        </p:tav>
                                      </p:tavLst>
                                    </p:anim>
                                    <p:animEffect transition="in" filter="fade">
                                      <p:cBhvr>
                                        <p:cTn id="15" dur="500"/>
                                        <p:tgtEl>
                                          <p:spTgt spid="5">
                                            <p:graphicEl>
                                              <a:dgm id="{E6262E0E-EE79-4A93-BC98-CD43A83BA2C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5">
                                            <p:graphicEl>
                                              <a:dgm id="{DCD39E5E-5BEA-4042-8FD6-70E2234A0FA2}"/>
                                            </p:graphicEl>
                                          </p:spTgt>
                                        </p:tgtEl>
                                        <p:attrNameLst>
                                          <p:attrName>style.visibility</p:attrName>
                                        </p:attrNameLst>
                                      </p:cBhvr>
                                      <p:to>
                                        <p:strVal val="visible"/>
                                      </p:to>
                                    </p:set>
                                    <p:anim calcmode="lin" valueType="num">
                                      <p:cBhvr>
                                        <p:cTn id="20" dur="500" fill="hold"/>
                                        <p:tgtEl>
                                          <p:spTgt spid="5">
                                            <p:graphicEl>
                                              <a:dgm id="{DCD39E5E-5BEA-4042-8FD6-70E2234A0FA2}"/>
                                            </p:graphicEl>
                                          </p:spTgt>
                                        </p:tgtEl>
                                        <p:attrNameLst>
                                          <p:attrName>ppt_w</p:attrName>
                                        </p:attrNameLst>
                                      </p:cBhvr>
                                      <p:tavLst>
                                        <p:tav tm="0">
                                          <p:val>
                                            <p:fltVal val="0"/>
                                          </p:val>
                                        </p:tav>
                                        <p:tav tm="100000">
                                          <p:val>
                                            <p:strVal val="#ppt_w"/>
                                          </p:val>
                                        </p:tav>
                                      </p:tavLst>
                                    </p:anim>
                                    <p:anim calcmode="lin" valueType="num">
                                      <p:cBhvr>
                                        <p:cTn id="21" dur="500" fill="hold"/>
                                        <p:tgtEl>
                                          <p:spTgt spid="5">
                                            <p:graphicEl>
                                              <a:dgm id="{DCD39E5E-5BEA-4042-8FD6-70E2234A0FA2}"/>
                                            </p:graphicEl>
                                          </p:spTgt>
                                        </p:tgtEl>
                                        <p:attrNameLst>
                                          <p:attrName>ppt_h</p:attrName>
                                        </p:attrNameLst>
                                      </p:cBhvr>
                                      <p:tavLst>
                                        <p:tav tm="0">
                                          <p:val>
                                            <p:fltVal val="0"/>
                                          </p:val>
                                        </p:tav>
                                        <p:tav tm="100000">
                                          <p:val>
                                            <p:strVal val="#ppt_h"/>
                                          </p:val>
                                        </p:tav>
                                      </p:tavLst>
                                    </p:anim>
                                    <p:anim calcmode="lin" valueType="num">
                                      <p:cBhvr>
                                        <p:cTn id="22" dur="500" fill="hold"/>
                                        <p:tgtEl>
                                          <p:spTgt spid="5">
                                            <p:graphicEl>
                                              <a:dgm id="{DCD39E5E-5BEA-4042-8FD6-70E2234A0FA2}"/>
                                            </p:graphicEl>
                                          </p:spTgt>
                                        </p:tgtEl>
                                        <p:attrNameLst>
                                          <p:attrName>style.rotation</p:attrName>
                                        </p:attrNameLst>
                                      </p:cBhvr>
                                      <p:tavLst>
                                        <p:tav tm="0">
                                          <p:val>
                                            <p:fltVal val="360"/>
                                          </p:val>
                                        </p:tav>
                                        <p:tav tm="100000">
                                          <p:val>
                                            <p:fltVal val="0"/>
                                          </p:val>
                                        </p:tav>
                                      </p:tavLst>
                                    </p:anim>
                                    <p:animEffect transition="in" filter="fade">
                                      <p:cBhvr>
                                        <p:cTn id="23" dur="500"/>
                                        <p:tgtEl>
                                          <p:spTgt spid="5">
                                            <p:graphicEl>
                                              <a:dgm id="{DCD39E5E-5BEA-4042-8FD6-70E2234A0FA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5">
                                            <p:graphicEl>
                                              <a:dgm id="{F11D8805-7D1D-420C-B595-4FC3334DD655}"/>
                                            </p:graphicEl>
                                          </p:spTgt>
                                        </p:tgtEl>
                                        <p:attrNameLst>
                                          <p:attrName>style.visibility</p:attrName>
                                        </p:attrNameLst>
                                      </p:cBhvr>
                                      <p:to>
                                        <p:strVal val="visible"/>
                                      </p:to>
                                    </p:set>
                                    <p:anim calcmode="lin" valueType="num">
                                      <p:cBhvr>
                                        <p:cTn id="28" dur="500" fill="hold"/>
                                        <p:tgtEl>
                                          <p:spTgt spid="5">
                                            <p:graphicEl>
                                              <a:dgm id="{F11D8805-7D1D-420C-B595-4FC3334DD655}"/>
                                            </p:graphicEl>
                                          </p:spTgt>
                                        </p:tgtEl>
                                        <p:attrNameLst>
                                          <p:attrName>ppt_w</p:attrName>
                                        </p:attrNameLst>
                                      </p:cBhvr>
                                      <p:tavLst>
                                        <p:tav tm="0">
                                          <p:val>
                                            <p:fltVal val="0"/>
                                          </p:val>
                                        </p:tav>
                                        <p:tav tm="100000">
                                          <p:val>
                                            <p:strVal val="#ppt_w"/>
                                          </p:val>
                                        </p:tav>
                                      </p:tavLst>
                                    </p:anim>
                                    <p:anim calcmode="lin" valueType="num">
                                      <p:cBhvr>
                                        <p:cTn id="29" dur="500" fill="hold"/>
                                        <p:tgtEl>
                                          <p:spTgt spid="5">
                                            <p:graphicEl>
                                              <a:dgm id="{F11D8805-7D1D-420C-B595-4FC3334DD655}"/>
                                            </p:graphicEl>
                                          </p:spTgt>
                                        </p:tgtEl>
                                        <p:attrNameLst>
                                          <p:attrName>ppt_h</p:attrName>
                                        </p:attrNameLst>
                                      </p:cBhvr>
                                      <p:tavLst>
                                        <p:tav tm="0">
                                          <p:val>
                                            <p:fltVal val="0"/>
                                          </p:val>
                                        </p:tav>
                                        <p:tav tm="100000">
                                          <p:val>
                                            <p:strVal val="#ppt_h"/>
                                          </p:val>
                                        </p:tav>
                                      </p:tavLst>
                                    </p:anim>
                                    <p:anim calcmode="lin" valueType="num">
                                      <p:cBhvr>
                                        <p:cTn id="30" dur="500" fill="hold"/>
                                        <p:tgtEl>
                                          <p:spTgt spid="5">
                                            <p:graphicEl>
                                              <a:dgm id="{F11D8805-7D1D-420C-B595-4FC3334DD655}"/>
                                            </p:graphicEl>
                                          </p:spTgt>
                                        </p:tgtEl>
                                        <p:attrNameLst>
                                          <p:attrName>style.rotation</p:attrName>
                                        </p:attrNameLst>
                                      </p:cBhvr>
                                      <p:tavLst>
                                        <p:tav tm="0">
                                          <p:val>
                                            <p:fltVal val="360"/>
                                          </p:val>
                                        </p:tav>
                                        <p:tav tm="100000">
                                          <p:val>
                                            <p:fltVal val="0"/>
                                          </p:val>
                                        </p:tav>
                                      </p:tavLst>
                                    </p:anim>
                                    <p:animEffect transition="in" filter="fade">
                                      <p:cBhvr>
                                        <p:cTn id="31" dur="500"/>
                                        <p:tgtEl>
                                          <p:spTgt spid="5">
                                            <p:graphicEl>
                                              <a:dgm id="{F11D8805-7D1D-420C-B595-4FC3334DD655}"/>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5">
                                            <p:graphicEl>
                                              <a:dgm id="{8979DCE8-9637-40BA-BA4D-0C67717AFEC5}"/>
                                            </p:graphicEl>
                                          </p:spTgt>
                                        </p:tgtEl>
                                        <p:attrNameLst>
                                          <p:attrName>style.visibility</p:attrName>
                                        </p:attrNameLst>
                                      </p:cBhvr>
                                      <p:to>
                                        <p:strVal val="visible"/>
                                      </p:to>
                                    </p:set>
                                    <p:anim calcmode="lin" valueType="num">
                                      <p:cBhvr>
                                        <p:cTn id="36" dur="500" fill="hold"/>
                                        <p:tgtEl>
                                          <p:spTgt spid="5">
                                            <p:graphicEl>
                                              <a:dgm id="{8979DCE8-9637-40BA-BA4D-0C67717AFEC5}"/>
                                            </p:graphicEl>
                                          </p:spTgt>
                                        </p:tgtEl>
                                        <p:attrNameLst>
                                          <p:attrName>ppt_w</p:attrName>
                                        </p:attrNameLst>
                                      </p:cBhvr>
                                      <p:tavLst>
                                        <p:tav tm="0">
                                          <p:val>
                                            <p:fltVal val="0"/>
                                          </p:val>
                                        </p:tav>
                                        <p:tav tm="100000">
                                          <p:val>
                                            <p:strVal val="#ppt_w"/>
                                          </p:val>
                                        </p:tav>
                                      </p:tavLst>
                                    </p:anim>
                                    <p:anim calcmode="lin" valueType="num">
                                      <p:cBhvr>
                                        <p:cTn id="37" dur="500" fill="hold"/>
                                        <p:tgtEl>
                                          <p:spTgt spid="5">
                                            <p:graphicEl>
                                              <a:dgm id="{8979DCE8-9637-40BA-BA4D-0C67717AFEC5}"/>
                                            </p:graphicEl>
                                          </p:spTgt>
                                        </p:tgtEl>
                                        <p:attrNameLst>
                                          <p:attrName>ppt_h</p:attrName>
                                        </p:attrNameLst>
                                      </p:cBhvr>
                                      <p:tavLst>
                                        <p:tav tm="0">
                                          <p:val>
                                            <p:fltVal val="0"/>
                                          </p:val>
                                        </p:tav>
                                        <p:tav tm="100000">
                                          <p:val>
                                            <p:strVal val="#ppt_h"/>
                                          </p:val>
                                        </p:tav>
                                      </p:tavLst>
                                    </p:anim>
                                    <p:anim calcmode="lin" valueType="num">
                                      <p:cBhvr>
                                        <p:cTn id="38" dur="500" fill="hold"/>
                                        <p:tgtEl>
                                          <p:spTgt spid="5">
                                            <p:graphicEl>
                                              <a:dgm id="{8979DCE8-9637-40BA-BA4D-0C67717AFEC5}"/>
                                            </p:graphicEl>
                                          </p:spTgt>
                                        </p:tgtEl>
                                        <p:attrNameLst>
                                          <p:attrName>style.rotation</p:attrName>
                                        </p:attrNameLst>
                                      </p:cBhvr>
                                      <p:tavLst>
                                        <p:tav tm="0">
                                          <p:val>
                                            <p:fltVal val="360"/>
                                          </p:val>
                                        </p:tav>
                                        <p:tav tm="100000">
                                          <p:val>
                                            <p:fltVal val="0"/>
                                          </p:val>
                                        </p:tav>
                                      </p:tavLst>
                                    </p:anim>
                                    <p:animEffect transition="in" filter="fade">
                                      <p:cBhvr>
                                        <p:cTn id="39" dur="500"/>
                                        <p:tgtEl>
                                          <p:spTgt spid="5">
                                            <p:graphicEl>
                                              <a:dgm id="{8979DCE8-9637-40BA-BA4D-0C67717AFEC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5">
                                            <p:graphicEl>
                                              <a:dgm id="{6D8106E5-6D4A-4F08-BFB2-803FA0215D86}"/>
                                            </p:graphicEl>
                                          </p:spTgt>
                                        </p:tgtEl>
                                        <p:attrNameLst>
                                          <p:attrName>style.visibility</p:attrName>
                                        </p:attrNameLst>
                                      </p:cBhvr>
                                      <p:to>
                                        <p:strVal val="visible"/>
                                      </p:to>
                                    </p:set>
                                    <p:anim calcmode="lin" valueType="num">
                                      <p:cBhvr>
                                        <p:cTn id="44" dur="500" fill="hold"/>
                                        <p:tgtEl>
                                          <p:spTgt spid="5">
                                            <p:graphicEl>
                                              <a:dgm id="{6D8106E5-6D4A-4F08-BFB2-803FA0215D86}"/>
                                            </p:graphicEl>
                                          </p:spTgt>
                                        </p:tgtEl>
                                        <p:attrNameLst>
                                          <p:attrName>ppt_w</p:attrName>
                                        </p:attrNameLst>
                                      </p:cBhvr>
                                      <p:tavLst>
                                        <p:tav tm="0">
                                          <p:val>
                                            <p:fltVal val="0"/>
                                          </p:val>
                                        </p:tav>
                                        <p:tav tm="100000">
                                          <p:val>
                                            <p:strVal val="#ppt_w"/>
                                          </p:val>
                                        </p:tav>
                                      </p:tavLst>
                                    </p:anim>
                                    <p:anim calcmode="lin" valueType="num">
                                      <p:cBhvr>
                                        <p:cTn id="45" dur="500" fill="hold"/>
                                        <p:tgtEl>
                                          <p:spTgt spid="5">
                                            <p:graphicEl>
                                              <a:dgm id="{6D8106E5-6D4A-4F08-BFB2-803FA0215D86}"/>
                                            </p:graphicEl>
                                          </p:spTgt>
                                        </p:tgtEl>
                                        <p:attrNameLst>
                                          <p:attrName>ppt_h</p:attrName>
                                        </p:attrNameLst>
                                      </p:cBhvr>
                                      <p:tavLst>
                                        <p:tav tm="0">
                                          <p:val>
                                            <p:fltVal val="0"/>
                                          </p:val>
                                        </p:tav>
                                        <p:tav tm="100000">
                                          <p:val>
                                            <p:strVal val="#ppt_h"/>
                                          </p:val>
                                        </p:tav>
                                      </p:tavLst>
                                    </p:anim>
                                    <p:anim calcmode="lin" valueType="num">
                                      <p:cBhvr>
                                        <p:cTn id="46" dur="500" fill="hold"/>
                                        <p:tgtEl>
                                          <p:spTgt spid="5">
                                            <p:graphicEl>
                                              <a:dgm id="{6D8106E5-6D4A-4F08-BFB2-803FA0215D86}"/>
                                            </p:graphicEl>
                                          </p:spTgt>
                                        </p:tgtEl>
                                        <p:attrNameLst>
                                          <p:attrName>style.rotation</p:attrName>
                                        </p:attrNameLst>
                                      </p:cBhvr>
                                      <p:tavLst>
                                        <p:tav tm="0">
                                          <p:val>
                                            <p:fltVal val="360"/>
                                          </p:val>
                                        </p:tav>
                                        <p:tav tm="100000">
                                          <p:val>
                                            <p:fltVal val="0"/>
                                          </p:val>
                                        </p:tav>
                                      </p:tavLst>
                                    </p:anim>
                                    <p:animEffect transition="in" filter="fade">
                                      <p:cBhvr>
                                        <p:cTn id="47" dur="500"/>
                                        <p:tgtEl>
                                          <p:spTgt spid="5">
                                            <p:graphicEl>
                                              <a:dgm id="{6D8106E5-6D4A-4F08-BFB2-803FA0215D86}"/>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5">
                                            <p:graphicEl>
                                              <a:dgm id="{AE388735-C5BA-481D-B8C4-3407D85AAE6B}"/>
                                            </p:graphicEl>
                                          </p:spTgt>
                                        </p:tgtEl>
                                        <p:attrNameLst>
                                          <p:attrName>style.visibility</p:attrName>
                                        </p:attrNameLst>
                                      </p:cBhvr>
                                      <p:to>
                                        <p:strVal val="visible"/>
                                      </p:to>
                                    </p:set>
                                    <p:anim calcmode="lin" valueType="num">
                                      <p:cBhvr>
                                        <p:cTn id="52" dur="500" fill="hold"/>
                                        <p:tgtEl>
                                          <p:spTgt spid="5">
                                            <p:graphicEl>
                                              <a:dgm id="{AE388735-C5BA-481D-B8C4-3407D85AAE6B}"/>
                                            </p:graphicEl>
                                          </p:spTgt>
                                        </p:tgtEl>
                                        <p:attrNameLst>
                                          <p:attrName>ppt_w</p:attrName>
                                        </p:attrNameLst>
                                      </p:cBhvr>
                                      <p:tavLst>
                                        <p:tav tm="0">
                                          <p:val>
                                            <p:fltVal val="0"/>
                                          </p:val>
                                        </p:tav>
                                        <p:tav tm="100000">
                                          <p:val>
                                            <p:strVal val="#ppt_w"/>
                                          </p:val>
                                        </p:tav>
                                      </p:tavLst>
                                    </p:anim>
                                    <p:anim calcmode="lin" valueType="num">
                                      <p:cBhvr>
                                        <p:cTn id="53" dur="500" fill="hold"/>
                                        <p:tgtEl>
                                          <p:spTgt spid="5">
                                            <p:graphicEl>
                                              <a:dgm id="{AE388735-C5BA-481D-B8C4-3407D85AAE6B}"/>
                                            </p:graphicEl>
                                          </p:spTgt>
                                        </p:tgtEl>
                                        <p:attrNameLst>
                                          <p:attrName>ppt_h</p:attrName>
                                        </p:attrNameLst>
                                      </p:cBhvr>
                                      <p:tavLst>
                                        <p:tav tm="0">
                                          <p:val>
                                            <p:fltVal val="0"/>
                                          </p:val>
                                        </p:tav>
                                        <p:tav tm="100000">
                                          <p:val>
                                            <p:strVal val="#ppt_h"/>
                                          </p:val>
                                        </p:tav>
                                      </p:tavLst>
                                    </p:anim>
                                    <p:anim calcmode="lin" valueType="num">
                                      <p:cBhvr>
                                        <p:cTn id="54" dur="500" fill="hold"/>
                                        <p:tgtEl>
                                          <p:spTgt spid="5">
                                            <p:graphicEl>
                                              <a:dgm id="{AE388735-C5BA-481D-B8C4-3407D85AAE6B}"/>
                                            </p:graphicEl>
                                          </p:spTgt>
                                        </p:tgtEl>
                                        <p:attrNameLst>
                                          <p:attrName>style.rotation</p:attrName>
                                        </p:attrNameLst>
                                      </p:cBhvr>
                                      <p:tavLst>
                                        <p:tav tm="0">
                                          <p:val>
                                            <p:fltVal val="360"/>
                                          </p:val>
                                        </p:tav>
                                        <p:tav tm="100000">
                                          <p:val>
                                            <p:fltVal val="0"/>
                                          </p:val>
                                        </p:tav>
                                      </p:tavLst>
                                    </p:anim>
                                    <p:animEffect transition="in" filter="fade">
                                      <p:cBhvr>
                                        <p:cTn id="55" dur="500"/>
                                        <p:tgtEl>
                                          <p:spTgt spid="5">
                                            <p:graphicEl>
                                              <a:dgm id="{AE388735-C5BA-481D-B8C4-3407D85AAE6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انواع التدريب الزائد</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35589200"/>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7746123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graphicEl>
                                              <a:dgm id="{68AE874F-DB25-44C8-A1D3-95ACA4708DFC}"/>
                                            </p:graphicEl>
                                          </p:spTgt>
                                        </p:tgtEl>
                                        <p:attrNameLst>
                                          <p:attrName>style.visibility</p:attrName>
                                        </p:attrNameLst>
                                      </p:cBhvr>
                                      <p:to>
                                        <p:strVal val="visible"/>
                                      </p:to>
                                    </p:set>
                                    <p:anim calcmode="lin" valueType="num">
                                      <p:cBhvr>
                                        <p:cTn id="25" dur="1000" fill="hold"/>
                                        <p:tgtEl>
                                          <p:spTgt spid="5">
                                            <p:graphicEl>
                                              <a:dgm id="{68AE874F-DB25-44C8-A1D3-95ACA4708DFC}"/>
                                            </p:graphicEl>
                                          </p:spTgt>
                                        </p:tgtEl>
                                        <p:attrNameLst>
                                          <p:attrName>ppt_w</p:attrName>
                                        </p:attrNameLst>
                                      </p:cBhvr>
                                      <p:tavLst>
                                        <p:tav tm="0">
                                          <p:val>
                                            <p:fltVal val="0"/>
                                          </p:val>
                                        </p:tav>
                                        <p:tav tm="100000">
                                          <p:val>
                                            <p:strVal val="#ppt_w"/>
                                          </p:val>
                                        </p:tav>
                                      </p:tavLst>
                                    </p:anim>
                                    <p:anim calcmode="lin" valueType="num">
                                      <p:cBhvr>
                                        <p:cTn id="26" dur="1000" fill="hold"/>
                                        <p:tgtEl>
                                          <p:spTgt spid="5">
                                            <p:graphicEl>
                                              <a:dgm id="{68AE874F-DB25-44C8-A1D3-95ACA4708DFC}"/>
                                            </p:graphicEl>
                                          </p:spTgt>
                                        </p:tgtEl>
                                        <p:attrNameLst>
                                          <p:attrName>ppt_h</p:attrName>
                                        </p:attrNameLst>
                                      </p:cBhvr>
                                      <p:tavLst>
                                        <p:tav tm="0">
                                          <p:val>
                                            <p:fltVal val="0"/>
                                          </p:val>
                                        </p:tav>
                                        <p:tav tm="100000">
                                          <p:val>
                                            <p:strVal val="#ppt_h"/>
                                          </p:val>
                                        </p:tav>
                                      </p:tavLst>
                                    </p:anim>
                                    <p:anim calcmode="lin" valueType="num">
                                      <p:cBhvr>
                                        <p:cTn id="27" dur="1000" fill="hold"/>
                                        <p:tgtEl>
                                          <p:spTgt spid="5">
                                            <p:graphicEl>
                                              <a:dgm id="{68AE874F-DB25-44C8-A1D3-95ACA4708DFC}"/>
                                            </p:graphicEl>
                                          </p:spTgt>
                                        </p:tgtEl>
                                        <p:attrNameLst>
                                          <p:attrName>style.rotation</p:attrName>
                                        </p:attrNameLst>
                                      </p:cBhvr>
                                      <p:tavLst>
                                        <p:tav tm="0">
                                          <p:val>
                                            <p:fltVal val="90"/>
                                          </p:val>
                                        </p:tav>
                                        <p:tav tm="100000">
                                          <p:val>
                                            <p:fltVal val="0"/>
                                          </p:val>
                                        </p:tav>
                                      </p:tavLst>
                                    </p:anim>
                                    <p:animEffect transition="in" filter="fade">
                                      <p:cBhvr>
                                        <p:cTn id="28" dur="1000"/>
                                        <p:tgtEl>
                                          <p:spTgt spid="5">
                                            <p:graphicEl>
                                              <a:dgm id="{68AE874F-DB25-44C8-A1D3-95ACA4708DFC}"/>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5">
                                            <p:graphicEl>
                                              <a:dgm id="{FC9F0352-7E39-48AE-ACB2-2698E38B7F60}"/>
                                            </p:graphicEl>
                                          </p:spTgt>
                                        </p:tgtEl>
                                        <p:attrNameLst>
                                          <p:attrName>style.visibility</p:attrName>
                                        </p:attrNameLst>
                                      </p:cBhvr>
                                      <p:to>
                                        <p:strVal val="visible"/>
                                      </p:to>
                                    </p:set>
                                    <p:anim calcmode="lin" valueType="num">
                                      <p:cBhvr>
                                        <p:cTn id="33" dur="1000" fill="hold"/>
                                        <p:tgtEl>
                                          <p:spTgt spid="5">
                                            <p:graphicEl>
                                              <a:dgm id="{FC9F0352-7E39-48AE-ACB2-2698E38B7F60}"/>
                                            </p:graphicEl>
                                          </p:spTgt>
                                        </p:tgtEl>
                                        <p:attrNameLst>
                                          <p:attrName>ppt_w</p:attrName>
                                        </p:attrNameLst>
                                      </p:cBhvr>
                                      <p:tavLst>
                                        <p:tav tm="0">
                                          <p:val>
                                            <p:fltVal val="0"/>
                                          </p:val>
                                        </p:tav>
                                        <p:tav tm="100000">
                                          <p:val>
                                            <p:strVal val="#ppt_w"/>
                                          </p:val>
                                        </p:tav>
                                      </p:tavLst>
                                    </p:anim>
                                    <p:anim calcmode="lin" valueType="num">
                                      <p:cBhvr>
                                        <p:cTn id="34" dur="1000" fill="hold"/>
                                        <p:tgtEl>
                                          <p:spTgt spid="5">
                                            <p:graphicEl>
                                              <a:dgm id="{FC9F0352-7E39-48AE-ACB2-2698E38B7F60}"/>
                                            </p:graphicEl>
                                          </p:spTgt>
                                        </p:tgtEl>
                                        <p:attrNameLst>
                                          <p:attrName>ppt_h</p:attrName>
                                        </p:attrNameLst>
                                      </p:cBhvr>
                                      <p:tavLst>
                                        <p:tav tm="0">
                                          <p:val>
                                            <p:fltVal val="0"/>
                                          </p:val>
                                        </p:tav>
                                        <p:tav tm="100000">
                                          <p:val>
                                            <p:strVal val="#ppt_h"/>
                                          </p:val>
                                        </p:tav>
                                      </p:tavLst>
                                    </p:anim>
                                    <p:anim calcmode="lin" valueType="num">
                                      <p:cBhvr>
                                        <p:cTn id="35" dur="1000" fill="hold"/>
                                        <p:tgtEl>
                                          <p:spTgt spid="5">
                                            <p:graphicEl>
                                              <a:dgm id="{FC9F0352-7E39-48AE-ACB2-2698E38B7F60}"/>
                                            </p:graphicEl>
                                          </p:spTgt>
                                        </p:tgtEl>
                                        <p:attrNameLst>
                                          <p:attrName>style.rotation</p:attrName>
                                        </p:attrNameLst>
                                      </p:cBhvr>
                                      <p:tavLst>
                                        <p:tav tm="0">
                                          <p:val>
                                            <p:fltVal val="90"/>
                                          </p:val>
                                        </p:tav>
                                        <p:tav tm="100000">
                                          <p:val>
                                            <p:fltVal val="0"/>
                                          </p:val>
                                        </p:tav>
                                      </p:tavLst>
                                    </p:anim>
                                    <p:animEffect transition="in" filter="fade">
                                      <p:cBhvr>
                                        <p:cTn id="36" dur="1000"/>
                                        <p:tgtEl>
                                          <p:spTgt spid="5">
                                            <p:graphicEl>
                                              <a:dgm id="{FC9F0352-7E39-48AE-ACB2-2698E38B7F60}"/>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5">
                                            <p:graphicEl>
                                              <a:dgm id="{6A01BB1F-AB07-43E4-A4A7-8A01D0D74447}"/>
                                            </p:graphicEl>
                                          </p:spTgt>
                                        </p:tgtEl>
                                        <p:attrNameLst>
                                          <p:attrName>style.visibility</p:attrName>
                                        </p:attrNameLst>
                                      </p:cBhvr>
                                      <p:to>
                                        <p:strVal val="visible"/>
                                      </p:to>
                                    </p:set>
                                    <p:anim calcmode="lin" valueType="num">
                                      <p:cBhvr>
                                        <p:cTn id="41" dur="1000" fill="hold"/>
                                        <p:tgtEl>
                                          <p:spTgt spid="5">
                                            <p:graphicEl>
                                              <a:dgm id="{6A01BB1F-AB07-43E4-A4A7-8A01D0D74447}"/>
                                            </p:graphicEl>
                                          </p:spTgt>
                                        </p:tgtEl>
                                        <p:attrNameLst>
                                          <p:attrName>ppt_w</p:attrName>
                                        </p:attrNameLst>
                                      </p:cBhvr>
                                      <p:tavLst>
                                        <p:tav tm="0">
                                          <p:val>
                                            <p:fltVal val="0"/>
                                          </p:val>
                                        </p:tav>
                                        <p:tav tm="100000">
                                          <p:val>
                                            <p:strVal val="#ppt_w"/>
                                          </p:val>
                                        </p:tav>
                                      </p:tavLst>
                                    </p:anim>
                                    <p:anim calcmode="lin" valueType="num">
                                      <p:cBhvr>
                                        <p:cTn id="42" dur="1000" fill="hold"/>
                                        <p:tgtEl>
                                          <p:spTgt spid="5">
                                            <p:graphicEl>
                                              <a:dgm id="{6A01BB1F-AB07-43E4-A4A7-8A01D0D74447}"/>
                                            </p:graphicEl>
                                          </p:spTgt>
                                        </p:tgtEl>
                                        <p:attrNameLst>
                                          <p:attrName>ppt_h</p:attrName>
                                        </p:attrNameLst>
                                      </p:cBhvr>
                                      <p:tavLst>
                                        <p:tav tm="0">
                                          <p:val>
                                            <p:fltVal val="0"/>
                                          </p:val>
                                        </p:tav>
                                        <p:tav tm="100000">
                                          <p:val>
                                            <p:strVal val="#ppt_h"/>
                                          </p:val>
                                        </p:tav>
                                      </p:tavLst>
                                    </p:anim>
                                    <p:anim calcmode="lin" valueType="num">
                                      <p:cBhvr>
                                        <p:cTn id="43" dur="1000" fill="hold"/>
                                        <p:tgtEl>
                                          <p:spTgt spid="5">
                                            <p:graphicEl>
                                              <a:dgm id="{6A01BB1F-AB07-43E4-A4A7-8A01D0D74447}"/>
                                            </p:graphicEl>
                                          </p:spTgt>
                                        </p:tgtEl>
                                        <p:attrNameLst>
                                          <p:attrName>style.rotation</p:attrName>
                                        </p:attrNameLst>
                                      </p:cBhvr>
                                      <p:tavLst>
                                        <p:tav tm="0">
                                          <p:val>
                                            <p:fltVal val="90"/>
                                          </p:val>
                                        </p:tav>
                                        <p:tav tm="100000">
                                          <p:val>
                                            <p:fltVal val="0"/>
                                          </p:val>
                                        </p:tav>
                                      </p:tavLst>
                                    </p:anim>
                                    <p:animEffect transition="in" filter="fade">
                                      <p:cBhvr>
                                        <p:cTn id="44" dur="1000"/>
                                        <p:tgtEl>
                                          <p:spTgt spid="5">
                                            <p:graphicEl>
                                              <a:dgm id="{6A01BB1F-AB07-43E4-A4A7-8A01D0D74447}"/>
                                            </p:graphicEl>
                                          </p:spTgt>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5">
                                            <p:graphicEl>
                                              <a:dgm id="{4710C221-503B-4088-92A1-1C686DE20701}"/>
                                            </p:graphicEl>
                                          </p:spTgt>
                                        </p:tgtEl>
                                        <p:attrNameLst>
                                          <p:attrName>style.visibility</p:attrName>
                                        </p:attrNameLst>
                                      </p:cBhvr>
                                      <p:to>
                                        <p:strVal val="visible"/>
                                      </p:to>
                                    </p:set>
                                    <p:anim calcmode="lin" valueType="num">
                                      <p:cBhvr>
                                        <p:cTn id="47" dur="1000" fill="hold"/>
                                        <p:tgtEl>
                                          <p:spTgt spid="5">
                                            <p:graphicEl>
                                              <a:dgm id="{4710C221-503B-4088-92A1-1C686DE20701}"/>
                                            </p:graphicEl>
                                          </p:spTgt>
                                        </p:tgtEl>
                                        <p:attrNameLst>
                                          <p:attrName>ppt_w</p:attrName>
                                        </p:attrNameLst>
                                      </p:cBhvr>
                                      <p:tavLst>
                                        <p:tav tm="0">
                                          <p:val>
                                            <p:fltVal val="0"/>
                                          </p:val>
                                        </p:tav>
                                        <p:tav tm="100000">
                                          <p:val>
                                            <p:strVal val="#ppt_w"/>
                                          </p:val>
                                        </p:tav>
                                      </p:tavLst>
                                    </p:anim>
                                    <p:anim calcmode="lin" valueType="num">
                                      <p:cBhvr>
                                        <p:cTn id="48" dur="1000" fill="hold"/>
                                        <p:tgtEl>
                                          <p:spTgt spid="5">
                                            <p:graphicEl>
                                              <a:dgm id="{4710C221-503B-4088-92A1-1C686DE20701}"/>
                                            </p:graphicEl>
                                          </p:spTgt>
                                        </p:tgtEl>
                                        <p:attrNameLst>
                                          <p:attrName>ppt_h</p:attrName>
                                        </p:attrNameLst>
                                      </p:cBhvr>
                                      <p:tavLst>
                                        <p:tav tm="0">
                                          <p:val>
                                            <p:fltVal val="0"/>
                                          </p:val>
                                        </p:tav>
                                        <p:tav tm="100000">
                                          <p:val>
                                            <p:strVal val="#ppt_h"/>
                                          </p:val>
                                        </p:tav>
                                      </p:tavLst>
                                    </p:anim>
                                    <p:anim calcmode="lin" valueType="num">
                                      <p:cBhvr>
                                        <p:cTn id="49" dur="1000" fill="hold"/>
                                        <p:tgtEl>
                                          <p:spTgt spid="5">
                                            <p:graphicEl>
                                              <a:dgm id="{4710C221-503B-4088-92A1-1C686DE20701}"/>
                                            </p:graphicEl>
                                          </p:spTgt>
                                        </p:tgtEl>
                                        <p:attrNameLst>
                                          <p:attrName>style.rotation</p:attrName>
                                        </p:attrNameLst>
                                      </p:cBhvr>
                                      <p:tavLst>
                                        <p:tav tm="0">
                                          <p:val>
                                            <p:fltVal val="90"/>
                                          </p:val>
                                        </p:tav>
                                        <p:tav tm="100000">
                                          <p:val>
                                            <p:fltVal val="0"/>
                                          </p:val>
                                        </p:tav>
                                      </p:tavLst>
                                    </p:anim>
                                    <p:animEffect transition="in" filter="fade">
                                      <p:cBhvr>
                                        <p:cTn id="50" dur="1000"/>
                                        <p:tgtEl>
                                          <p:spTgt spid="5">
                                            <p:graphicEl>
                                              <a:dgm id="{4710C221-503B-4088-92A1-1C686DE20701}"/>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5">
                                            <p:graphicEl>
                                              <a:dgm id="{9F8F6F83-9B47-43E9-908C-F025F33196A0}"/>
                                            </p:graphicEl>
                                          </p:spTgt>
                                        </p:tgtEl>
                                        <p:attrNameLst>
                                          <p:attrName>style.visibility</p:attrName>
                                        </p:attrNameLst>
                                      </p:cBhvr>
                                      <p:to>
                                        <p:strVal val="visible"/>
                                      </p:to>
                                    </p:set>
                                    <p:anim calcmode="lin" valueType="num">
                                      <p:cBhvr>
                                        <p:cTn id="55" dur="1000" fill="hold"/>
                                        <p:tgtEl>
                                          <p:spTgt spid="5">
                                            <p:graphicEl>
                                              <a:dgm id="{9F8F6F83-9B47-43E9-908C-F025F33196A0}"/>
                                            </p:graphicEl>
                                          </p:spTgt>
                                        </p:tgtEl>
                                        <p:attrNameLst>
                                          <p:attrName>ppt_w</p:attrName>
                                        </p:attrNameLst>
                                      </p:cBhvr>
                                      <p:tavLst>
                                        <p:tav tm="0">
                                          <p:val>
                                            <p:fltVal val="0"/>
                                          </p:val>
                                        </p:tav>
                                        <p:tav tm="100000">
                                          <p:val>
                                            <p:strVal val="#ppt_w"/>
                                          </p:val>
                                        </p:tav>
                                      </p:tavLst>
                                    </p:anim>
                                    <p:anim calcmode="lin" valueType="num">
                                      <p:cBhvr>
                                        <p:cTn id="56" dur="1000" fill="hold"/>
                                        <p:tgtEl>
                                          <p:spTgt spid="5">
                                            <p:graphicEl>
                                              <a:dgm id="{9F8F6F83-9B47-43E9-908C-F025F33196A0}"/>
                                            </p:graphicEl>
                                          </p:spTgt>
                                        </p:tgtEl>
                                        <p:attrNameLst>
                                          <p:attrName>ppt_h</p:attrName>
                                        </p:attrNameLst>
                                      </p:cBhvr>
                                      <p:tavLst>
                                        <p:tav tm="0">
                                          <p:val>
                                            <p:fltVal val="0"/>
                                          </p:val>
                                        </p:tav>
                                        <p:tav tm="100000">
                                          <p:val>
                                            <p:strVal val="#ppt_h"/>
                                          </p:val>
                                        </p:tav>
                                      </p:tavLst>
                                    </p:anim>
                                    <p:anim calcmode="lin" valueType="num">
                                      <p:cBhvr>
                                        <p:cTn id="57" dur="1000" fill="hold"/>
                                        <p:tgtEl>
                                          <p:spTgt spid="5">
                                            <p:graphicEl>
                                              <a:dgm id="{9F8F6F83-9B47-43E9-908C-F025F33196A0}"/>
                                            </p:graphicEl>
                                          </p:spTgt>
                                        </p:tgtEl>
                                        <p:attrNameLst>
                                          <p:attrName>style.rotation</p:attrName>
                                        </p:attrNameLst>
                                      </p:cBhvr>
                                      <p:tavLst>
                                        <p:tav tm="0">
                                          <p:val>
                                            <p:fltVal val="90"/>
                                          </p:val>
                                        </p:tav>
                                        <p:tav tm="100000">
                                          <p:val>
                                            <p:fltVal val="0"/>
                                          </p:val>
                                        </p:tav>
                                      </p:tavLst>
                                    </p:anim>
                                    <p:animEffect transition="in" filter="fade">
                                      <p:cBhvr>
                                        <p:cTn id="58" dur="1000"/>
                                        <p:tgtEl>
                                          <p:spTgt spid="5">
                                            <p:graphicEl>
                                              <a:dgm id="{9F8F6F83-9B47-43E9-908C-F025F33196A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علاج حالة التدريب الزائد</a:t>
            </a:r>
            <a:endParaRPr lang="en-US" dirty="0"/>
          </a:p>
        </p:txBody>
      </p:sp>
      <p:sp>
        <p:nvSpPr>
          <p:cNvPr id="3" name="Content Placeholder 2"/>
          <p:cNvSpPr>
            <a:spLocks noGrp="1"/>
          </p:cNvSpPr>
          <p:nvPr>
            <p:ph idx="1"/>
          </p:nvPr>
        </p:nvSpPr>
        <p:spPr>
          <a:scene3d>
            <a:camera prst="perspectiveLeft"/>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 يجب استعادة الشفاء نتيجة النقص الحاصل في كلايكوجين العضلة وكذلك الاضرار والتلفيات التي حدثت بانسجة العضلات من جراء عمليات الهدم.</a:t>
            </a:r>
          </a:p>
          <a:p>
            <a:pPr algn="r" rtl="1"/>
            <a:r>
              <a:rPr lang="ar-IQ" dirty="0" smtClean="0"/>
              <a:t>- </a:t>
            </a:r>
            <a:r>
              <a:rPr lang="ar-IQ" dirty="0"/>
              <a:t>من 3 – 7 ايام </a:t>
            </a:r>
            <a:r>
              <a:rPr lang="ar-IQ" dirty="0" smtClean="0"/>
              <a:t> تكون </a:t>
            </a:r>
            <a:r>
              <a:rPr lang="ar-IQ" dirty="0"/>
              <a:t>فترة كافية </a:t>
            </a:r>
            <a:r>
              <a:rPr lang="ar-IQ" dirty="0" smtClean="0"/>
              <a:t>لاستعادة </a:t>
            </a:r>
            <a:r>
              <a:rPr lang="ar-IQ" dirty="0" smtClean="0"/>
              <a:t>الشفاء، </a:t>
            </a:r>
            <a:r>
              <a:rPr lang="ar-IQ" dirty="0" smtClean="0"/>
              <a:t>وتقلل من حالة التدريب الزائد الاستثاري.</a:t>
            </a:r>
          </a:p>
          <a:p>
            <a:pPr algn="r" rtl="1"/>
            <a:r>
              <a:rPr lang="ar-IQ" dirty="0" smtClean="0"/>
              <a:t>- ينصح ان يؤدي الرياضي التدريب خلال عملية استعادة الشفاء من حالة التدريب الزائد، فالراحة السلبية تزيد من فترة استعادة الشفاء.</a:t>
            </a:r>
          </a:p>
          <a:p>
            <a:pPr algn="r" rtl="1"/>
            <a:r>
              <a:rPr lang="ar-IQ" dirty="0" smtClean="0"/>
              <a:t>- تقليل الحجم والشدة عند استمرار الرياضي في التدريب لاستعادة الشفاء.</a:t>
            </a:r>
          </a:p>
          <a:p>
            <a:pPr algn="r" rtl="1"/>
            <a:r>
              <a:rPr lang="ar-IQ" dirty="0" smtClean="0"/>
              <a:t>- يجب تقليل عدد الوحدات التدريبية لغرض اعطاء الفرصة لمزيد من الراحة واستعادة الاستشفاء لكلايكوجين العضلة وتجديد التالف.</a:t>
            </a:r>
          </a:p>
          <a:p>
            <a:pPr algn="r" rtl="1"/>
            <a:r>
              <a:rPr lang="ar-IQ" dirty="0" smtClean="0"/>
              <a:t>مراعاة نوع التغذية من خلال زيادة نسبة تناول الكاربوهيدرات والفيتامينات والاملاح المعدنية.</a:t>
            </a:r>
          </a:p>
          <a:p>
            <a:pPr algn="r" rtl="1"/>
            <a:r>
              <a:rPr lang="ar-IQ" dirty="0" smtClean="0"/>
              <a:t>يجب على الرياضيين ان تكون فترة النوم كافية بحد ادنى 8 ساعات في اليوم.</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5074703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3">
                                            <p:bg/>
                                          </p:spTgt>
                                        </p:tgtEl>
                                        <p:attrNameLst>
                                          <p:attrName>style.visibility</p:attrName>
                                        </p:attrNameLst>
                                      </p:cBhvr>
                                      <p:to>
                                        <p:strVal val="visible"/>
                                      </p:to>
                                    </p:set>
                                    <p:anim by="(-#ppt_w*2)" calcmode="lin" valueType="num">
                                      <p:cBhvr rctx="PPT">
                                        <p:cTn id="14" dur="500" autoRev="1" fill="hold">
                                          <p:stCondLst>
                                            <p:cond delay="0"/>
                                          </p:stCondLst>
                                        </p:cTn>
                                        <p:tgtEl>
                                          <p:spTgt spid="3">
                                            <p:bg/>
                                          </p:spTgt>
                                        </p:tgtEl>
                                        <p:attrNameLst>
                                          <p:attrName>ppt_w</p:attrName>
                                        </p:attrNameLst>
                                      </p:cBhvr>
                                    </p:anim>
                                    <p:anim by="(#ppt_w*0.50)" calcmode="lin" valueType="num">
                                      <p:cBhvr>
                                        <p:cTn id="15" dur="500" decel="50000" autoRev="1" fill="hold">
                                          <p:stCondLst>
                                            <p:cond delay="0"/>
                                          </p:stCondLst>
                                        </p:cTn>
                                        <p:tgtEl>
                                          <p:spTgt spid="3">
                                            <p:bg/>
                                          </p:spTgt>
                                        </p:tgtEl>
                                        <p:attrNameLst>
                                          <p:attrName>ppt_x</p:attrName>
                                        </p:attrNameLst>
                                      </p:cBhvr>
                                    </p:anim>
                                    <p:anim from="(-#ppt_h/2)" to="(#ppt_y)" calcmode="lin" valueType="num">
                                      <p:cBhvr>
                                        <p:cTn id="16" dur="1000" fill="hold">
                                          <p:stCondLst>
                                            <p:cond delay="0"/>
                                          </p:stCondLst>
                                        </p:cTn>
                                        <p:tgtEl>
                                          <p:spTgt spid="3">
                                            <p:bg/>
                                          </p:spTgt>
                                        </p:tgtEl>
                                        <p:attrNameLst>
                                          <p:attrName>ppt_y</p:attrName>
                                        </p:attrNameLst>
                                      </p:cBhvr>
                                    </p:anim>
                                    <p:animRot by="21600000">
                                      <p:cBhvr>
                                        <p:cTn id="17" dur="1000" fill="hold">
                                          <p:stCondLst>
                                            <p:cond delay="0"/>
                                          </p:stCondLst>
                                        </p:cTn>
                                        <p:tgtEl>
                                          <p:spTgt spid="3">
                                            <p:bg/>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iterate type="lt">
                                    <p:tmPct val="10000"/>
                                  </p:iterate>
                                  <p:childTnLst>
                                    <p:set>
                                      <p:cBhvr>
                                        <p:cTn id="21" dur="1" fill="hold">
                                          <p:stCondLst>
                                            <p:cond delay="0"/>
                                          </p:stCondLst>
                                        </p:cTn>
                                        <p:tgtEl>
                                          <p:spTgt spid="3">
                                            <p:txEl>
                                              <p:pRg st="0" end="0"/>
                                            </p:txEl>
                                          </p:spTgt>
                                        </p:tgtEl>
                                        <p:attrNameLst>
                                          <p:attrName>style.visibility</p:attrName>
                                        </p:attrNameLst>
                                      </p:cBhvr>
                                      <p:to>
                                        <p:strVal val="visible"/>
                                      </p:to>
                                    </p:set>
                                    <p:anim by="(-#ppt_w*2)" calcmode="lin" valueType="num">
                                      <p:cBhvr rctx="PPT">
                                        <p:cTn id="22" dur="500" autoRev="1" fill="hold">
                                          <p:stCondLst>
                                            <p:cond delay="0"/>
                                          </p:stCondLst>
                                        </p:cTn>
                                        <p:tgtEl>
                                          <p:spTgt spid="3">
                                            <p:txEl>
                                              <p:pRg st="0" end="0"/>
                                            </p:txEl>
                                          </p:spTgt>
                                        </p:tgtEl>
                                        <p:attrNameLst>
                                          <p:attrName>ppt_w</p:attrName>
                                        </p:attrNameLst>
                                      </p:cBhvr>
                                    </p:anim>
                                    <p:anim by="(#ppt_w*0.50)" calcmode="lin" valueType="num">
                                      <p:cBhvr>
                                        <p:cTn id="23" dur="500" decel="50000" autoRev="1" fill="hold">
                                          <p:stCondLst>
                                            <p:cond delay="0"/>
                                          </p:stCondLst>
                                        </p:cTn>
                                        <p:tgtEl>
                                          <p:spTgt spid="3">
                                            <p:txEl>
                                              <p:pRg st="0" end="0"/>
                                            </p:txEl>
                                          </p:spTgt>
                                        </p:tgtEl>
                                        <p:attrNameLst>
                                          <p:attrName>ppt_x</p:attrName>
                                        </p:attrNameLst>
                                      </p:cBhvr>
                                    </p:anim>
                                    <p:anim from="(-#ppt_h/2)" to="(#ppt_y)" calcmode="lin" valueType="num">
                                      <p:cBhvr>
                                        <p:cTn id="24" dur="1000" fill="hold">
                                          <p:stCondLst>
                                            <p:cond delay="0"/>
                                          </p:stCondLst>
                                        </p:cTn>
                                        <p:tgtEl>
                                          <p:spTgt spid="3">
                                            <p:txEl>
                                              <p:pRg st="0" end="0"/>
                                            </p:txEl>
                                          </p:spTgt>
                                        </p:tgtEl>
                                        <p:attrNameLst>
                                          <p:attrName>ppt_y</p:attrName>
                                        </p:attrNameLst>
                                      </p:cBhvr>
                                    </p:anim>
                                    <p:animRot by="21600000">
                                      <p:cBhvr>
                                        <p:cTn id="25" dur="1000" fill="hold">
                                          <p:stCondLst>
                                            <p:cond delay="0"/>
                                          </p:stCondLst>
                                        </p:cTn>
                                        <p:tgtEl>
                                          <p:spTgt spid="3">
                                            <p:txEl>
                                              <p:pRg st="0" end="0"/>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iterate type="lt">
                                    <p:tmPct val="10000"/>
                                  </p:iterate>
                                  <p:childTnLst>
                                    <p:set>
                                      <p:cBhvr>
                                        <p:cTn id="29" dur="1" fill="hold">
                                          <p:stCondLst>
                                            <p:cond delay="0"/>
                                          </p:stCondLst>
                                        </p:cTn>
                                        <p:tgtEl>
                                          <p:spTgt spid="3">
                                            <p:txEl>
                                              <p:pRg st="1" end="1"/>
                                            </p:txEl>
                                          </p:spTgt>
                                        </p:tgtEl>
                                        <p:attrNameLst>
                                          <p:attrName>style.visibility</p:attrName>
                                        </p:attrNameLst>
                                      </p:cBhvr>
                                      <p:to>
                                        <p:strVal val="visible"/>
                                      </p:to>
                                    </p:set>
                                    <p:anim by="(-#ppt_w*2)" calcmode="lin" valueType="num">
                                      <p:cBhvr rctx="PPT">
                                        <p:cTn id="30" dur="500" autoRev="1" fill="hold">
                                          <p:stCondLst>
                                            <p:cond delay="0"/>
                                          </p:stCondLst>
                                        </p:cTn>
                                        <p:tgtEl>
                                          <p:spTgt spid="3">
                                            <p:txEl>
                                              <p:pRg st="1" end="1"/>
                                            </p:txEl>
                                          </p:spTgt>
                                        </p:tgtEl>
                                        <p:attrNameLst>
                                          <p:attrName>ppt_w</p:attrName>
                                        </p:attrNameLst>
                                      </p:cBhvr>
                                    </p:anim>
                                    <p:anim by="(#ppt_w*0.50)" calcmode="lin" valueType="num">
                                      <p:cBhvr>
                                        <p:cTn id="31" dur="500" decel="50000" autoRev="1" fill="hold">
                                          <p:stCondLst>
                                            <p:cond delay="0"/>
                                          </p:stCondLst>
                                        </p:cTn>
                                        <p:tgtEl>
                                          <p:spTgt spid="3">
                                            <p:txEl>
                                              <p:pRg st="1" end="1"/>
                                            </p:txEl>
                                          </p:spTgt>
                                        </p:tgtEl>
                                        <p:attrNameLst>
                                          <p:attrName>ppt_x</p:attrName>
                                        </p:attrNameLst>
                                      </p:cBhvr>
                                    </p:anim>
                                    <p:anim from="(-#ppt_h/2)" to="(#ppt_y)" calcmode="lin" valueType="num">
                                      <p:cBhvr>
                                        <p:cTn id="32" dur="1000" fill="hold">
                                          <p:stCondLst>
                                            <p:cond delay="0"/>
                                          </p:stCondLst>
                                        </p:cTn>
                                        <p:tgtEl>
                                          <p:spTgt spid="3">
                                            <p:txEl>
                                              <p:pRg st="1" end="1"/>
                                            </p:txEl>
                                          </p:spTgt>
                                        </p:tgtEl>
                                        <p:attrNameLst>
                                          <p:attrName>ppt_y</p:attrName>
                                        </p:attrNameLst>
                                      </p:cBhvr>
                                    </p:anim>
                                    <p:animRot by="21600000">
                                      <p:cBhvr>
                                        <p:cTn id="33" dur="1000" fill="hold">
                                          <p:stCondLst>
                                            <p:cond delay="0"/>
                                          </p:stCondLst>
                                        </p:cTn>
                                        <p:tgtEl>
                                          <p:spTgt spid="3">
                                            <p:txEl>
                                              <p:pRg st="1" end="1"/>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56" presetClass="entr" presetSubtype="0" fill="hold" grpId="0" nodeType="clickEffect">
                                  <p:stCondLst>
                                    <p:cond delay="0"/>
                                  </p:stCondLst>
                                  <p:iterate type="lt">
                                    <p:tmPct val="10000"/>
                                  </p:iterate>
                                  <p:childTnLst>
                                    <p:set>
                                      <p:cBhvr>
                                        <p:cTn id="37" dur="1" fill="hold">
                                          <p:stCondLst>
                                            <p:cond delay="0"/>
                                          </p:stCondLst>
                                        </p:cTn>
                                        <p:tgtEl>
                                          <p:spTgt spid="3">
                                            <p:txEl>
                                              <p:pRg st="2" end="2"/>
                                            </p:txEl>
                                          </p:spTgt>
                                        </p:tgtEl>
                                        <p:attrNameLst>
                                          <p:attrName>style.visibility</p:attrName>
                                        </p:attrNameLst>
                                      </p:cBhvr>
                                      <p:to>
                                        <p:strVal val="visible"/>
                                      </p:to>
                                    </p:set>
                                    <p:anim by="(-#ppt_w*2)" calcmode="lin" valueType="num">
                                      <p:cBhvr rctx="PPT">
                                        <p:cTn id="38" dur="500" autoRev="1" fill="hold">
                                          <p:stCondLst>
                                            <p:cond delay="0"/>
                                          </p:stCondLst>
                                        </p:cTn>
                                        <p:tgtEl>
                                          <p:spTgt spid="3">
                                            <p:txEl>
                                              <p:pRg st="2" end="2"/>
                                            </p:txEl>
                                          </p:spTgt>
                                        </p:tgtEl>
                                        <p:attrNameLst>
                                          <p:attrName>ppt_w</p:attrName>
                                        </p:attrNameLst>
                                      </p:cBhvr>
                                    </p:anim>
                                    <p:anim by="(#ppt_w*0.50)" calcmode="lin" valueType="num">
                                      <p:cBhvr>
                                        <p:cTn id="39" dur="500" decel="50000" autoRev="1" fill="hold">
                                          <p:stCondLst>
                                            <p:cond delay="0"/>
                                          </p:stCondLst>
                                        </p:cTn>
                                        <p:tgtEl>
                                          <p:spTgt spid="3">
                                            <p:txEl>
                                              <p:pRg st="2" end="2"/>
                                            </p:txEl>
                                          </p:spTgt>
                                        </p:tgtEl>
                                        <p:attrNameLst>
                                          <p:attrName>ppt_x</p:attrName>
                                        </p:attrNameLst>
                                      </p:cBhvr>
                                    </p:anim>
                                    <p:anim from="(-#ppt_h/2)" to="(#ppt_y)" calcmode="lin" valueType="num">
                                      <p:cBhvr>
                                        <p:cTn id="40" dur="1000" fill="hold">
                                          <p:stCondLst>
                                            <p:cond delay="0"/>
                                          </p:stCondLst>
                                        </p:cTn>
                                        <p:tgtEl>
                                          <p:spTgt spid="3">
                                            <p:txEl>
                                              <p:pRg st="2" end="2"/>
                                            </p:txEl>
                                          </p:spTgt>
                                        </p:tgtEl>
                                        <p:attrNameLst>
                                          <p:attrName>ppt_y</p:attrName>
                                        </p:attrNameLst>
                                      </p:cBhvr>
                                    </p:anim>
                                    <p:animRot by="21600000">
                                      <p:cBhvr>
                                        <p:cTn id="41" dur="1000" fill="hold">
                                          <p:stCondLst>
                                            <p:cond delay="0"/>
                                          </p:stCondLst>
                                        </p:cTn>
                                        <p:tgtEl>
                                          <p:spTgt spid="3">
                                            <p:txEl>
                                              <p:pRg st="2" end="2"/>
                                            </p:txEl>
                                          </p:spTgt>
                                        </p:tgtEl>
                                        <p:attrNameLst>
                                          <p:attrName>r</p:attrName>
                                        </p:attrNameLst>
                                      </p:cBhvr>
                                    </p:animRot>
                                  </p:childTnLst>
                                </p:cTn>
                              </p:par>
                            </p:childTnLst>
                          </p:cTn>
                        </p:par>
                      </p:childTnLst>
                    </p:cTn>
                  </p:par>
                  <p:par>
                    <p:cTn id="42" fill="hold">
                      <p:stCondLst>
                        <p:cond delay="indefinite"/>
                      </p:stCondLst>
                      <p:childTnLst>
                        <p:par>
                          <p:cTn id="43" fill="hold">
                            <p:stCondLst>
                              <p:cond delay="0"/>
                            </p:stCondLst>
                            <p:childTnLst>
                              <p:par>
                                <p:cTn id="44" presetID="56" presetClass="entr" presetSubtype="0" fill="hold" grpId="0" nodeType="clickEffect">
                                  <p:stCondLst>
                                    <p:cond delay="0"/>
                                  </p:stCondLst>
                                  <p:iterate type="lt">
                                    <p:tmPct val="10000"/>
                                  </p:iterate>
                                  <p:childTnLst>
                                    <p:set>
                                      <p:cBhvr>
                                        <p:cTn id="45" dur="1" fill="hold">
                                          <p:stCondLst>
                                            <p:cond delay="0"/>
                                          </p:stCondLst>
                                        </p:cTn>
                                        <p:tgtEl>
                                          <p:spTgt spid="3">
                                            <p:txEl>
                                              <p:pRg st="3" end="3"/>
                                            </p:txEl>
                                          </p:spTgt>
                                        </p:tgtEl>
                                        <p:attrNameLst>
                                          <p:attrName>style.visibility</p:attrName>
                                        </p:attrNameLst>
                                      </p:cBhvr>
                                      <p:to>
                                        <p:strVal val="visible"/>
                                      </p:to>
                                    </p:set>
                                    <p:anim by="(-#ppt_w*2)" calcmode="lin" valueType="num">
                                      <p:cBhvr rctx="PPT">
                                        <p:cTn id="46" dur="500" autoRev="1" fill="hold">
                                          <p:stCondLst>
                                            <p:cond delay="0"/>
                                          </p:stCondLst>
                                        </p:cTn>
                                        <p:tgtEl>
                                          <p:spTgt spid="3">
                                            <p:txEl>
                                              <p:pRg st="3" end="3"/>
                                            </p:txEl>
                                          </p:spTgt>
                                        </p:tgtEl>
                                        <p:attrNameLst>
                                          <p:attrName>ppt_w</p:attrName>
                                        </p:attrNameLst>
                                      </p:cBhvr>
                                    </p:anim>
                                    <p:anim by="(#ppt_w*0.50)" calcmode="lin" valueType="num">
                                      <p:cBhvr>
                                        <p:cTn id="47" dur="500" decel="50000" autoRev="1" fill="hold">
                                          <p:stCondLst>
                                            <p:cond delay="0"/>
                                          </p:stCondLst>
                                        </p:cTn>
                                        <p:tgtEl>
                                          <p:spTgt spid="3">
                                            <p:txEl>
                                              <p:pRg st="3" end="3"/>
                                            </p:txEl>
                                          </p:spTgt>
                                        </p:tgtEl>
                                        <p:attrNameLst>
                                          <p:attrName>ppt_x</p:attrName>
                                        </p:attrNameLst>
                                      </p:cBhvr>
                                    </p:anim>
                                    <p:anim from="(-#ppt_h/2)" to="(#ppt_y)" calcmode="lin" valueType="num">
                                      <p:cBhvr>
                                        <p:cTn id="48" dur="1000" fill="hold">
                                          <p:stCondLst>
                                            <p:cond delay="0"/>
                                          </p:stCondLst>
                                        </p:cTn>
                                        <p:tgtEl>
                                          <p:spTgt spid="3">
                                            <p:txEl>
                                              <p:pRg st="3" end="3"/>
                                            </p:txEl>
                                          </p:spTgt>
                                        </p:tgtEl>
                                        <p:attrNameLst>
                                          <p:attrName>ppt_y</p:attrName>
                                        </p:attrNameLst>
                                      </p:cBhvr>
                                    </p:anim>
                                    <p:animRot by="21600000">
                                      <p:cBhvr>
                                        <p:cTn id="49" dur="1000" fill="hold">
                                          <p:stCondLst>
                                            <p:cond delay="0"/>
                                          </p:stCondLst>
                                        </p:cTn>
                                        <p:tgtEl>
                                          <p:spTgt spid="3">
                                            <p:txEl>
                                              <p:pRg st="3" end="3"/>
                                            </p:txEl>
                                          </p:spTgt>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56" presetClass="entr" presetSubtype="0" fill="hold" grpId="0" nodeType="clickEffect">
                                  <p:stCondLst>
                                    <p:cond delay="0"/>
                                  </p:stCondLst>
                                  <p:iterate type="lt">
                                    <p:tmPct val="10000"/>
                                  </p:iterate>
                                  <p:childTnLst>
                                    <p:set>
                                      <p:cBhvr>
                                        <p:cTn id="53" dur="1" fill="hold">
                                          <p:stCondLst>
                                            <p:cond delay="0"/>
                                          </p:stCondLst>
                                        </p:cTn>
                                        <p:tgtEl>
                                          <p:spTgt spid="3">
                                            <p:txEl>
                                              <p:pRg st="4" end="4"/>
                                            </p:txEl>
                                          </p:spTgt>
                                        </p:tgtEl>
                                        <p:attrNameLst>
                                          <p:attrName>style.visibility</p:attrName>
                                        </p:attrNameLst>
                                      </p:cBhvr>
                                      <p:to>
                                        <p:strVal val="visible"/>
                                      </p:to>
                                    </p:set>
                                    <p:anim by="(-#ppt_w*2)" calcmode="lin" valueType="num">
                                      <p:cBhvr rctx="PPT">
                                        <p:cTn id="54" dur="500" autoRev="1" fill="hold">
                                          <p:stCondLst>
                                            <p:cond delay="0"/>
                                          </p:stCondLst>
                                        </p:cTn>
                                        <p:tgtEl>
                                          <p:spTgt spid="3">
                                            <p:txEl>
                                              <p:pRg st="4" end="4"/>
                                            </p:txEl>
                                          </p:spTgt>
                                        </p:tgtEl>
                                        <p:attrNameLst>
                                          <p:attrName>ppt_w</p:attrName>
                                        </p:attrNameLst>
                                      </p:cBhvr>
                                    </p:anim>
                                    <p:anim by="(#ppt_w*0.50)" calcmode="lin" valueType="num">
                                      <p:cBhvr>
                                        <p:cTn id="55" dur="500" decel="50000" autoRev="1" fill="hold">
                                          <p:stCondLst>
                                            <p:cond delay="0"/>
                                          </p:stCondLst>
                                        </p:cTn>
                                        <p:tgtEl>
                                          <p:spTgt spid="3">
                                            <p:txEl>
                                              <p:pRg st="4" end="4"/>
                                            </p:txEl>
                                          </p:spTgt>
                                        </p:tgtEl>
                                        <p:attrNameLst>
                                          <p:attrName>ppt_x</p:attrName>
                                        </p:attrNameLst>
                                      </p:cBhvr>
                                    </p:anim>
                                    <p:anim from="(-#ppt_h/2)" to="(#ppt_y)" calcmode="lin" valueType="num">
                                      <p:cBhvr>
                                        <p:cTn id="56" dur="1000" fill="hold">
                                          <p:stCondLst>
                                            <p:cond delay="0"/>
                                          </p:stCondLst>
                                        </p:cTn>
                                        <p:tgtEl>
                                          <p:spTgt spid="3">
                                            <p:txEl>
                                              <p:pRg st="4" end="4"/>
                                            </p:txEl>
                                          </p:spTgt>
                                        </p:tgtEl>
                                        <p:attrNameLst>
                                          <p:attrName>ppt_y</p:attrName>
                                        </p:attrNameLst>
                                      </p:cBhvr>
                                    </p:anim>
                                    <p:animRot by="21600000">
                                      <p:cBhvr>
                                        <p:cTn id="57" dur="1000" fill="hold">
                                          <p:stCondLst>
                                            <p:cond delay="0"/>
                                          </p:stCondLst>
                                        </p:cTn>
                                        <p:tgtEl>
                                          <p:spTgt spid="3">
                                            <p:txEl>
                                              <p:pRg st="4" end="4"/>
                                            </p:txEl>
                                          </p:spTgt>
                                        </p:tgtEl>
                                        <p:attrNameLst>
                                          <p:attrName>r</p:attrName>
                                        </p:attrNameLst>
                                      </p:cBhvr>
                                    </p:animRot>
                                  </p:childTnLst>
                                </p:cTn>
                              </p:par>
                            </p:childTnLst>
                          </p:cTn>
                        </p:par>
                      </p:childTnLst>
                    </p:cTn>
                  </p:par>
                  <p:par>
                    <p:cTn id="58" fill="hold">
                      <p:stCondLst>
                        <p:cond delay="indefinite"/>
                      </p:stCondLst>
                      <p:childTnLst>
                        <p:par>
                          <p:cTn id="59" fill="hold">
                            <p:stCondLst>
                              <p:cond delay="0"/>
                            </p:stCondLst>
                            <p:childTnLst>
                              <p:par>
                                <p:cTn id="60" presetID="56" presetClass="entr" presetSubtype="0" fill="hold" grpId="0" nodeType="clickEffect">
                                  <p:stCondLst>
                                    <p:cond delay="0"/>
                                  </p:stCondLst>
                                  <p:iterate type="lt">
                                    <p:tmPct val="10000"/>
                                  </p:iterate>
                                  <p:childTnLst>
                                    <p:set>
                                      <p:cBhvr>
                                        <p:cTn id="61" dur="1" fill="hold">
                                          <p:stCondLst>
                                            <p:cond delay="0"/>
                                          </p:stCondLst>
                                        </p:cTn>
                                        <p:tgtEl>
                                          <p:spTgt spid="3">
                                            <p:txEl>
                                              <p:pRg st="5" end="5"/>
                                            </p:txEl>
                                          </p:spTgt>
                                        </p:tgtEl>
                                        <p:attrNameLst>
                                          <p:attrName>style.visibility</p:attrName>
                                        </p:attrNameLst>
                                      </p:cBhvr>
                                      <p:to>
                                        <p:strVal val="visible"/>
                                      </p:to>
                                    </p:set>
                                    <p:anim by="(-#ppt_w*2)" calcmode="lin" valueType="num">
                                      <p:cBhvr rctx="PPT">
                                        <p:cTn id="62" dur="500" autoRev="1" fill="hold">
                                          <p:stCondLst>
                                            <p:cond delay="0"/>
                                          </p:stCondLst>
                                        </p:cTn>
                                        <p:tgtEl>
                                          <p:spTgt spid="3">
                                            <p:txEl>
                                              <p:pRg st="5" end="5"/>
                                            </p:txEl>
                                          </p:spTgt>
                                        </p:tgtEl>
                                        <p:attrNameLst>
                                          <p:attrName>ppt_w</p:attrName>
                                        </p:attrNameLst>
                                      </p:cBhvr>
                                    </p:anim>
                                    <p:anim by="(#ppt_w*0.50)" calcmode="lin" valueType="num">
                                      <p:cBhvr>
                                        <p:cTn id="63" dur="500" decel="50000" autoRev="1" fill="hold">
                                          <p:stCondLst>
                                            <p:cond delay="0"/>
                                          </p:stCondLst>
                                        </p:cTn>
                                        <p:tgtEl>
                                          <p:spTgt spid="3">
                                            <p:txEl>
                                              <p:pRg st="5" end="5"/>
                                            </p:txEl>
                                          </p:spTgt>
                                        </p:tgtEl>
                                        <p:attrNameLst>
                                          <p:attrName>ppt_x</p:attrName>
                                        </p:attrNameLst>
                                      </p:cBhvr>
                                    </p:anim>
                                    <p:anim from="(-#ppt_h/2)" to="(#ppt_y)" calcmode="lin" valueType="num">
                                      <p:cBhvr>
                                        <p:cTn id="64" dur="1000" fill="hold">
                                          <p:stCondLst>
                                            <p:cond delay="0"/>
                                          </p:stCondLst>
                                        </p:cTn>
                                        <p:tgtEl>
                                          <p:spTgt spid="3">
                                            <p:txEl>
                                              <p:pRg st="5" end="5"/>
                                            </p:txEl>
                                          </p:spTgt>
                                        </p:tgtEl>
                                        <p:attrNameLst>
                                          <p:attrName>ppt_y</p:attrName>
                                        </p:attrNameLst>
                                      </p:cBhvr>
                                    </p:anim>
                                    <p:animRot by="21600000">
                                      <p:cBhvr>
                                        <p:cTn id="65" dur="1000" fill="hold">
                                          <p:stCondLst>
                                            <p:cond delay="0"/>
                                          </p:stCondLst>
                                        </p:cTn>
                                        <p:tgtEl>
                                          <p:spTgt spid="3">
                                            <p:txEl>
                                              <p:pRg st="5" end="5"/>
                                            </p:txEl>
                                          </p:spTgt>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56" presetClass="entr" presetSubtype="0" fill="hold" grpId="0" nodeType="clickEffect">
                                  <p:stCondLst>
                                    <p:cond delay="0"/>
                                  </p:stCondLst>
                                  <p:iterate type="lt">
                                    <p:tmPct val="10000"/>
                                  </p:iterate>
                                  <p:childTnLst>
                                    <p:set>
                                      <p:cBhvr>
                                        <p:cTn id="69" dur="1" fill="hold">
                                          <p:stCondLst>
                                            <p:cond delay="0"/>
                                          </p:stCondLst>
                                        </p:cTn>
                                        <p:tgtEl>
                                          <p:spTgt spid="3">
                                            <p:txEl>
                                              <p:pRg st="6" end="6"/>
                                            </p:txEl>
                                          </p:spTgt>
                                        </p:tgtEl>
                                        <p:attrNameLst>
                                          <p:attrName>style.visibility</p:attrName>
                                        </p:attrNameLst>
                                      </p:cBhvr>
                                      <p:to>
                                        <p:strVal val="visible"/>
                                      </p:to>
                                    </p:set>
                                    <p:anim by="(-#ppt_w*2)" calcmode="lin" valueType="num">
                                      <p:cBhvr rctx="PPT">
                                        <p:cTn id="70" dur="500" autoRev="1" fill="hold">
                                          <p:stCondLst>
                                            <p:cond delay="0"/>
                                          </p:stCondLst>
                                        </p:cTn>
                                        <p:tgtEl>
                                          <p:spTgt spid="3">
                                            <p:txEl>
                                              <p:pRg st="6" end="6"/>
                                            </p:txEl>
                                          </p:spTgt>
                                        </p:tgtEl>
                                        <p:attrNameLst>
                                          <p:attrName>ppt_w</p:attrName>
                                        </p:attrNameLst>
                                      </p:cBhvr>
                                    </p:anim>
                                    <p:anim by="(#ppt_w*0.50)" calcmode="lin" valueType="num">
                                      <p:cBhvr>
                                        <p:cTn id="71" dur="500" decel="50000" autoRev="1" fill="hold">
                                          <p:stCondLst>
                                            <p:cond delay="0"/>
                                          </p:stCondLst>
                                        </p:cTn>
                                        <p:tgtEl>
                                          <p:spTgt spid="3">
                                            <p:txEl>
                                              <p:pRg st="6" end="6"/>
                                            </p:txEl>
                                          </p:spTgt>
                                        </p:tgtEl>
                                        <p:attrNameLst>
                                          <p:attrName>ppt_x</p:attrName>
                                        </p:attrNameLst>
                                      </p:cBhvr>
                                    </p:anim>
                                    <p:anim from="(-#ppt_h/2)" to="(#ppt_y)" calcmode="lin" valueType="num">
                                      <p:cBhvr>
                                        <p:cTn id="72" dur="1000" fill="hold">
                                          <p:stCondLst>
                                            <p:cond delay="0"/>
                                          </p:stCondLst>
                                        </p:cTn>
                                        <p:tgtEl>
                                          <p:spTgt spid="3">
                                            <p:txEl>
                                              <p:pRg st="6" end="6"/>
                                            </p:txEl>
                                          </p:spTgt>
                                        </p:tgtEl>
                                        <p:attrNameLst>
                                          <p:attrName>ppt_y</p:attrName>
                                        </p:attrNameLst>
                                      </p:cBhvr>
                                    </p:anim>
                                    <p:animRot by="21600000">
                                      <p:cBhvr>
                                        <p:cTn id="73"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الحد الاقصى لاستهلاك الاوكسجين</a:t>
            </a:r>
            <a:br>
              <a:rPr lang="ar-IQ" dirty="0" smtClean="0"/>
            </a:br>
            <a:r>
              <a:rPr lang="en-US" dirty="0" smtClean="0"/>
              <a:t>VO2max</a:t>
            </a:r>
            <a:endParaRPr lang="en-US" dirty="0"/>
          </a:p>
        </p:txBody>
      </p:sp>
      <p:sp>
        <p:nvSpPr>
          <p:cNvPr id="3" name="Content Placeholder 2"/>
          <p:cNvSpPr>
            <a:spLocks noGrp="1"/>
          </p:cNvSpPr>
          <p:nvPr>
            <p:ph idx="1"/>
          </p:nvPr>
        </p:nvSpPr>
        <p:spPr>
          <a:solidFill>
            <a:schemeClr val="accent1">
              <a:lumMod val="20000"/>
              <a:lumOff val="80000"/>
            </a:schemeClr>
          </a:solidFill>
          <a:scene3d>
            <a:camera prst="perspectiveAbove"/>
            <a:lightRig rig="threePt" dir="t"/>
          </a:scene3d>
        </p:spPr>
        <p:style>
          <a:lnRef idx="0">
            <a:scrgbClr r="0" g="0" b="0"/>
          </a:lnRef>
          <a:fillRef idx="1003">
            <a:schemeClr val="lt1"/>
          </a:fillRef>
          <a:effectRef idx="0">
            <a:scrgbClr r="0" g="0" b="0"/>
          </a:effectRef>
          <a:fontRef idx="major"/>
        </p:style>
        <p:txBody>
          <a:bodyPr/>
          <a:lstStyle/>
          <a:p>
            <a:pPr algn="r" rtl="1"/>
            <a:r>
              <a:rPr lang="ar-IQ" dirty="0"/>
              <a:t>اقصى قدرة للجسم على اخذ الاوكسجين ونقله ومن ثم استخدامه في الخلايا العاملة (العضلات)". "ولا يمكن الوصول اليه الا في حالة استخدام اكثر من 50% من عضلات الجسم اثناء العمل العضلي ويتميز في الحد الاقصى لاستهلاك الاوكسجين الرياضي الذي يتطلب اقصى قدر من الاداء ودون اعتبار وزن الجسم</a:t>
            </a:r>
            <a:r>
              <a:rPr lang="ar-IQ" dirty="0" smtClean="0"/>
              <a:t>".</a:t>
            </a:r>
            <a:endParaRPr lang="ar-IQ" dirty="0"/>
          </a:p>
          <a:p>
            <a:pPr algn="r" rtl="1"/>
            <a:r>
              <a:rPr lang="ar-IQ" dirty="0" smtClean="0"/>
              <a:t>ان </a:t>
            </a:r>
            <a:r>
              <a:rPr lang="ar-IQ" dirty="0"/>
              <a:t>قياس اقصى </a:t>
            </a:r>
            <a:r>
              <a:rPr lang="ar-IQ" dirty="0" smtClean="0"/>
              <a:t>قدره </a:t>
            </a:r>
            <a:r>
              <a:rPr lang="ar-IQ" dirty="0"/>
              <a:t>من الاوكسجين الذي يستهلكه الفرد في الدقيقة من اهم القياسات المستخدمة لتحديد الكفاءة البدنية من حيث القدرة الاوكسجينية، والذي تشترك في مسؤليته ثلاثة اجهزة رئيسية في الجسم وهي </a:t>
            </a:r>
            <a:r>
              <a:rPr lang="ar-IQ" dirty="0">
                <a:solidFill>
                  <a:srgbClr val="FF0000"/>
                </a:solidFill>
              </a:rPr>
              <a:t>الجهاز الدوري </a:t>
            </a:r>
            <a:r>
              <a:rPr lang="ar-IQ" dirty="0">
                <a:solidFill>
                  <a:srgbClr val="00B050"/>
                </a:solidFill>
              </a:rPr>
              <a:t>والجهاز التنفسي</a:t>
            </a:r>
            <a:r>
              <a:rPr lang="ar-IQ" dirty="0"/>
              <a:t> </a:t>
            </a:r>
            <a:r>
              <a:rPr lang="ar-IQ" dirty="0" smtClean="0">
                <a:solidFill>
                  <a:srgbClr val="0070C0"/>
                </a:solidFill>
              </a:rPr>
              <a:t>والجهاز العضلي</a:t>
            </a:r>
            <a:r>
              <a:rPr lang="ar-IQ" dirty="0" smtClean="0"/>
              <a:t>، فاصبح المعبر الحقيقي عن مطاولة </a:t>
            </a:r>
            <a:r>
              <a:rPr lang="ar-IQ" dirty="0"/>
              <a:t>الجهازين الدوري والتنفسي او بمعنى اخر هو زيادة حصة العضلات العاملة من استهلاك </a:t>
            </a:r>
            <a:r>
              <a:rPr lang="ar-IQ" dirty="0" smtClean="0"/>
              <a:t>الاوكسجين.</a:t>
            </a:r>
          </a:p>
          <a:p>
            <a:pPr algn="r" rtl="1"/>
            <a:r>
              <a:rPr lang="ar-IQ" dirty="0" smtClean="0"/>
              <a:t>ان </a:t>
            </a:r>
            <a:r>
              <a:rPr lang="ar-IQ" dirty="0"/>
              <a:t>نمو وزيادة الكتلة العضلية </a:t>
            </a:r>
            <a:r>
              <a:rPr lang="ar-IQ" dirty="0" smtClean="0"/>
              <a:t>يزيد </a:t>
            </a:r>
            <a:r>
              <a:rPr lang="ar-IQ" dirty="0"/>
              <a:t>استهلاك الاوكسجين ويزداد الحد الاقصى لاستهلاك الاوكسجين الذي تختلف درجاته وفقا لعدة عوامل منها </a:t>
            </a:r>
            <a:r>
              <a:rPr lang="ar-IQ" dirty="0" smtClean="0"/>
              <a:t>التدريب، والعمر، والجنس، </a:t>
            </a:r>
            <a:r>
              <a:rPr lang="ar-IQ" dirty="0"/>
              <a:t>في اثناء الراحة او النشاط </a:t>
            </a:r>
            <a:r>
              <a:rPr lang="ar-IQ" dirty="0" smtClean="0"/>
              <a:t>البدني.</a:t>
            </a:r>
            <a:r>
              <a:rPr lang="ar-IQ" dirty="0"/>
              <a:t/>
            </a:r>
            <a:br>
              <a:rPr lang="ar-IQ" dirty="0"/>
            </a:b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456304"/>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randombar(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IQ" sz="3200" dirty="0" smtClean="0"/>
              <a:t>يعتبر الحد الاقصى لاستهلاك الاوكسجين مؤشرا لكثير من الوظائف الفسيولوجية والتي تتلخص بما ياتي</a:t>
            </a:r>
            <a:endParaRPr lang="en-US" sz="3200" dirty="0"/>
          </a:p>
        </p:txBody>
      </p:sp>
      <p:sp>
        <p:nvSpPr>
          <p:cNvPr id="3" name="Content Placeholder 2"/>
          <p:cNvSpPr>
            <a:spLocks noGrp="1"/>
          </p:cNvSpPr>
          <p:nvPr>
            <p:ph idx="1"/>
          </p:nvPr>
        </p:nvSpPr>
        <p:spPr>
          <a:xfrm>
            <a:off x="3869268" y="875397"/>
            <a:ext cx="7315200" cy="5120640"/>
          </a:xfrm>
          <a:scene3d>
            <a:camera prst="perspectiveRelaxedModerately"/>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1- كفاءة الجهاز الدوري والتنفسي في توصيل هواء الشهيق الى الدم.</a:t>
            </a:r>
          </a:p>
          <a:p>
            <a:pPr algn="r" rtl="1"/>
            <a:r>
              <a:rPr lang="ar-IQ" dirty="0" smtClean="0"/>
              <a:t>2- كفاءة عمليات توصيل الاوكسجين الى الانسجة يرتبط ذلك بحجم الدم وعدد كريات الدم الحمراء وتركيز الهيموكولبين ومقدرة الاوعية الدموية على تحويل سريان الدم من الانسجة غير العاملة الى العضلات العاملة.</a:t>
            </a:r>
          </a:p>
          <a:p>
            <a:pPr algn="r" rtl="1"/>
            <a:r>
              <a:rPr lang="ar-IQ" dirty="0" smtClean="0"/>
              <a:t>3- كفاءة العضلات في استهلاك الاوكسجين، اي كفاءة عمليات التمثيل الغذائي وانتاج الطاقة.</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524796552"/>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
                                        <p:tgtEl>
                                          <p:spTgt spid="3">
                                            <p:bg/>
                                          </p:spTgt>
                                        </p:tgtEl>
                                      </p:cBhvr>
                                    </p:animEffect>
                                    <p:anim calcmode="lin" valueType="num">
                                      <p:cBhvr>
                                        <p:cTn id="13" dur="400" fill="hold"/>
                                        <p:tgtEl>
                                          <p:spTgt spid="3">
                                            <p:bg/>
                                          </p:spTgt>
                                        </p:tgtEl>
                                        <p:attrNameLst>
                                          <p:attrName>ppt_x</p:attrName>
                                        </p:attrNameLst>
                                      </p:cBhvr>
                                      <p:tavLst>
                                        <p:tav tm="0">
                                          <p:val>
                                            <p:strVal val="#ppt_x"/>
                                          </p:val>
                                        </p:tav>
                                        <p:tav tm="100000">
                                          <p:val>
                                            <p:strVal val="#ppt_x"/>
                                          </p:val>
                                        </p:tav>
                                      </p:tavLst>
                                    </p:anim>
                                    <p:anim calcmode="lin" valueType="num">
                                      <p:cBhvr>
                                        <p:cTn id="14" dur="400" fill="hold"/>
                                        <p:tgtEl>
                                          <p:spTgt spid="3">
                                            <p:bg/>
                                          </p:spTgt>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3">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3">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
                                        <p:tgtEl>
                                          <p:spTgt spid="3">
                                            <p:txEl>
                                              <p:pRg st="0" end="0"/>
                                            </p:txEl>
                                          </p:spTgt>
                                        </p:tgtEl>
                                      </p:cBhvr>
                                    </p:animEffect>
                                    <p:anim calcmode="lin" valueType="num">
                                      <p:cBhvr>
                                        <p:cTn id="22"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3"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
                                        <p:tgtEl>
                                          <p:spTgt spid="3">
                                            <p:txEl>
                                              <p:pRg st="1" end="1"/>
                                            </p:txEl>
                                          </p:spTgt>
                                        </p:tgtEl>
                                      </p:cBhvr>
                                    </p:animEffect>
                                    <p:anim calcmode="lin" valueType="num">
                                      <p:cBhvr>
                                        <p:cTn id="31"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33"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4"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3"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
                                        <p:tgtEl>
                                          <p:spTgt spid="3">
                                            <p:txEl>
                                              <p:pRg st="2" end="2"/>
                                            </p:txEl>
                                          </p:spTgt>
                                        </p:tgtEl>
                                      </p:cBhvr>
                                    </p:animEffect>
                                    <p:anim calcmode="lin" valueType="num">
                                      <p:cBhvr>
                                        <p:cTn id="40"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علامات الوصول الى الحد الاقصى لاستهلاك الاوكسجين</a:t>
            </a:r>
            <a:endParaRPr lang="en-US" dirty="0"/>
          </a:p>
        </p:txBody>
      </p:sp>
      <p:sp>
        <p:nvSpPr>
          <p:cNvPr id="3" name="Content Placeholder 2"/>
          <p:cNvSpPr>
            <a:spLocks noGrp="1"/>
          </p:cNvSpPr>
          <p:nvPr>
            <p:ph idx="1"/>
          </p:nvPr>
        </p:nvSpPr>
        <p:spPr>
          <a:xfrm>
            <a:off x="3587046" y="502863"/>
            <a:ext cx="7315200" cy="5120640"/>
          </a:xfrm>
          <a:scene3d>
            <a:camera prst="perspectiveContrastingLeftFacing"/>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a:t>1- عدم زيادة استهلاك الاوكسجين عند زيادة شدة الحمل البدني</a:t>
            </a:r>
            <a:r>
              <a:rPr lang="ar-IQ" dirty="0" smtClean="0"/>
              <a:t>.</a:t>
            </a:r>
          </a:p>
          <a:p>
            <a:pPr algn="r" rtl="1"/>
            <a:r>
              <a:rPr lang="ar-IQ" dirty="0" smtClean="0"/>
              <a:t>2 - </a:t>
            </a:r>
            <a:r>
              <a:rPr lang="ar-IQ" dirty="0"/>
              <a:t>زيادة معدل القلب عن 180 – 185 </a:t>
            </a:r>
            <a:r>
              <a:rPr lang="ar-IQ" dirty="0" smtClean="0"/>
              <a:t>ضربة/دقيقة.</a:t>
            </a:r>
          </a:p>
          <a:p>
            <a:pPr algn="r" rtl="1"/>
            <a:r>
              <a:rPr lang="ar-IQ" dirty="0" smtClean="0"/>
              <a:t>3- </a:t>
            </a:r>
            <a:r>
              <a:rPr lang="ar-IQ" dirty="0"/>
              <a:t>زيادة نسبة التنفس </a:t>
            </a:r>
            <a:r>
              <a:rPr lang="en-US" dirty="0"/>
              <a:t>RQ </a:t>
            </a:r>
            <a:r>
              <a:rPr lang="ar-IQ" dirty="0" smtClean="0"/>
              <a:t> (</a:t>
            </a:r>
            <a:r>
              <a:rPr lang="en-US" dirty="0"/>
              <a:t>respiratory </a:t>
            </a:r>
            <a:r>
              <a:rPr lang="en-US" dirty="0" smtClean="0"/>
              <a:t>quotient</a:t>
            </a:r>
            <a:r>
              <a:rPr lang="ar-IQ" dirty="0" smtClean="0"/>
              <a:t>) وتعني الحاصل التنفسي عن 1,1.</a:t>
            </a:r>
          </a:p>
          <a:p>
            <a:pPr algn="r" rtl="1"/>
            <a:r>
              <a:rPr lang="ar-IQ" dirty="0" smtClean="0"/>
              <a:t>4- </a:t>
            </a:r>
            <a:r>
              <a:rPr lang="ar-IQ" dirty="0"/>
              <a:t>لا يقل تركيز حامض اللبنيك في الدم عن 80 – 100 ملليجرام.</a:t>
            </a:r>
            <a:r>
              <a:rPr lang="ar-IQ" dirty="0"/>
              <a:t/>
            </a:r>
            <a:br>
              <a:rPr lang="ar-IQ" dirty="0"/>
            </a:b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13350144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80">
                                          <p:stCondLst>
                                            <p:cond delay="0"/>
                                          </p:stCondLst>
                                        </p:cTn>
                                        <p:tgtEl>
                                          <p:spTgt spid="3">
                                            <p:bg/>
                                          </p:spTgt>
                                        </p:tgtEl>
                                      </p:cBhvr>
                                    </p:animEffect>
                                    <p:anim calcmode="lin" valueType="num">
                                      <p:cBhvr>
                                        <p:cTn id="16"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bg/>
                                          </p:spTgt>
                                        </p:tgtEl>
                                      </p:cBhvr>
                                      <p:to x="100000" y="60000"/>
                                    </p:animScale>
                                    <p:animScale>
                                      <p:cBhvr>
                                        <p:cTn id="22" dur="166" decel="50000">
                                          <p:stCondLst>
                                            <p:cond delay="676"/>
                                          </p:stCondLst>
                                        </p:cTn>
                                        <p:tgtEl>
                                          <p:spTgt spid="3">
                                            <p:bg/>
                                          </p:spTgt>
                                        </p:tgtEl>
                                      </p:cBhvr>
                                      <p:to x="100000" y="100000"/>
                                    </p:animScale>
                                    <p:animScale>
                                      <p:cBhvr>
                                        <p:cTn id="23" dur="26">
                                          <p:stCondLst>
                                            <p:cond delay="1312"/>
                                          </p:stCondLst>
                                        </p:cTn>
                                        <p:tgtEl>
                                          <p:spTgt spid="3">
                                            <p:bg/>
                                          </p:spTgt>
                                        </p:tgtEl>
                                      </p:cBhvr>
                                      <p:to x="100000" y="80000"/>
                                    </p:animScale>
                                    <p:animScale>
                                      <p:cBhvr>
                                        <p:cTn id="24" dur="166" decel="50000">
                                          <p:stCondLst>
                                            <p:cond delay="1338"/>
                                          </p:stCondLst>
                                        </p:cTn>
                                        <p:tgtEl>
                                          <p:spTgt spid="3">
                                            <p:bg/>
                                          </p:spTgt>
                                        </p:tgtEl>
                                      </p:cBhvr>
                                      <p:to x="100000" y="100000"/>
                                    </p:animScale>
                                    <p:animScale>
                                      <p:cBhvr>
                                        <p:cTn id="25" dur="26">
                                          <p:stCondLst>
                                            <p:cond delay="1642"/>
                                          </p:stCondLst>
                                        </p:cTn>
                                        <p:tgtEl>
                                          <p:spTgt spid="3">
                                            <p:bg/>
                                          </p:spTgt>
                                        </p:tgtEl>
                                      </p:cBhvr>
                                      <p:to x="100000" y="90000"/>
                                    </p:animScale>
                                    <p:animScale>
                                      <p:cBhvr>
                                        <p:cTn id="26" dur="166" decel="50000">
                                          <p:stCondLst>
                                            <p:cond delay="1668"/>
                                          </p:stCondLst>
                                        </p:cTn>
                                        <p:tgtEl>
                                          <p:spTgt spid="3">
                                            <p:bg/>
                                          </p:spTgt>
                                        </p:tgtEl>
                                      </p:cBhvr>
                                      <p:to x="100000" y="100000"/>
                                    </p:animScale>
                                    <p:animScale>
                                      <p:cBhvr>
                                        <p:cTn id="27" dur="26">
                                          <p:stCondLst>
                                            <p:cond delay="1808"/>
                                          </p:stCondLst>
                                        </p:cTn>
                                        <p:tgtEl>
                                          <p:spTgt spid="3">
                                            <p:bg/>
                                          </p:spTgt>
                                        </p:tgtEl>
                                      </p:cBhvr>
                                      <p:to x="100000" y="95000"/>
                                    </p:animScale>
                                    <p:animScale>
                                      <p:cBhvr>
                                        <p:cTn id="28" dur="166" decel="50000">
                                          <p:stCondLst>
                                            <p:cond delay="1834"/>
                                          </p:stCondLst>
                                        </p:cTn>
                                        <p:tgtEl>
                                          <p:spTgt spid="3">
                                            <p:bg/>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wipe(down)">
                                      <p:cBhvr>
                                        <p:cTn id="33" dur="580">
                                          <p:stCondLst>
                                            <p:cond delay="0"/>
                                          </p:stCondLst>
                                        </p:cTn>
                                        <p:tgtEl>
                                          <p:spTgt spid="3">
                                            <p:txEl>
                                              <p:pRg st="0" end="0"/>
                                            </p:txEl>
                                          </p:spTgt>
                                        </p:tgtEl>
                                      </p:cBhvr>
                                    </p:animEffect>
                                    <p:anim calcmode="lin" valueType="num">
                                      <p:cBhvr>
                                        <p:cTn id="3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0" end="0"/>
                                            </p:txEl>
                                          </p:spTgt>
                                        </p:tgtEl>
                                      </p:cBhvr>
                                      <p:to x="100000" y="60000"/>
                                    </p:animScale>
                                    <p:animScale>
                                      <p:cBhvr>
                                        <p:cTn id="40" dur="166" decel="50000">
                                          <p:stCondLst>
                                            <p:cond delay="676"/>
                                          </p:stCondLst>
                                        </p:cTn>
                                        <p:tgtEl>
                                          <p:spTgt spid="3">
                                            <p:txEl>
                                              <p:pRg st="0" end="0"/>
                                            </p:txEl>
                                          </p:spTgt>
                                        </p:tgtEl>
                                      </p:cBhvr>
                                      <p:to x="100000" y="100000"/>
                                    </p:animScale>
                                    <p:animScale>
                                      <p:cBhvr>
                                        <p:cTn id="41" dur="26">
                                          <p:stCondLst>
                                            <p:cond delay="1312"/>
                                          </p:stCondLst>
                                        </p:cTn>
                                        <p:tgtEl>
                                          <p:spTgt spid="3">
                                            <p:txEl>
                                              <p:pRg st="0" end="0"/>
                                            </p:txEl>
                                          </p:spTgt>
                                        </p:tgtEl>
                                      </p:cBhvr>
                                      <p:to x="100000" y="80000"/>
                                    </p:animScale>
                                    <p:animScale>
                                      <p:cBhvr>
                                        <p:cTn id="42" dur="166" decel="50000">
                                          <p:stCondLst>
                                            <p:cond delay="1338"/>
                                          </p:stCondLst>
                                        </p:cTn>
                                        <p:tgtEl>
                                          <p:spTgt spid="3">
                                            <p:txEl>
                                              <p:pRg st="0" end="0"/>
                                            </p:txEl>
                                          </p:spTgt>
                                        </p:tgtEl>
                                      </p:cBhvr>
                                      <p:to x="100000" y="100000"/>
                                    </p:animScale>
                                    <p:animScale>
                                      <p:cBhvr>
                                        <p:cTn id="43" dur="26">
                                          <p:stCondLst>
                                            <p:cond delay="1642"/>
                                          </p:stCondLst>
                                        </p:cTn>
                                        <p:tgtEl>
                                          <p:spTgt spid="3">
                                            <p:txEl>
                                              <p:pRg st="0" end="0"/>
                                            </p:txEl>
                                          </p:spTgt>
                                        </p:tgtEl>
                                      </p:cBhvr>
                                      <p:to x="100000" y="90000"/>
                                    </p:animScale>
                                    <p:animScale>
                                      <p:cBhvr>
                                        <p:cTn id="44" dur="166" decel="50000">
                                          <p:stCondLst>
                                            <p:cond delay="1668"/>
                                          </p:stCondLst>
                                        </p:cTn>
                                        <p:tgtEl>
                                          <p:spTgt spid="3">
                                            <p:txEl>
                                              <p:pRg st="0" end="0"/>
                                            </p:txEl>
                                          </p:spTgt>
                                        </p:tgtEl>
                                      </p:cBhvr>
                                      <p:to x="100000" y="100000"/>
                                    </p:animScale>
                                    <p:animScale>
                                      <p:cBhvr>
                                        <p:cTn id="45" dur="26">
                                          <p:stCondLst>
                                            <p:cond delay="1808"/>
                                          </p:stCondLst>
                                        </p:cTn>
                                        <p:tgtEl>
                                          <p:spTgt spid="3">
                                            <p:txEl>
                                              <p:pRg st="0" end="0"/>
                                            </p:txEl>
                                          </p:spTgt>
                                        </p:tgtEl>
                                      </p:cBhvr>
                                      <p:to x="100000" y="95000"/>
                                    </p:animScale>
                                    <p:animScale>
                                      <p:cBhvr>
                                        <p:cTn id="46" dur="166" decel="50000">
                                          <p:stCondLst>
                                            <p:cond delay="1834"/>
                                          </p:stCondLst>
                                        </p:cTn>
                                        <p:tgtEl>
                                          <p:spTgt spid="3">
                                            <p:txEl>
                                              <p:pRg st="0" end="0"/>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animEffect transition="in" filter="wipe(down)">
                                      <p:cBhvr>
                                        <p:cTn id="51" dur="580">
                                          <p:stCondLst>
                                            <p:cond delay="0"/>
                                          </p:stCondLst>
                                        </p:cTn>
                                        <p:tgtEl>
                                          <p:spTgt spid="3">
                                            <p:txEl>
                                              <p:pRg st="1" end="1"/>
                                            </p:txEl>
                                          </p:spTgt>
                                        </p:tgtEl>
                                      </p:cBhvr>
                                    </p:animEffect>
                                    <p:anim calcmode="lin" valueType="num">
                                      <p:cBhvr>
                                        <p:cTn id="5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1" end="1"/>
                                            </p:txEl>
                                          </p:spTgt>
                                        </p:tgtEl>
                                      </p:cBhvr>
                                      <p:to x="100000" y="60000"/>
                                    </p:animScale>
                                    <p:animScale>
                                      <p:cBhvr>
                                        <p:cTn id="58" dur="166" decel="50000">
                                          <p:stCondLst>
                                            <p:cond delay="676"/>
                                          </p:stCondLst>
                                        </p:cTn>
                                        <p:tgtEl>
                                          <p:spTgt spid="3">
                                            <p:txEl>
                                              <p:pRg st="1" end="1"/>
                                            </p:txEl>
                                          </p:spTgt>
                                        </p:tgtEl>
                                      </p:cBhvr>
                                      <p:to x="100000" y="100000"/>
                                    </p:animScale>
                                    <p:animScale>
                                      <p:cBhvr>
                                        <p:cTn id="59" dur="26">
                                          <p:stCondLst>
                                            <p:cond delay="1312"/>
                                          </p:stCondLst>
                                        </p:cTn>
                                        <p:tgtEl>
                                          <p:spTgt spid="3">
                                            <p:txEl>
                                              <p:pRg st="1" end="1"/>
                                            </p:txEl>
                                          </p:spTgt>
                                        </p:tgtEl>
                                      </p:cBhvr>
                                      <p:to x="100000" y="80000"/>
                                    </p:animScale>
                                    <p:animScale>
                                      <p:cBhvr>
                                        <p:cTn id="60" dur="166" decel="50000">
                                          <p:stCondLst>
                                            <p:cond delay="1338"/>
                                          </p:stCondLst>
                                        </p:cTn>
                                        <p:tgtEl>
                                          <p:spTgt spid="3">
                                            <p:txEl>
                                              <p:pRg st="1" end="1"/>
                                            </p:txEl>
                                          </p:spTgt>
                                        </p:tgtEl>
                                      </p:cBhvr>
                                      <p:to x="100000" y="100000"/>
                                    </p:animScale>
                                    <p:animScale>
                                      <p:cBhvr>
                                        <p:cTn id="61" dur="26">
                                          <p:stCondLst>
                                            <p:cond delay="1642"/>
                                          </p:stCondLst>
                                        </p:cTn>
                                        <p:tgtEl>
                                          <p:spTgt spid="3">
                                            <p:txEl>
                                              <p:pRg st="1" end="1"/>
                                            </p:txEl>
                                          </p:spTgt>
                                        </p:tgtEl>
                                      </p:cBhvr>
                                      <p:to x="100000" y="90000"/>
                                    </p:animScale>
                                    <p:animScale>
                                      <p:cBhvr>
                                        <p:cTn id="62" dur="166" decel="50000">
                                          <p:stCondLst>
                                            <p:cond delay="1668"/>
                                          </p:stCondLst>
                                        </p:cTn>
                                        <p:tgtEl>
                                          <p:spTgt spid="3">
                                            <p:txEl>
                                              <p:pRg st="1" end="1"/>
                                            </p:txEl>
                                          </p:spTgt>
                                        </p:tgtEl>
                                      </p:cBhvr>
                                      <p:to x="100000" y="100000"/>
                                    </p:animScale>
                                    <p:animScale>
                                      <p:cBhvr>
                                        <p:cTn id="63" dur="26">
                                          <p:stCondLst>
                                            <p:cond delay="1808"/>
                                          </p:stCondLst>
                                        </p:cTn>
                                        <p:tgtEl>
                                          <p:spTgt spid="3">
                                            <p:txEl>
                                              <p:pRg st="1" end="1"/>
                                            </p:txEl>
                                          </p:spTgt>
                                        </p:tgtEl>
                                      </p:cBhvr>
                                      <p:to x="100000" y="95000"/>
                                    </p:animScale>
                                    <p:animScale>
                                      <p:cBhvr>
                                        <p:cTn id="64" dur="166" decel="50000">
                                          <p:stCondLst>
                                            <p:cond delay="1834"/>
                                          </p:stCondLst>
                                        </p:cTn>
                                        <p:tgtEl>
                                          <p:spTgt spid="3">
                                            <p:txEl>
                                              <p:pRg st="1" end="1"/>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3">
                                            <p:txEl>
                                              <p:pRg st="2" end="2"/>
                                            </p:txEl>
                                          </p:spTgt>
                                        </p:tgtEl>
                                        <p:attrNameLst>
                                          <p:attrName>style.visibility</p:attrName>
                                        </p:attrNameLst>
                                      </p:cBhvr>
                                      <p:to>
                                        <p:strVal val="visible"/>
                                      </p:to>
                                    </p:set>
                                    <p:animEffect transition="in" filter="wipe(down)">
                                      <p:cBhvr>
                                        <p:cTn id="69" dur="580">
                                          <p:stCondLst>
                                            <p:cond delay="0"/>
                                          </p:stCondLst>
                                        </p:cTn>
                                        <p:tgtEl>
                                          <p:spTgt spid="3">
                                            <p:txEl>
                                              <p:pRg st="2" end="2"/>
                                            </p:txEl>
                                          </p:spTgt>
                                        </p:tgtEl>
                                      </p:cBhvr>
                                    </p:animEffect>
                                    <p:anim calcmode="lin" valueType="num">
                                      <p:cBhvr>
                                        <p:cTn id="7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3">
                                            <p:txEl>
                                              <p:pRg st="2" end="2"/>
                                            </p:txEl>
                                          </p:spTgt>
                                        </p:tgtEl>
                                      </p:cBhvr>
                                      <p:to x="100000" y="60000"/>
                                    </p:animScale>
                                    <p:animScale>
                                      <p:cBhvr>
                                        <p:cTn id="76" dur="166" decel="50000">
                                          <p:stCondLst>
                                            <p:cond delay="676"/>
                                          </p:stCondLst>
                                        </p:cTn>
                                        <p:tgtEl>
                                          <p:spTgt spid="3">
                                            <p:txEl>
                                              <p:pRg st="2" end="2"/>
                                            </p:txEl>
                                          </p:spTgt>
                                        </p:tgtEl>
                                      </p:cBhvr>
                                      <p:to x="100000" y="100000"/>
                                    </p:animScale>
                                    <p:animScale>
                                      <p:cBhvr>
                                        <p:cTn id="77" dur="26">
                                          <p:stCondLst>
                                            <p:cond delay="1312"/>
                                          </p:stCondLst>
                                        </p:cTn>
                                        <p:tgtEl>
                                          <p:spTgt spid="3">
                                            <p:txEl>
                                              <p:pRg st="2" end="2"/>
                                            </p:txEl>
                                          </p:spTgt>
                                        </p:tgtEl>
                                      </p:cBhvr>
                                      <p:to x="100000" y="80000"/>
                                    </p:animScale>
                                    <p:animScale>
                                      <p:cBhvr>
                                        <p:cTn id="78" dur="166" decel="50000">
                                          <p:stCondLst>
                                            <p:cond delay="1338"/>
                                          </p:stCondLst>
                                        </p:cTn>
                                        <p:tgtEl>
                                          <p:spTgt spid="3">
                                            <p:txEl>
                                              <p:pRg st="2" end="2"/>
                                            </p:txEl>
                                          </p:spTgt>
                                        </p:tgtEl>
                                      </p:cBhvr>
                                      <p:to x="100000" y="100000"/>
                                    </p:animScale>
                                    <p:animScale>
                                      <p:cBhvr>
                                        <p:cTn id="79" dur="26">
                                          <p:stCondLst>
                                            <p:cond delay="1642"/>
                                          </p:stCondLst>
                                        </p:cTn>
                                        <p:tgtEl>
                                          <p:spTgt spid="3">
                                            <p:txEl>
                                              <p:pRg st="2" end="2"/>
                                            </p:txEl>
                                          </p:spTgt>
                                        </p:tgtEl>
                                      </p:cBhvr>
                                      <p:to x="100000" y="90000"/>
                                    </p:animScale>
                                    <p:animScale>
                                      <p:cBhvr>
                                        <p:cTn id="80" dur="166" decel="50000">
                                          <p:stCondLst>
                                            <p:cond delay="1668"/>
                                          </p:stCondLst>
                                        </p:cTn>
                                        <p:tgtEl>
                                          <p:spTgt spid="3">
                                            <p:txEl>
                                              <p:pRg st="2" end="2"/>
                                            </p:txEl>
                                          </p:spTgt>
                                        </p:tgtEl>
                                      </p:cBhvr>
                                      <p:to x="100000" y="100000"/>
                                    </p:animScale>
                                    <p:animScale>
                                      <p:cBhvr>
                                        <p:cTn id="81" dur="26">
                                          <p:stCondLst>
                                            <p:cond delay="1808"/>
                                          </p:stCondLst>
                                        </p:cTn>
                                        <p:tgtEl>
                                          <p:spTgt spid="3">
                                            <p:txEl>
                                              <p:pRg st="2" end="2"/>
                                            </p:txEl>
                                          </p:spTgt>
                                        </p:tgtEl>
                                      </p:cBhvr>
                                      <p:to x="100000" y="95000"/>
                                    </p:animScale>
                                    <p:animScale>
                                      <p:cBhvr>
                                        <p:cTn id="82" dur="166" decel="50000">
                                          <p:stCondLst>
                                            <p:cond delay="1834"/>
                                          </p:stCondLst>
                                        </p:cTn>
                                        <p:tgtEl>
                                          <p:spTgt spid="3">
                                            <p:txEl>
                                              <p:pRg st="2" end="2"/>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
                                            <p:txEl>
                                              <p:pRg st="3" end="3"/>
                                            </p:txEl>
                                          </p:spTgt>
                                        </p:tgtEl>
                                        <p:attrNameLst>
                                          <p:attrName>style.visibility</p:attrName>
                                        </p:attrNameLst>
                                      </p:cBhvr>
                                      <p:to>
                                        <p:strVal val="visible"/>
                                      </p:to>
                                    </p:set>
                                    <p:animEffect transition="in" filter="wipe(down)">
                                      <p:cBhvr>
                                        <p:cTn id="87" dur="580">
                                          <p:stCondLst>
                                            <p:cond delay="0"/>
                                          </p:stCondLst>
                                        </p:cTn>
                                        <p:tgtEl>
                                          <p:spTgt spid="3">
                                            <p:txEl>
                                              <p:pRg st="3" end="3"/>
                                            </p:txEl>
                                          </p:spTgt>
                                        </p:tgtEl>
                                      </p:cBhvr>
                                    </p:animEffect>
                                    <p:anim calcmode="lin" valueType="num">
                                      <p:cBhvr>
                                        <p:cTn id="8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3" end="3"/>
                                            </p:txEl>
                                          </p:spTgt>
                                        </p:tgtEl>
                                      </p:cBhvr>
                                      <p:to x="100000" y="60000"/>
                                    </p:animScale>
                                    <p:animScale>
                                      <p:cBhvr>
                                        <p:cTn id="94" dur="166" decel="50000">
                                          <p:stCondLst>
                                            <p:cond delay="676"/>
                                          </p:stCondLst>
                                        </p:cTn>
                                        <p:tgtEl>
                                          <p:spTgt spid="3">
                                            <p:txEl>
                                              <p:pRg st="3" end="3"/>
                                            </p:txEl>
                                          </p:spTgt>
                                        </p:tgtEl>
                                      </p:cBhvr>
                                      <p:to x="100000" y="100000"/>
                                    </p:animScale>
                                    <p:animScale>
                                      <p:cBhvr>
                                        <p:cTn id="95" dur="26">
                                          <p:stCondLst>
                                            <p:cond delay="1312"/>
                                          </p:stCondLst>
                                        </p:cTn>
                                        <p:tgtEl>
                                          <p:spTgt spid="3">
                                            <p:txEl>
                                              <p:pRg st="3" end="3"/>
                                            </p:txEl>
                                          </p:spTgt>
                                        </p:tgtEl>
                                      </p:cBhvr>
                                      <p:to x="100000" y="80000"/>
                                    </p:animScale>
                                    <p:animScale>
                                      <p:cBhvr>
                                        <p:cTn id="96" dur="166" decel="50000">
                                          <p:stCondLst>
                                            <p:cond delay="1338"/>
                                          </p:stCondLst>
                                        </p:cTn>
                                        <p:tgtEl>
                                          <p:spTgt spid="3">
                                            <p:txEl>
                                              <p:pRg st="3" end="3"/>
                                            </p:txEl>
                                          </p:spTgt>
                                        </p:tgtEl>
                                      </p:cBhvr>
                                      <p:to x="100000" y="100000"/>
                                    </p:animScale>
                                    <p:animScale>
                                      <p:cBhvr>
                                        <p:cTn id="97" dur="26">
                                          <p:stCondLst>
                                            <p:cond delay="1642"/>
                                          </p:stCondLst>
                                        </p:cTn>
                                        <p:tgtEl>
                                          <p:spTgt spid="3">
                                            <p:txEl>
                                              <p:pRg st="3" end="3"/>
                                            </p:txEl>
                                          </p:spTgt>
                                        </p:tgtEl>
                                      </p:cBhvr>
                                      <p:to x="100000" y="90000"/>
                                    </p:animScale>
                                    <p:animScale>
                                      <p:cBhvr>
                                        <p:cTn id="98" dur="166" decel="50000">
                                          <p:stCondLst>
                                            <p:cond delay="1668"/>
                                          </p:stCondLst>
                                        </p:cTn>
                                        <p:tgtEl>
                                          <p:spTgt spid="3">
                                            <p:txEl>
                                              <p:pRg st="3" end="3"/>
                                            </p:txEl>
                                          </p:spTgt>
                                        </p:tgtEl>
                                      </p:cBhvr>
                                      <p:to x="100000" y="100000"/>
                                    </p:animScale>
                                    <p:animScale>
                                      <p:cBhvr>
                                        <p:cTn id="99" dur="26">
                                          <p:stCondLst>
                                            <p:cond delay="1808"/>
                                          </p:stCondLst>
                                        </p:cTn>
                                        <p:tgtEl>
                                          <p:spTgt spid="3">
                                            <p:txEl>
                                              <p:pRg st="3" end="3"/>
                                            </p:txEl>
                                          </p:spTgt>
                                        </p:tgtEl>
                                      </p:cBhvr>
                                      <p:to x="100000" y="95000"/>
                                    </p:animScale>
                                    <p:animScale>
                                      <p:cBhvr>
                                        <p:cTn id="10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انواع الحد الاقصى لاستهلاك الاوكسجين</a:t>
            </a:r>
            <a:endParaRPr lang="en-US" dirty="0"/>
          </a:p>
        </p:txBody>
      </p:sp>
      <p:sp>
        <p:nvSpPr>
          <p:cNvPr id="3" name="Content Placeholder 2"/>
          <p:cNvSpPr>
            <a:spLocks noGrp="1"/>
          </p:cNvSpPr>
          <p:nvPr>
            <p:ph idx="1"/>
          </p:nvPr>
        </p:nvSpPr>
        <p:spPr>
          <a:xfrm>
            <a:off x="3386667" y="277086"/>
            <a:ext cx="7857065" cy="5120640"/>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1- الحد المطلق الاستهلاك الاوكسجين  ويعبر عنه بعدد اللترات المستهلكة من الاوكسجين في الدقيقة الواحدة (لتر/ الدقيقة).</a:t>
            </a:r>
          </a:p>
          <a:p>
            <a:pPr algn="r" rtl="1"/>
            <a:r>
              <a:rPr lang="ar-IQ" dirty="0" smtClean="0"/>
              <a:t>2- الحد الاقصى النسبي لاستهلاك الاوكسجين واذا </a:t>
            </a:r>
            <a:r>
              <a:rPr lang="ar-IQ" dirty="0"/>
              <a:t>ما تم قسمة عدد اللترات على وزن الجسم نحصل على الاستهلاك النسبي للاوكسجين ووحداته مللتر/دقيقة/كغم، ويعني عدد اللترات المستهلكة من الاوكسجين في الدقيقة لكل كيلو غرام من وزن الجسم. ويعرفه بهاء الدين سلامة على انه "اقصى كمية اوكسجين مستهلكة في الدقيقة بالمللتر لكل كيلو غرام من وزن الجسم وذلك بقسمة الحد الاقصى لاستهلاك الاوكسجين المطلق بالمللتر على وزن الجسم بالكيلوغرام".</a:t>
            </a:r>
            <a:r>
              <a:rPr lang="ar-IQ" dirty="0"/>
              <a:t/>
            </a:r>
            <a:br>
              <a:rPr lang="ar-IQ" dirty="0"/>
            </a:br>
            <a:r>
              <a:rPr lang="ar-IQ" dirty="0"/>
              <a:t/>
            </a:r>
            <a:br>
              <a:rPr lang="ar-IQ" dirty="0"/>
            </a:br>
            <a:r>
              <a:rPr lang="ar-IQ" sz="1100" b="1" dirty="0"/>
              <a:t>الحد الاقصى لاستهلاك الاوكسجين النسبي المقاس </a:t>
            </a:r>
            <a:r>
              <a:rPr lang="en-US" sz="1100" b="1" dirty="0"/>
              <a:t>vo2max = </a:t>
            </a:r>
            <a:r>
              <a:rPr lang="ar-IQ" sz="1100" b="1" dirty="0"/>
              <a:t>الحد الاقصى لاستهلاك الاوكسجين / وزن الجسم (</a:t>
            </a:r>
            <a:r>
              <a:rPr lang="en-US" sz="1100" b="1" dirty="0"/>
              <a:t>k)</a:t>
            </a:r>
            <a:r>
              <a:rPr lang="en-US" sz="1100" b="1" dirty="0"/>
              <a:t/>
            </a:r>
            <a:br>
              <a:rPr lang="en-US" sz="1100" b="1" dirty="0"/>
            </a:br>
            <a:endParaRPr lang="en-US" sz="1100" b="1"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240000961"/>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strVal val="#ppt_w+.3"/>
                                          </p:val>
                                        </p:tav>
                                        <p:tav tm="100000">
                                          <p:val>
                                            <p:strVal val="#ppt_w"/>
                                          </p:val>
                                        </p:tav>
                                      </p:tavLst>
                                    </p:anim>
                                    <p:anim calcmode="lin" valueType="num">
                                      <p:cBhvr>
                                        <p:cTn id="15" dur="1000" fill="hold"/>
                                        <p:tgtEl>
                                          <p:spTgt spid="3">
                                            <p:bg/>
                                          </p:spTgt>
                                        </p:tgtEl>
                                        <p:attrNameLst>
                                          <p:attrName>ppt_h</p:attrName>
                                        </p:attrNameLst>
                                      </p:cBhvr>
                                      <p:tavLst>
                                        <p:tav tm="0">
                                          <p:val>
                                            <p:strVal val="#ppt_h"/>
                                          </p:val>
                                        </p:tav>
                                        <p:tav tm="100000">
                                          <p:val>
                                            <p:strVal val="#ppt_h"/>
                                          </p:val>
                                        </p:tav>
                                      </p:tavLst>
                                    </p:anim>
                                    <p:animEffect transition="in" filter="fade">
                                      <p:cBhvr>
                                        <p:cTn id="16" dur="10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animBg="1"/>
    </p:bldLst>
  </p:timing>
</p:sld>
</file>

<file path=ppt/theme/theme1.xml><?xml version="1.0" encoding="utf-8"?>
<a:theme xmlns:a="http://schemas.openxmlformats.org/drawingml/2006/main" name="Fra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486</TotalTime>
  <Words>1121</Words>
  <Application>Microsoft Office PowerPoint</Application>
  <PresentationFormat>Widescreen</PresentationFormat>
  <Paragraphs>93</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Adobe Devanagari</vt:lpstr>
      <vt:lpstr>Calibri</vt:lpstr>
      <vt:lpstr>Corbel</vt:lpstr>
      <vt:lpstr>Tahoma</vt:lpstr>
      <vt:lpstr>Wingdings 2</vt:lpstr>
      <vt:lpstr>Frame</vt:lpstr>
      <vt:lpstr>- التدريب الزائد - الحد الاقصى لاستهلاك الاوكسجين - لاكتات الدم</vt:lpstr>
      <vt:lpstr>التدريب الزائد  OVERTRANING</vt:lpstr>
      <vt:lpstr>اعراض حالة التدريب الزائد</vt:lpstr>
      <vt:lpstr>انواع التدريب الزائد</vt:lpstr>
      <vt:lpstr>علاج حالة التدريب الزائد</vt:lpstr>
      <vt:lpstr>الحد الاقصى لاستهلاك الاوكسجين VO2max</vt:lpstr>
      <vt:lpstr>يعتبر الحد الاقصى لاستهلاك الاوكسجين مؤشرا لكثير من الوظائف الفسيولوجية والتي تتلخص بما ياتي</vt:lpstr>
      <vt:lpstr>علامات الوصول الى الحد الاقصى لاستهلاك الاوكسجين</vt:lpstr>
      <vt:lpstr>انواع الحد الاقصى لاستهلاك الاوكسجين</vt:lpstr>
      <vt:lpstr>طرق قياس الحد الاقصى لاستهلاك الاوكسجين - جهاز FITMAT من الاجهزة الحديثة لقياس VO2max</vt:lpstr>
      <vt:lpstr>لاكتات الدم</vt:lpstr>
      <vt:lpstr>مستويات حامض اللاكتيك بالدم وعلاقتها بشدة حمل التدريب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التدريب الزائد</dc:title>
  <dc:creator>mustafa</dc:creator>
  <cp:lastModifiedBy>mustafa</cp:lastModifiedBy>
  <cp:revision>33</cp:revision>
  <dcterms:created xsi:type="dcterms:W3CDTF">2017-12-11T15:54:55Z</dcterms:created>
  <dcterms:modified xsi:type="dcterms:W3CDTF">2017-12-12T20:27:15Z</dcterms:modified>
</cp:coreProperties>
</file>