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4041026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DDC98C7-BEF4-447B-9428-28A0BB5233AC}" type="datetimeFigureOut">
              <a:rPr lang="en-US" smtClean="0"/>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223327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3018974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1186088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579736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3516555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2330111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244930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3189989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350971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DDC98C7-BEF4-447B-9428-28A0BB5233AC}" type="datetimeFigureOut">
              <a:rPr lang="en-US" smtClean="0"/>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4115019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DDC98C7-BEF4-447B-9428-28A0BB5233AC}" type="datetimeFigureOut">
              <a:rPr lang="en-US" smtClean="0"/>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177557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CDDC98C7-BEF4-447B-9428-28A0BB5233AC}" type="datetimeFigureOut">
              <a:rPr lang="en-US" smtClean="0"/>
              <a:t>11/24/2017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4215299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CDDC98C7-BEF4-447B-9428-28A0BB5233AC}" type="datetimeFigureOut">
              <a:rPr lang="en-US" smtClean="0"/>
              <a:t>11/24/2017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3812789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C98C7-BEF4-447B-9428-28A0BB5233AC}" type="datetimeFigureOut">
              <a:rPr lang="en-US" smtClean="0"/>
              <a:t>11/24/2017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36385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DDC98C7-BEF4-447B-9428-28A0BB5233AC}" type="datetimeFigureOut">
              <a:rPr lang="en-US" smtClean="0"/>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2751309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DDC98C7-BEF4-447B-9428-28A0BB5233AC}" type="datetimeFigureOut">
              <a:rPr lang="en-US" smtClean="0"/>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1E98D-CA01-4C89-B863-C150869DC1DF}" type="slidenum">
              <a:rPr lang="en-US" smtClean="0"/>
              <a:t>‹#›</a:t>
            </a:fld>
            <a:endParaRPr lang="en-US"/>
          </a:p>
        </p:txBody>
      </p:sp>
    </p:spTree>
    <p:extLst>
      <p:ext uri="{BB962C8B-B14F-4D97-AF65-F5344CB8AC3E}">
        <p14:creationId xmlns:p14="http://schemas.microsoft.com/office/powerpoint/2010/main" val="182284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DDC98C7-BEF4-447B-9428-28A0BB5233AC}" type="datetimeFigureOut">
              <a:rPr lang="en-US" smtClean="0"/>
              <a:t>11/24/2017</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31E98D-CA01-4C89-B863-C150869DC1DF}" type="slidenum">
              <a:rPr lang="en-US" smtClean="0"/>
              <a:t>‹#›</a:t>
            </a:fld>
            <a:endParaRPr lang="en-US"/>
          </a:p>
        </p:txBody>
      </p:sp>
    </p:spTree>
    <p:extLst>
      <p:ext uri="{BB962C8B-B14F-4D97-AF65-F5344CB8AC3E}">
        <p14:creationId xmlns:p14="http://schemas.microsoft.com/office/powerpoint/2010/main" val="37436555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104898" y="188260"/>
            <a:ext cx="10018713" cy="1264024"/>
          </a:xfrm>
        </p:spPr>
        <p:txBody>
          <a:bodyPr/>
          <a:lstStyle/>
          <a:p>
            <a:pPr algn="ctr"/>
            <a:r>
              <a:rPr lang="en-US" b="1" dirty="0" smtClean="0">
                <a:solidFill>
                  <a:srgbClr val="FF0000"/>
                </a:solidFill>
              </a:rPr>
              <a:t>John Dewey </a:t>
            </a:r>
            <a:r>
              <a:rPr lang="ar-IQ" b="1" dirty="0" smtClean="0">
                <a:solidFill>
                  <a:srgbClr val="FF0000"/>
                </a:solidFill>
              </a:rPr>
              <a:t>الفن خبرة .. جون ديوي </a:t>
            </a:r>
            <a:endParaRPr lang="en-US" b="1" dirty="0">
              <a:solidFill>
                <a:srgbClr val="FF0000"/>
              </a:solidFill>
            </a:endParaRPr>
          </a:p>
        </p:txBody>
      </p:sp>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4311" y="1452284"/>
            <a:ext cx="9259889" cy="5204009"/>
          </a:xfrm>
        </p:spPr>
      </p:pic>
    </p:spTree>
    <p:extLst>
      <p:ext uri="{BB962C8B-B14F-4D97-AF65-F5344CB8AC3E}">
        <p14:creationId xmlns:p14="http://schemas.microsoft.com/office/powerpoint/2010/main" val="2486377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6894" y="23052"/>
            <a:ext cx="11430001" cy="6834948"/>
          </a:xfrm>
          <a:prstGeom prst="rect">
            <a:avLst/>
          </a:prstGeom>
        </p:spPr>
        <p:txBody>
          <a:bodyPr wrap="square">
            <a:spAutoFit/>
          </a:bodyPr>
          <a:lstStyle/>
          <a:p>
            <a:pPr algn="justLow" rtl="1">
              <a:lnSpc>
                <a:spcPct val="115000"/>
              </a:lnSpc>
              <a:spcAft>
                <a:spcPts val="0"/>
              </a:spcAft>
            </a:pPr>
            <a:r>
              <a:rPr lang="ar-SA" sz="3000" b="1" dirty="0" smtClean="0">
                <a:effectLst/>
                <a:latin typeface="Calibri" panose="020F0502020204030204" pitchFamily="34" charset="0"/>
                <a:ea typeface="Calibri" panose="020F0502020204030204" pitchFamily="34" charset="0"/>
                <a:cs typeface="Simplified Arabic" panose="02020603050405020304" pitchFamily="18" charset="-78"/>
              </a:rPr>
              <a:t>الفلسفة العامة: </a:t>
            </a:r>
            <a:endParaRPr lang="en-US" sz="39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Aft>
                <a:spcPts val="0"/>
              </a:spcAft>
              <a:buFont typeface="+mj-lt"/>
              <a:buAutoNum type="arabicPeriod"/>
              <a:tabLst>
                <a:tab pos="466725" algn="l"/>
              </a:tabLst>
            </a:pPr>
            <a:r>
              <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تؤكد على </a:t>
            </a: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العمل والمنفعة </a:t>
            </a:r>
            <a:endPar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justLow" rtl="1">
              <a:lnSpc>
                <a:spcPct val="115000"/>
              </a:lnSpc>
              <a:spcAft>
                <a:spcPts val="0"/>
              </a:spcAft>
              <a:buFont typeface="+mj-lt"/>
              <a:buAutoNum type="arabicPeriod"/>
              <a:tabLst>
                <a:tab pos="466725" algn="l"/>
              </a:tabLst>
            </a:pPr>
            <a:r>
              <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تؤك</a:t>
            </a:r>
            <a:r>
              <a:rPr lang="ar-IQ" sz="3900" b="1" dirty="0" smtClean="0">
                <a:solidFill>
                  <a:srgbClr val="7030A0"/>
                </a:solidFill>
                <a:latin typeface="Calibri" panose="020F0502020204030204" pitchFamily="34" charset="0"/>
                <a:ea typeface="Calibri" panose="020F0502020204030204" pitchFamily="34" charset="0"/>
                <a:cs typeface="Simplified Arabic" panose="02020603050405020304" pitchFamily="18" charset="-78"/>
              </a:rPr>
              <a:t>د على ربط </a:t>
            </a: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الفكر بالأداء </a:t>
            </a: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التجريبي</a:t>
            </a:r>
            <a:r>
              <a:rPr lang="ar-IQ" sz="3900" b="1" dirty="0" smtClean="0">
                <a:solidFill>
                  <a:srgbClr val="7030A0"/>
                </a:solidFill>
                <a:latin typeface="Calibri" panose="020F0502020204030204" pitchFamily="34" charset="0"/>
                <a:ea typeface="Calibri" panose="020F0502020204030204" pitchFamily="34" charset="0"/>
                <a:cs typeface="Simplified Arabic" panose="02020603050405020304" pitchFamily="18" charset="-78"/>
              </a:rPr>
              <a:t>، العقل بالعمل يتطور </a:t>
            </a:r>
            <a:r>
              <a:rPr lang="ar-IQ" sz="3900" b="1" smtClean="0">
                <a:solidFill>
                  <a:srgbClr val="7030A0"/>
                </a:solidFill>
                <a:latin typeface="Calibri" panose="020F0502020204030204" pitchFamily="34" charset="0"/>
                <a:ea typeface="Calibri" panose="020F0502020204030204" pitchFamily="34" charset="0"/>
                <a:cs typeface="Simplified Arabic" panose="02020603050405020304" pitchFamily="18" charset="-78"/>
              </a:rPr>
              <a:t>احدهما بالآخر.</a:t>
            </a:r>
            <a:r>
              <a:rPr lang="ar-SA" sz="3900" b="1"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 </a:t>
            </a:r>
            <a:endPar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justLow" rtl="1">
              <a:lnSpc>
                <a:spcPct val="115000"/>
              </a:lnSpc>
              <a:spcAft>
                <a:spcPts val="0"/>
              </a:spcAft>
              <a:buFont typeface="+mj-lt"/>
              <a:buAutoNum type="arabicPeriod"/>
              <a:tabLst>
                <a:tab pos="466725" algn="l"/>
              </a:tabLst>
            </a:pP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إن معيار صدق الفكرة يقاس بمدى ما يترتب عليها من نتائج نافعة</a:t>
            </a:r>
            <a:endParaRPr lang="en-US" sz="3900" b="1"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Aft>
                <a:spcPts val="0"/>
              </a:spcAft>
              <a:buFont typeface="+mj-lt"/>
              <a:buAutoNum type="arabicPeriod"/>
              <a:tabLst>
                <a:tab pos="466725" algn="l"/>
              </a:tabLst>
            </a:pPr>
            <a:r>
              <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تؤكد على ربط </a:t>
            </a: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الفكر بالواقع الحياتي</a:t>
            </a:r>
            <a:r>
              <a:rPr lang="ar-IQ" sz="3900" b="1" dirty="0" smtClean="0">
                <a:solidFill>
                  <a:srgbClr val="7030A0"/>
                </a:solidFill>
                <a:latin typeface="Calibri" panose="020F0502020204030204" pitchFamily="34" charset="0"/>
                <a:ea typeface="Calibri" panose="020F0502020204030204" pitchFamily="34" charset="0"/>
                <a:cs typeface="Simplified Arabic" panose="02020603050405020304" pitchFamily="18" charset="-78"/>
              </a:rPr>
              <a:t>.</a:t>
            </a:r>
          </a:p>
          <a:p>
            <a:pPr marL="342900" lvl="0" indent="-342900" algn="justLow" rtl="1">
              <a:lnSpc>
                <a:spcPct val="115000"/>
              </a:lnSpc>
              <a:spcAft>
                <a:spcPts val="0"/>
              </a:spcAft>
              <a:buFont typeface="+mj-lt"/>
              <a:buAutoNum type="arabicPeriod"/>
              <a:tabLst>
                <a:tab pos="466725" algn="l"/>
              </a:tabLst>
            </a:pP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تؤكد على علاقة الانسان مع بيئته </a:t>
            </a: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 </a:t>
            </a:r>
            <a:endPar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endParaRPr>
          </a:p>
          <a:p>
            <a:pPr marL="342900" lvl="0" indent="-342900" algn="justLow" rtl="1">
              <a:lnSpc>
                <a:spcPct val="115000"/>
              </a:lnSpc>
              <a:spcAft>
                <a:spcPts val="0"/>
              </a:spcAft>
              <a:buFont typeface="+mj-lt"/>
              <a:buAutoNum type="arabicPeriod"/>
              <a:tabLst>
                <a:tab pos="466725" algn="l"/>
              </a:tabLst>
            </a:pP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هي فلسفة تجريبية ديناميكية متطورة ترفض السكون </a:t>
            </a:r>
            <a:r>
              <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وبفعل </a:t>
            </a: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المتراكم التجريبي </a:t>
            </a:r>
            <a:r>
              <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ت</a:t>
            </a: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حقق الخبرة</a:t>
            </a:r>
            <a:r>
              <a:rPr lang="ar-IQ"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a:t>
            </a:r>
            <a:endParaRPr lang="en-US" sz="3900" b="1"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15000"/>
              </a:lnSpc>
              <a:spcAft>
                <a:spcPts val="0"/>
              </a:spcAft>
              <a:buFont typeface="+mj-lt"/>
              <a:buAutoNum type="arabicPeriod"/>
              <a:tabLst>
                <a:tab pos="466725" algn="l"/>
                <a:tab pos="519430" algn="l"/>
              </a:tabLst>
            </a:pPr>
            <a:r>
              <a:rPr lang="ar-SA" sz="3900" b="1" dirty="0" smtClean="0">
                <a:solidFill>
                  <a:srgbClr val="7030A0"/>
                </a:solidFill>
                <a:effectLst/>
                <a:latin typeface="Calibri" panose="020F0502020204030204" pitchFamily="34" charset="0"/>
                <a:ea typeface="Calibri" panose="020F0502020204030204" pitchFamily="34" charset="0"/>
                <a:cs typeface="Simplified Arabic" panose="02020603050405020304" pitchFamily="18" charset="-78"/>
              </a:rPr>
              <a:t>رفض شطر الفكر الإنساني والحقيقة.</a:t>
            </a:r>
            <a:endParaRPr lang="en-US" sz="3900" b="1" dirty="0">
              <a:solidFill>
                <a:srgbClr val="7030A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6792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69894" y="271477"/>
            <a:ext cx="10797988" cy="5932393"/>
          </a:xfrm>
          <a:prstGeom prst="rect">
            <a:avLst/>
          </a:prstGeom>
        </p:spPr>
        <p:txBody>
          <a:bodyPr wrap="square">
            <a:spAutoFit/>
          </a:bodyPr>
          <a:lstStyle/>
          <a:p>
            <a:pPr algn="justLow" rtl="1">
              <a:lnSpc>
                <a:spcPct val="115000"/>
              </a:lnSpc>
              <a:spcAft>
                <a:spcPts val="0"/>
              </a:spcAft>
            </a:pPr>
            <a:r>
              <a:rPr lang="ar-IQ" sz="3600" b="1" dirty="0" smtClean="0">
                <a:solidFill>
                  <a:srgbClr val="00B050"/>
                </a:solidFill>
                <a:effectLst/>
                <a:latin typeface="Calibri" panose="020F0502020204030204" pitchFamily="34" charset="0"/>
                <a:ea typeface="Calibri" panose="020F0502020204030204" pitchFamily="34" charset="0"/>
                <a:cs typeface="Simplified Arabic" panose="02020603050405020304" pitchFamily="18" charset="-78"/>
              </a:rPr>
              <a:t>نظرية المعرفة </a:t>
            </a:r>
          </a:p>
          <a:p>
            <a:pPr algn="justLow" rtl="1">
              <a:lnSpc>
                <a:spcPct val="115000"/>
              </a:lnSpc>
              <a:spcAft>
                <a:spcPts val="0"/>
              </a:spcAft>
            </a:pPr>
            <a:r>
              <a:rPr lang="ar-IQ" sz="4200" dirty="0" smtClean="0">
                <a:effectLst/>
                <a:latin typeface="Calibri" panose="020F0502020204030204" pitchFamily="34" charset="0"/>
                <a:ea typeface="Calibri" panose="020F0502020204030204" pitchFamily="34" charset="0"/>
                <a:cs typeface="Simplified Arabic" panose="02020603050405020304" pitchFamily="18" charset="-78"/>
              </a:rPr>
              <a:t>1. </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العقل </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 أداة الإنسان </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لحل مشاكله الحياتية ويحقق</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 ال</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م</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توازن </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مع بيئته</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 </a:t>
            </a:r>
            <a:endPar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endParaRPr>
          </a:p>
          <a:p>
            <a:pPr algn="justLow" rtl="1">
              <a:lnSpc>
                <a:spcPct val="115000"/>
              </a:lnSpc>
              <a:spcAft>
                <a:spcPts val="0"/>
              </a:spcAft>
            </a:pP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2. </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تؤكد على المنهج والمعرفة التجريبية. </a:t>
            </a:r>
            <a:endPar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endParaRPr>
          </a:p>
          <a:p>
            <a:pPr algn="justLow" rtl="1">
              <a:lnSpc>
                <a:spcPct val="115000"/>
              </a:lnSpc>
              <a:spcAft>
                <a:spcPts val="0"/>
              </a:spcAft>
            </a:pP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3. </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يتخذ </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العقل</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 أداة أو ذريعة لتحقيق منفعة</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a:t>
            </a:r>
          </a:p>
          <a:p>
            <a:pPr algn="justLow" rtl="1">
              <a:lnSpc>
                <a:spcPct val="115000"/>
              </a:lnSpc>
              <a:spcAft>
                <a:spcPts val="0"/>
              </a:spcAft>
            </a:pPr>
            <a:r>
              <a:rPr lang="ar-IQ" sz="4200" b="1" dirty="0">
                <a:solidFill>
                  <a:srgbClr val="0070C0"/>
                </a:solidFill>
                <a:latin typeface="Calibri" panose="020F0502020204030204" pitchFamily="34" charset="0"/>
                <a:ea typeface="Calibri" panose="020F0502020204030204" pitchFamily="34" charset="0"/>
                <a:cs typeface="Simplified Arabic" panose="02020603050405020304" pitchFamily="18" charset="-78"/>
              </a:rPr>
              <a:t>4</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صدق الفكرة وحقيقتها هو ما يترتب عليها من نتائج نافعة</a:t>
            </a:r>
            <a:endPar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endParaRPr>
          </a:p>
          <a:p>
            <a:pPr algn="justLow" rtl="1">
              <a:lnSpc>
                <a:spcPct val="115000"/>
              </a:lnSpc>
              <a:spcAft>
                <a:spcPts val="0"/>
              </a:spcAft>
            </a:pPr>
            <a:r>
              <a:rPr lang="ar-IQ" sz="4200" b="1" dirty="0" smtClean="0">
                <a:solidFill>
                  <a:srgbClr val="0070C0"/>
                </a:solidFill>
                <a:latin typeface="Calibri" panose="020F0502020204030204" pitchFamily="34" charset="0"/>
                <a:ea typeface="Calibri" panose="020F0502020204030204" pitchFamily="34" charset="0"/>
                <a:cs typeface="Simplified Arabic" panose="02020603050405020304" pitchFamily="18" charset="-78"/>
              </a:rPr>
              <a:t>5. ربط المعرفة بالعمل والمنفعة والتجريب</a:t>
            </a:r>
          </a:p>
          <a:p>
            <a:pPr algn="justLow" rtl="1">
              <a:lnSpc>
                <a:spcPct val="115000"/>
              </a:lnSpc>
              <a:spcAft>
                <a:spcPts val="0"/>
              </a:spcAft>
            </a:pP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6. يرفض التفريق بين العملي </a:t>
            </a:r>
            <a:r>
              <a:rPr lang="ar-IQ" sz="4200" b="1" dirty="0" smtClean="0">
                <a:solidFill>
                  <a:srgbClr val="0070C0"/>
                </a:solidFill>
                <a:effectLst/>
                <a:latin typeface="Calibri" panose="020F0502020204030204" pitchFamily="34" charset="0"/>
                <a:ea typeface="Calibri" panose="020F0502020204030204" pitchFamily="34" charset="0"/>
                <a:cs typeface="Simplified Arabic" panose="02020603050405020304" pitchFamily="18" charset="-78"/>
              </a:rPr>
              <a:t>والنظري فهما مكملان لبعضهما</a:t>
            </a:r>
            <a:endParaRPr lang="en-US" sz="4200" b="1"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751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 y="149549"/>
            <a:ext cx="12192000" cy="6624891"/>
          </a:xfrm>
          <a:prstGeom prst="rect">
            <a:avLst/>
          </a:prstGeom>
        </p:spPr>
        <p:txBody>
          <a:bodyPr wrap="square">
            <a:spAutoFit/>
          </a:bodyPr>
          <a:lstStyle/>
          <a:p>
            <a:pPr algn="justLow" rtl="1">
              <a:lnSpc>
                <a:spcPct val="115000"/>
              </a:lnSpc>
              <a:spcAft>
                <a:spcPts val="0"/>
              </a:spcAft>
              <a:tabLst>
                <a:tab pos="519430" algn="l"/>
              </a:tabLst>
            </a:pPr>
            <a:r>
              <a:rPr lang="ar-IQ" sz="2400" b="1" dirty="0" smtClean="0">
                <a:solidFill>
                  <a:srgbClr val="00B0F0"/>
                </a:solidFill>
                <a:effectLst/>
                <a:latin typeface="Calibri" panose="020F0502020204030204" pitchFamily="34" charset="0"/>
                <a:ea typeface="Calibri" panose="020F0502020204030204" pitchFamily="34" charset="0"/>
                <a:cs typeface="Simplified Arabic" panose="02020603050405020304" pitchFamily="18" charset="-78"/>
              </a:rPr>
              <a:t>فلسفته الجمالية:</a:t>
            </a:r>
            <a:endParaRPr lang="en-US" dirty="0" smtClean="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15000"/>
              </a:lnSpc>
              <a:spcAft>
                <a:spcPts val="0"/>
              </a:spcAft>
              <a:tabLst>
                <a:tab pos="519430" algn="l"/>
              </a:tabLst>
            </a:pPr>
            <a:r>
              <a:rPr lang="ar-IQ"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الفن: هو العمل العقلي التجريبي الذي يحاول الكشف عن مكامن الفجوات او المتناقضات بين الانسان والمجامع والبيئة. يؤدي الى تكوين الخبرات. وأعطى للفن صيغة نفعية وظيفية. وهو أداة لتحقيق قيم عقلية حسية تجريبية.</a:t>
            </a:r>
          </a:p>
          <a:p>
            <a:pPr algn="justLow" rtl="1">
              <a:lnSpc>
                <a:spcPct val="115000"/>
              </a:lnSpc>
              <a:spcAft>
                <a:spcPts val="0"/>
              </a:spcAft>
              <a:tabLst>
                <a:tab pos="519430" algn="l"/>
              </a:tabLst>
            </a:pPr>
            <a:endParaRPr lang="ar-IQ" sz="2400" dirty="0" smtClean="0">
              <a:solidFill>
                <a:srgbClr val="00B050"/>
              </a:solidFill>
            </a:endParaRPr>
          </a:p>
          <a:p>
            <a:pPr algn="justLow" rtl="1">
              <a:lnSpc>
                <a:spcPct val="115000"/>
              </a:lnSpc>
              <a:spcAft>
                <a:spcPts val="0"/>
              </a:spcAft>
              <a:tabLst>
                <a:tab pos="519430" algn="l"/>
              </a:tabLst>
            </a:pPr>
            <a:r>
              <a:rPr lang="ar-SA" sz="2400" b="1" dirty="0" smtClean="0">
                <a:solidFill>
                  <a:srgbClr val="00B050"/>
                </a:solidFill>
              </a:rPr>
              <a:t>الفنان</a:t>
            </a:r>
            <a:r>
              <a:rPr lang="ar-SA" sz="2400" b="1" dirty="0">
                <a:solidFill>
                  <a:srgbClr val="00B050"/>
                </a:solidFill>
              </a:rPr>
              <a:t>: </a:t>
            </a:r>
            <a:r>
              <a:rPr lang="ar-IQ" sz="2400" b="1" dirty="0" smtClean="0">
                <a:solidFill>
                  <a:srgbClr val="00B050"/>
                </a:solidFill>
              </a:rPr>
              <a:t>لا يختلف عن الناس الا بالتوجه والإرادة ، ويرفض </a:t>
            </a:r>
            <a:r>
              <a:rPr lang="ar-IQ" sz="2400" b="1" dirty="0">
                <a:solidFill>
                  <a:srgbClr val="00B050"/>
                </a:solidFill>
              </a:rPr>
              <a:t>ديوي صيغ الالهام والحدس التي </a:t>
            </a:r>
            <a:r>
              <a:rPr lang="ar-IQ" sz="2400" b="1" dirty="0" smtClean="0">
                <a:solidFill>
                  <a:srgbClr val="00B050"/>
                </a:solidFill>
              </a:rPr>
              <a:t>تضعه </a:t>
            </a:r>
            <a:r>
              <a:rPr lang="ar-IQ" sz="2400" b="1" dirty="0">
                <a:solidFill>
                  <a:srgbClr val="00B050"/>
                </a:solidFill>
              </a:rPr>
              <a:t>بموضع الملائكة والقديسين والخوارق، فهو ذلك الانسان ذو الإمكانات التجريبية الواسعة المكونة للخبرة </a:t>
            </a:r>
            <a:r>
              <a:rPr lang="ar-IQ" sz="2400" b="1" dirty="0" smtClean="0">
                <a:solidFill>
                  <a:srgbClr val="00B050"/>
                </a:solidFill>
              </a:rPr>
              <a:t>لديه، يعمل ويجرب لتحقيق المتوازن مع بيئته.</a:t>
            </a:r>
          </a:p>
          <a:p>
            <a:pPr algn="just" rtl="1"/>
            <a:endParaRPr lang="ar-IQ" sz="2400" b="1" dirty="0" smtClean="0"/>
          </a:p>
          <a:p>
            <a:pPr algn="just" rtl="1"/>
            <a:r>
              <a:rPr lang="ar-IQ" sz="2800" b="1" dirty="0" smtClean="0">
                <a:solidFill>
                  <a:srgbClr val="C00000"/>
                </a:solidFill>
              </a:rPr>
              <a:t>الجمال</a:t>
            </a:r>
            <a:r>
              <a:rPr lang="ar-IQ" sz="2800" b="1" dirty="0">
                <a:solidFill>
                  <a:srgbClr val="C00000"/>
                </a:solidFill>
              </a:rPr>
              <a:t>: حسي وعقلي يرتبط بقيمة المتراكم العقلي التجريبي الذي امتلك </a:t>
            </a:r>
            <a:r>
              <a:rPr lang="ar-IQ" sz="2800" b="1" dirty="0" smtClean="0">
                <a:solidFill>
                  <a:srgbClr val="C00000"/>
                </a:solidFill>
              </a:rPr>
              <a:t>الخبرة. </a:t>
            </a:r>
            <a:endParaRPr lang="en-US" sz="2800" b="1" dirty="0">
              <a:solidFill>
                <a:srgbClr val="C00000"/>
              </a:solidFill>
            </a:endParaRPr>
          </a:p>
          <a:p>
            <a:pPr rtl="1"/>
            <a:r>
              <a:rPr lang="ar-IQ" sz="2400" dirty="0"/>
              <a:t> </a:t>
            </a:r>
            <a:endParaRPr lang="en-US" sz="2400" dirty="0"/>
          </a:p>
          <a:p>
            <a:pPr algn="just" rtl="1"/>
            <a:r>
              <a:rPr lang="ar-IQ" sz="2800" b="1" dirty="0" smtClean="0">
                <a:solidFill>
                  <a:srgbClr val="0070C0"/>
                </a:solidFill>
              </a:rPr>
              <a:t>الابداع والعملية الإبداعية: الابداع محكوم </a:t>
            </a:r>
            <a:r>
              <a:rPr lang="ar-IQ" sz="2800" b="1" dirty="0">
                <a:solidFill>
                  <a:srgbClr val="0070C0"/>
                </a:solidFill>
              </a:rPr>
              <a:t>بوعي وخبرة وتجربة لغلق الفجوات وتحقيق التوازن</a:t>
            </a:r>
            <a:r>
              <a:rPr lang="ar-IQ" dirty="0"/>
              <a:t>.</a:t>
            </a:r>
            <a:endParaRPr lang="en-US" dirty="0"/>
          </a:p>
          <a:p>
            <a:pPr algn="justLow" rtl="1">
              <a:lnSpc>
                <a:spcPct val="115000"/>
              </a:lnSpc>
              <a:spcAft>
                <a:spcPts val="0"/>
              </a:spcAft>
              <a:tabLst>
                <a:tab pos="519430" algn="l"/>
              </a:tabLs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129543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خداعي">
  <a:themeElements>
    <a:clrScheme name="أحمر">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خداعي">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خداعي">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TM03457496[[fn=خداعي]]</Template>
  <TotalTime>32</TotalTime>
  <Words>232</Words>
  <Application>Microsoft Office PowerPoint</Application>
  <PresentationFormat>ملء الشاشة</PresentationFormat>
  <Paragraphs>24</Paragraphs>
  <Slides>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vt:i4>
      </vt:variant>
    </vt:vector>
  </HeadingPairs>
  <TitlesOfParts>
    <vt:vector size="10" baseType="lpstr">
      <vt:lpstr>Arial</vt:lpstr>
      <vt:lpstr>Calibri</vt:lpstr>
      <vt:lpstr>Corbel</vt:lpstr>
      <vt:lpstr>Simplified Arabic</vt:lpstr>
      <vt:lpstr>Tahoma</vt:lpstr>
      <vt:lpstr>خداعي</vt:lpstr>
      <vt:lpstr>John Dewey الفن خبرة .. جون ديوي </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Dewey الفن خبرة .. جون ديوي </dc:title>
  <dc:creator>nada</dc:creator>
  <cp:lastModifiedBy>nada</cp:lastModifiedBy>
  <cp:revision>8</cp:revision>
  <dcterms:created xsi:type="dcterms:W3CDTF">2017-11-24T15:12:00Z</dcterms:created>
  <dcterms:modified xsi:type="dcterms:W3CDTF">2017-11-24T15:48:17Z</dcterms:modified>
</cp:coreProperties>
</file>