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54" autoAdjust="0"/>
  </p:normalViewPr>
  <p:slideViewPr>
    <p:cSldViewPr snapToGrid="0">
      <p:cViewPr varScale="1">
        <p:scale>
          <a:sx n="67" d="100"/>
          <a:sy n="67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r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22BC7FB2-1E7F-4C4C-8DA7-4272453C2C54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279E532-81A2-47FE-B192-AB6E2876A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71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7FB2-1E7F-4C4C-8DA7-4272453C2C54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E532-81A2-47FE-B192-AB6E2876A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74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7FB2-1E7F-4C4C-8DA7-4272453C2C54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E532-81A2-47FE-B192-AB6E2876A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13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7FB2-1E7F-4C4C-8DA7-4272453C2C54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E532-81A2-47FE-B192-AB6E2876A86E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9633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7FB2-1E7F-4C4C-8DA7-4272453C2C54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E532-81A2-47FE-B192-AB6E2876A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84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7FB2-1E7F-4C4C-8DA7-4272453C2C54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E532-81A2-47FE-B192-AB6E2876A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691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7FB2-1E7F-4C4C-8DA7-4272453C2C54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E532-81A2-47FE-B192-AB6E2876A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524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7FB2-1E7F-4C4C-8DA7-4272453C2C54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E532-81A2-47FE-B192-AB6E2876A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9606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7FB2-1E7F-4C4C-8DA7-4272453C2C54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E532-81A2-47FE-B192-AB6E2876A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27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7FB2-1E7F-4C4C-8DA7-4272453C2C54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E532-81A2-47FE-B192-AB6E2876A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9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7FB2-1E7F-4C4C-8DA7-4272453C2C54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E532-81A2-47FE-B192-AB6E2876A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42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7FB2-1E7F-4C4C-8DA7-4272453C2C54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E532-81A2-47FE-B192-AB6E2876A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955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7FB2-1E7F-4C4C-8DA7-4272453C2C54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E532-81A2-47FE-B192-AB6E2876A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88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7FB2-1E7F-4C4C-8DA7-4272453C2C54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E532-81A2-47FE-B192-AB6E2876A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55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7FB2-1E7F-4C4C-8DA7-4272453C2C54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E532-81A2-47FE-B192-AB6E2876A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89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7FB2-1E7F-4C4C-8DA7-4272453C2C54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E532-81A2-47FE-B192-AB6E2876A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3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7FB2-1E7F-4C4C-8DA7-4272453C2C54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E532-81A2-47FE-B192-AB6E2876A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89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C7FB2-1E7F-4C4C-8DA7-4272453C2C54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9E532-81A2-47FE-B192-AB6E2876A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9945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1263"/>
          </a:xfrm>
        </p:spPr>
        <p:txBody>
          <a:bodyPr/>
          <a:lstStyle/>
          <a:p>
            <a:pPr algn="ctr" rtl="1"/>
            <a:r>
              <a:rPr lang="ar-SA" b="1" dirty="0">
                <a:solidFill>
                  <a:srgbClr val="FFFF00"/>
                </a:solidFill>
              </a:rPr>
              <a:t>النظرية الإشراقية عند أبي نصر الفارابي </a:t>
            </a:r>
            <a:r>
              <a:rPr lang="en-US" b="1" dirty="0" err="1">
                <a:solidFill>
                  <a:srgbClr val="FFFF00"/>
                </a:solidFill>
              </a:rPr>
              <a:t>Alfarabi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6" name="عنصر نائب للمحتوى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813" y="1576388"/>
            <a:ext cx="7500937" cy="4967287"/>
          </a:xfrm>
        </p:spPr>
      </p:pic>
    </p:spTree>
    <p:extLst>
      <p:ext uri="{BB962C8B-B14F-4D97-AF65-F5344CB8AC3E}">
        <p14:creationId xmlns:p14="http://schemas.microsoft.com/office/powerpoint/2010/main" val="1320047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42874" y="447198"/>
            <a:ext cx="1135856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Low" rtl="1">
              <a:spcAft>
                <a:spcPts val="0"/>
              </a:spcAft>
              <a:buFont typeface="Wingdings" panose="05000000000000000000" pitchFamily="2" charset="2"/>
              <a:buChar char=""/>
              <a:tabLst>
                <a:tab pos="228600" algn="l"/>
              </a:tabLst>
            </a:pPr>
            <a:r>
              <a:rPr lang="ar-SA" sz="44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حياته (259-339هـ) / (873-953 م)</a:t>
            </a:r>
            <a:endParaRPr lang="en-US" sz="4400" b="1" dirty="0" smtClean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lvl="0" indent="-342900" algn="justLow" rtl="1">
              <a:spcAft>
                <a:spcPts val="0"/>
              </a:spcAft>
              <a:buFont typeface="Wingdings" panose="05000000000000000000" pitchFamily="2" charset="2"/>
              <a:buChar char=""/>
              <a:tabLst>
                <a:tab pos="228600" algn="l"/>
              </a:tabLst>
            </a:pPr>
            <a:r>
              <a:rPr lang="ar-SA" sz="44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فلسفة الفارابي العامة</a:t>
            </a:r>
            <a:endParaRPr lang="en-US" sz="4400" b="1" dirty="0" smtClean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 rtl="1">
              <a:spcAft>
                <a:spcPts val="0"/>
              </a:spcAft>
            </a:pPr>
            <a:r>
              <a:rPr lang="ar-SA" sz="44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1.التوفيق بين الحكمة والشريعة - الوحي والعقل - النبي والفيلسوف</a:t>
            </a:r>
            <a:endParaRPr lang="en-US" sz="4400" b="1" dirty="0" smtClean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 rtl="1">
              <a:spcAft>
                <a:spcPts val="0"/>
              </a:spcAft>
            </a:pPr>
            <a:r>
              <a:rPr lang="ar-SA" sz="44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2.التوفيق بين أفلاطون وأرسطو</a:t>
            </a:r>
            <a:endParaRPr lang="en-US" sz="4400" b="1" dirty="0" smtClean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 rtl="1">
              <a:spcAft>
                <a:spcPts val="0"/>
              </a:spcAft>
            </a:pPr>
            <a:r>
              <a:rPr lang="ar-SA" sz="44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</a:t>
            </a:r>
            <a:r>
              <a:rPr lang="ar-SA" sz="44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أ.الحياة</a:t>
            </a:r>
            <a:r>
              <a:rPr lang="ar-SA" sz="44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الخاصة</a:t>
            </a:r>
            <a:endParaRPr lang="en-US" sz="4400" b="1" dirty="0" smtClean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 rtl="1">
              <a:spcAft>
                <a:spcPts val="0"/>
              </a:spcAft>
            </a:pPr>
            <a:r>
              <a:rPr lang="ar-SA" sz="44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SA" sz="44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ب.المثل</a:t>
            </a:r>
            <a:r>
              <a:rPr lang="ar-SA" sz="4400" b="1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endParaRPr lang="en-US" sz="4400" b="1" dirty="0" smtClean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 rtl="1">
              <a:spcAft>
                <a:spcPts val="0"/>
              </a:spcAft>
            </a:pPr>
            <a:r>
              <a:rPr lang="ar-SA" sz="4400" b="1" dirty="0" err="1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ج.الجوهر</a:t>
            </a:r>
            <a:endParaRPr lang="en-US" sz="4400" b="1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112" y="2528886"/>
            <a:ext cx="3084573" cy="38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9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248067"/>
            <a:ext cx="12030075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>
              <a:spcAft>
                <a:spcPts val="0"/>
              </a:spcAft>
            </a:pPr>
            <a:r>
              <a:rPr lang="ar-SA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1.المعرفة </a:t>
            </a:r>
            <a:r>
              <a:rPr lang="ar-SA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الحسية: أكد أهمية الحس والحواس – الحواس الظاهرة (الحواس الخمس) 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 rtl="1">
              <a:spcAft>
                <a:spcPts val="0"/>
              </a:spcAft>
            </a:pPr>
            <a:r>
              <a:rPr lang="ar-SA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–الحواس الباطنة</a:t>
            </a:r>
            <a:endParaRPr lang="en-US" sz="3200" b="1" dirty="0" smtClean="0">
              <a:solidFill>
                <a:schemeClr val="bg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 rtl="1">
              <a:spcAft>
                <a:spcPts val="0"/>
              </a:spcAft>
            </a:pPr>
            <a:r>
              <a:rPr lang="ar-SA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1.الحس المشترك</a:t>
            </a:r>
            <a:endParaRPr lang="en-US" sz="3200" b="1" dirty="0" smtClean="0">
              <a:solidFill>
                <a:schemeClr val="bg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 rtl="1">
              <a:spcAft>
                <a:spcPts val="0"/>
              </a:spcAft>
            </a:pPr>
            <a:r>
              <a:rPr lang="ar-SA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	</a:t>
            </a:r>
            <a:r>
              <a:rPr lang="ar-SA" sz="32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أ.يقبل</a:t>
            </a:r>
            <a:r>
              <a:rPr lang="ar-SA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صور المحسوسات ويرسلها إلى المخيلة</a:t>
            </a:r>
            <a:endParaRPr lang="en-US" sz="3200" b="1" dirty="0" smtClean="0">
              <a:solidFill>
                <a:schemeClr val="bg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 rtl="1">
              <a:spcAft>
                <a:spcPts val="0"/>
              </a:spcAft>
            </a:pPr>
            <a:r>
              <a:rPr lang="ar-SA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	</a:t>
            </a:r>
            <a:r>
              <a:rPr lang="ar-SA" sz="32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ب.يقبل</a:t>
            </a:r>
            <a:r>
              <a:rPr lang="ar-SA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صوراً تطفو عليه من الباطن</a:t>
            </a:r>
            <a:endParaRPr lang="en-US" sz="3200" b="1" dirty="0" smtClean="0">
              <a:solidFill>
                <a:schemeClr val="bg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 rtl="1">
              <a:spcAft>
                <a:spcPts val="0"/>
              </a:spcAft>
            </a:pPr>
            <a:r>
              <a:rPr lang="ar-SA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2.المخيلة – تحفظ المحسوسات (تحليل وتركيب)</a:t>
            </a:r>
            <a:endParaRPr lang="en-US" sz="3200" b="1" dirty="0" smtClean="0">
              <a:solidFill>
                <a:schemeClr val="bg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 rtl="1">
              <a:spcAft>
                <a:spcPts val="0"/>
              </a:spcAft>
            </a:pPr>
            <a:r>
              <a:rPr lang="ar-SA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3.الوهم – تدرك ما لا يدركه الحس</a:t>
            </a:r>
            <a:endParaRPr lang="en-US" sz="3200" b="1" dirty="0" smtClean="0">
              <a:solidFill>
                <a:schemeClr val="bg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 rtl="1">
              <a:spcAft>
                <a:spcPts val="0"/>
              </a:spcAft>
            </a:pPr>
            <a:r>
              <a:rPr lang="ar-SA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4.الذاكرة – حفظ ما أدركه الوهم</a:t>
            </a:r>
            <a:endParaRPr lang="en-US" sz="3200" b="1" dirty="0" smtClean="0">
              <a:solidFill>
                <a:schemeClr val="bg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 rtl="1">
              <a:spcAft>
                <a:spcPts val="0"/>
              </a:spcAft>
            </a:pPr>
            <a:r>
              <a:rPr lang="ar-SA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2.المعرفة العقلية: العقل هو (هيئة ما في مادة معدة لان تقبل رسوم المعقولا</a:t>
            </a:r>
            <a:r>
              <a:rPr lang="ar-SA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ت)</a:t>
            </a:r>
            <a:endParaRPr lang="en-US" sz="3200" b="1" dirty="0" smtClean="0">
              <a:solidFill>
                <a:schemeClr val="bg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 rtl="1">
              <a:spcAft>
                <a:spcPts val="0"/>
              </a:spcAft>
            </a:pPr>
            <a:r>
              <a:rPr lang="ar-SA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	1.العقل بالقوة (المنفعل)</a:t>
            </a:r>
            <a:endParaRPr lang="en-US" sz="3200" b="1" dirty="0" smtClean="0">
              <a:solidFill>
                <a:schemeClr val="bg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 rtl="1">
              <a:spcAft>
                <a:spcPts val="0"/>
              </a:spcAft>
            </a:pPr>
            <a:r>
              <a:rPr lang="ar-SA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	2.العقل بالفعل (أو بالملكة)</a:t>
            </a:r>
            <a:endParaRPr lang="en-US" sz="3200" b="1" dirty="0" smtClean="0">
              <a:solidFill>
                <a:schemeClr val="bg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 rtl="1">
              <a:spcAft>
                <a:spcPts val="0"/>
              </a:spcAft>
            </a:pPr>
            <a:r>
              <a:rPr lang="ar-SA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	3.العقل المستفاد (بالفعل)</a:t>
            </a:r>
            <a:endParaRPr lang="en-US" sz="3200" b="1" dirty="0" smtClean="0">
              <a:solidFill>
                <a:schemeClr val="bg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 rtl="1">
              <a:spcAft>
                <a:spcPts val="0"/>
              </a:spcAft>
            </a:pPr>
            <a:r>
              <a:rPr lang="ar-SA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3.المعرفة الإشراقية – (وحي والهام)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61335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57163" y="216278"/>
            <a:ext cx="12034837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Low" rtl="1">
              <a:spcAft>
                <a:spcPts val="0"/>
              </a:spcAft>
              <a:buFont typeface="Wingdings" panose="05000000000000000000" pitchFamily="2" charset="2"/>
              <a:buChar char=""/>
              <a:tabLst>
                <a:tab pos="228600" algn="l"/>
              </a:tabLst>
            </a:pPr>
            <a:r>
              <a:rPr lang="ar-SA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الفلسفة الجمالية عند الفارابي</a:t>
            </a:r>
            <a:endParaRPr lang="en-US" sz="3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 rtl="1">
              <a:spcAft>
                <a:spcPts val="0"/>
              </a:spcAft>
            </a:pPr>
            <a:r>
              <a:rPr lang="ar-SA" sz="3200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1.</a:t>
            </a:r>
            <a:r>
              <a:rPr lang="ar-SA" sz="3200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الفن</a:t>
            </a:r>
            <a:r>
              <a:rPr lang="ar-SA" sz="3200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: </a:t>
            </a:r>
            <a:r>
              <a:rPr lang="ar-SA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صفة حسية أساسها التجريب واكتمال الخبرة يتصف برفض الماديات – ينقي الروح – يحقق الاتصال (بالعقل الإلهي الفعال) – (يحقق المعرفة الإشراقية) – فتتحقق السعادة.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 rtl="1">
              <a:spcAft>
                <a:spcPts val="0"/>
              </a:spcAft>
            </a:pP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 rtl="1">
              <a:spcAft>
                <a:spcPts val="0"/>
              </a:spcAft>
            </a:pPr>
            <a:r>
              <a:rPr lang="ar-SA" sz="3200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2.الفنان: </a:t>
            </a:r>
            <a:r>
              <a:rPr lang="ar-SA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رافض للماديات – يكمل عقله بالمعقولات – يتصل بالعقل الفعال – يمتلك قوة متخيلة تنزل عليه المعرفة الإشراقية يدرك ما وراء الطبيعة – تتحقق السعادة.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 rtl="1">
              <a:spcAft>
                <a:spcPts val="0"/>
              </a:spcAft>
            </a:pPr>
            <a:endParaRPr lang="en-US" sz="3200" b="1" dirty="0" smtClean="0">
              <a:solidFill>
                <a:srgbClr val="FFC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 rtl="1">
              <a:spcAft>
                <a:spcPts val="0"/>
              </a:spcAft>
            </a:pPr>
            <a:r>
              <a:rPr lang="ar-SA" sz="3200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3.الإبداع والعملية الإبداعية: </a:t>
            </a:r>
            <a:r>
              <a:rPr lang="ar-SA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عقلية إشراقات من العقل الفعال. 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 rtl="1">
              <a:spcAft>
                <a:spcPts val="0"/>
              </a:spcAft>
            </a:pP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 rtl="1">
              <a:spcAft>
                <a:spcPts val="0"/>
              </a:spcAft>
            </a:pPr>
            <a:r>
              <a:rPr lang="ar-SA" sz="3200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4.المحاكاة: </a:t>
            </a:r>
            <a:r>
              <a:rPr lang="ar-SA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تشبيه ربط بينها وبين المرآة التي تديرها بجميع الاتجاهات – محاكاة المحسوسات المحفوظة بالمخيلة أو محاكاة المعقولات الكاملة أو الناقصة.</a:t>
            </a:r>
            <a:endParaRPr lang="en-US" sz="32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Low" rtl="1">
              <a:spcAft>
                <a:spcPts val="0"/>
              </a:spcAft>
            </a:pPr>
            <a:r>
              <a:rPr lang="ar-SA" sz="3200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5.الجمال: </a:t>
            </a:r>
            <a:r>
              <a:rPr lang="ar-SA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جمال الأول هو افضل الجمال لان وجوده افضل الوجود – جمالنا نحن هو ما يفيضه علينا.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349088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دارة">
  <a:themeElements>
    <a:clrScheme name="دارة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دارة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دارة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TM04033919[[fn=دارة]]</Template>
  <TotalTime>119</TotalTime>
  <Words>175</Words>
  <Application>Microsoft Office PowerPoint</Application>
  <PresentationFormat>ملء الشاشة</PresentationFormat>
  <Paragraphs>30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11" baseType="lpstr">
      <vt:lpstr>Arial</vt:lpstr>
      <vt:lpstr>Simplified Arabic</vt:lpstr>
      <vt:lpstr>Times New Roman</vt:lpstr>
      <vt:lpstr>Trebuchet MS</vt:lpstr>
      <vt:lpstr>Tw Cen MT</vt:lpstr>
      <vt:lpstr>Wingdings</vt:lpstr>
      <vt:lpstr>دارة</vt:lpstr>
      <vt:lpstr>النظرية الإشراقية عند أبي نصر الفارابي Alfarabi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النظرية الإشراقية عند أبي نصر الفارابي Alfarabi</dc:title>
  <dc:creator>nada</dc:creator>
  <cp:lastModifiedBy>nada</cp:lastModifiedBy>
  <cp:revision>11</cp:revision>
  <dcterms:created xsi:type="dcterms:W3CDTF">2017-11-06T21:09:47Z</dcterms:created>
  <dcterms:modified xsi:type="dcterms:W3CDTF">2017-11-18T18:19:01Z</dcterms:modified>
</cp:coreProperties>
</file>