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2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0B6C0-32B3-407D-83D9-28B637877C58}" type="datetimeFigureOut">
              <a:rPr lang="en-US" smtClean="0"/>
              <a:t>10/27/2017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F8CA6C93-C255-4FE5-9E91-494DE010A3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23803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صورة بانورامي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0B6C0-32B3-407D-83D9-28B637877C58}" type="datetimeFigureOut">
              <a:rPr lang="en-US" smtClean="0"/>
              <a:t>10/27/2017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F8CA6C93-C255-4FE5-9E91-494DE010A3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7838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العنوان والتسمية ال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0B6C0-32B3-407D-83D9-28B637877C58}" type="datetimeFigureOut">
              <a:rPr lang="en-US" smtClean="0"/>
              <a:t>10/27/2017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F8CA6C93-C255-4FE5-9E91-494DE010A3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88561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اقتباس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0B6C0-32B3-407D-83D9-28B637877C58}" type="datetimeFigureOut">
              <a:rPr lang="en-US" smtClean="0"/>
              <a:t>10/27/2017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F8CA6C93-C255-4FE5-9E91-494DE010A3C3}" type="slidenum">
              <a:rPr lang="en-US" smtClean="0"/>
              <a:t>‹#›</a:t>
            </a:fld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4215683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بطاقة اس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0B6C0-32B3-407D-83D9-28B637877C58}" type="datetimeFigureOut">
              <a:rPr lang="en-US" smtClean="0"/>
              <a:t>10/27/2017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F8CA6C93-C255-4FE5-9E91-494DE010A3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870140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أعمد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0B6C0-32B3-407D-83D9-28B637877C58}" type="datetimeFigureOut">
              <a:rPr lang="en-US" smtClean="0"/>
              <a:t>10/27/2017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A6C93-C255-4FE5-9E91-494DE010A3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15557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أعمدة صو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0B6C0-32B3-407D-83D9-28B637877C58}" type="datetimeFigureOut">
              <a:rPr lang="en-US" smtClean="0"/>
              <a:t>10/27/2017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A6C93-C255-4FE5-9E91-494DE010A3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561576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0B6C0-32B3-407D-83D9-28B637877C58}" type="datetimeFigureOut">
              <a:rPr lang="en-US" smtClean="0"/>
              <a:t>10/27/2017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A6C93-C255-4FE5-9E91-494DE010A3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61541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47E0B6C0-32B3-407D-83D9-28B637877C58}" type="datetimeFigureOut">
              <a:rPr lang="en-US" smtClean="0"/>
              <a:t>10/27/2017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F8CA6C93-C255-4FE5-9E91-494DE010A3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25165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0B6C0-32B3-407D-83D9-28B637877C58}" type="datetimeFigureOut">
              <a:rPr lang="en-US" smtClean="0"/>
              <a:t>10/27/2017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A6C93-C255-4FE5-9E91-494DE010A3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69458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0B6C0-32B3-407D-83D9-28B637877C58}" type="datetimeFigureOut">
              <a:rPr lang="en-US" smtClean="0"/>
              <a:t>10/27/2017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F8CA6C93-C255-4FE5-9E91-494DE010A3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30076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0B6C0-32B3-407D-83D9-28B637877C58}" type="datetimeFigureOut">
              <a:rPr lang="en-US" smtClean="0"/>
              <a:t>10/27/2017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A6C93-C255-4FE5-9E91-494DE010A3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36464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0B6C0-32B3-407D-83D9-28B637877C58}" type="datetimeFigureOut">
              <a:rPr lang="en-US" smtClean="0"/>
              <a:t>10/27/2017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A6C93-C255-4FE5-9E91-494DE010A3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09245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0B6C0-32B3-407D-83D9-28B637877C58}" type="datetimeFigureOut">
              <a:rPr lang="en-US" smtClean="0"/>
              <a:t>10/27/2017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A6C93-C255-4FE5-9E91-494DE010A3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14780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0B6C0-32B3-407D-83D9-28B637877C58}" type="datetimeFigureOut">
              <a:rPr lang="en-US" smtClean="0"/>
              <a:t>10/27/2017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A6C93-C255-4FE5-9E91-494DE010A3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81477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0B6C0-32B3-407D-83D9-28B637877C58}" type="datetimeFigureOut">
              <a:rPr lang="en-US" smtClean="0"/>
              <a:t>10/27/2017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A6C93-C255-4FE5-9E91-494DE010A3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09272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0B6C0-32B3-407D-83D9-28B637877C58}" type="datetimeFigureOut">
              <a:rPr lang="en-US" smtClean="0"/>
              <a:t>10/27/2017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A6C93-C255-4FE5-9E91-494DE010A3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94009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E0B6C0-32B3-407D-83D9-28B637877C58}" type="datetimeFigureOut">
              <a:rPr lang="en-US" smtClean="0"/>
              <a:t>10/27/2017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CA6C93-C255-4FE5-9E91-494DE010A3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757472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83" r:id="rId1"/>
    <p:sldLayoutId id="2147483784" r:id="rId2"/>
    <p:sldLayoutId id="2147483785" r:id="rId3"/>
    <p:sldLayoutId id="2147483786" r:id="rId4"/>
    <p:sldLayoutId id="2147483787" r:id="rId5"/>
    <p:sldLayoutId id="2147483788" r:id="rId6"/>
    <p:sldLayoutId id="2147483789" r:id="rId7"/>
    <p:sldLayoutId id="2147483790" r:id="rId8"/>
    <p:sldLayoutId id="2147483791" r:id="rId9"/>
    <p:sldLayoutId id="2147483792" r:id="rId10"/>
    <p:sldLayoutId id="2147483793" r:id="rId11"/>
    <p:sldLayoutId id="2147483794" r:id="rId12"/>
    <p:sldLayoutId id="2147483795" r:id="rId13"/>
    <p:sldLayoutId id="2147483796" r:id="rId14"/>
    <p:sldLayoutId id="2147483797" r:id="rId15"/>
    <p:sldLayoutId id="2147483798" r:id="rId16"/>
    <p:sldLayoutId id="2147483799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وان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ar-SA" b="1" dirty="0"/>
              <a:t>فلسفة الجمال والفن عند أرسطو </a:t>
            </a:r>
            <a:r>
              <a:rPr lang="ar-SA" b="1" dirty="0" smtClean="0"/>
              <a:t>طاليس</a:t>
            </a:r>
            <a:r>
              <a:rPr lang="en-US" b="1" dirty="0" smtClean="0"/>
              <a:t/>
            </a:r>
            <a:br>
              <a:rPr lang="en-US" b="1" dirty="0" smtClean="0"/>
            </a:br>
            <a:endParaRPr lang="en-US" dirty="0"/>
          </a:p>
        </p:txBody>
      </p:sp>
      <p:pic>
        <p:nvPicPr>
          <p:cNvPr id="6" name="عنصر نائب للمحتوى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4817" y="2234593"/>
            <a:ext cx="9691413" cy="420624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  <p:extLst>
      <p:ext uri="{BB962C8B-B14F-4D97-AF65-F5344CB8AC3E}">
        <p14:creationId xmlns:p14="http://schemas.microsoft.com/office/powerpoint/2010/main" val="10765163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147918" y="272533"/>
            <a:ext cx="11779623" cy="58785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SA" sz="28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حياته (384-322ق.م)</a:t>
            </a:r>
            <a:endParaRPr lang="en-US" sz="2800" b="1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Simplified Arabic" panose="02020603050405020304" pitchFamily="18" charset="-78"/>
            </a:endParaRPr>
          </a:p>
          <a:p>
            <a:pPr lvl="0" algn="just" rtl="1"/>
            <a:r>
              <a:rPr lang="ar-SA" sz="2800" b="1" dirty="0"/>
              <a:t>فلسفة أرسطو العامة</a:t>
            </a:r>
            <a:endParaRPr lang="en-US" sz="2800" dirty="0"/>
          </a:p>
          <a:p>
            <a:pPr marL="457200" indent="-457200" algn="just" rtl="1">
              <a:buFont typeface="Wingdings" panose="05000000000000000000" pitchFamily="2" charset="2"/>
              <a:buChar char="Ø"/>
            </a:pPr>
            <a:r>
              <a:rPr lang="ar-SA" sz="3200" b="1" dirty="0" smtClean="0">
                <a:solidFill>
                  <a:schemeClr val="bg1"/>
                </a:solidFill>
              </a:rPr>
              <a:t>منهجه</a:t>
            </a:r>
            <a:r>
              <a:rPr lang="ar-IQ" sz="3200" b="1" dirty="0" smtClean="0">
                <a:solidFill>
                  <a:schemeClr val="bg1"/>
                </a:solidFill>
              </a:rPr>
              <a:t>:</a:t>
            </a:r>
            <a:r>
              <a:rPr lang="ar-SA" sz="3200" b="1" dirty="0">
                <a:solidFill>
                  <a:schemeClr val="bg1"/>
                </a:solidFill>
              </a:rPr>
              <a:t>	</a:t>
            </a:r>
            <a:r>
              <a:rPr lang="ar-IQ" sz="3200" b="1" dirty="0" smtClean="0">
                <a:solidFill>
                  <a:schemeClr val="bg1"/>
                </a:solidFill>
              </a:rPr>
              <a:t>المحسوس شرط المعقول.</a:t>
            </a:r>
          </a:p>
          <a:p>
            <a:pPr marL="457200" indent="-457200" algn="just" rtl="1">
              <a:buFont typeface="Wingdings" panose="05000000000000000000" pitchFamily="2" charset="2"/>
              <a:buChar char="Ø"/>
            </a:pPr>
            <a:r>
              <a:rPr lang="ar-SA" sz="3200" b="1" dirty="0" smtClean="0">
                <a:solidFill>
                  <a:schemeClr val="bg1"/>
                </a:solidFill>
              </a:rPr>
              <a:t>المنطق</a:t>
            </a:r>
            <a:r>
              <a:rPr lang="ar-IQ" sz="3200" b="1" dirty="0" smtClean="0">
                <a:solidFill>
                  <a:schemeClr val="bg1"/>
                </a:solidFill>
              </a:rPr>
              <a:t>: </a:t>
            </a:r>
            <a:r>
              <a:rPr lang="ar-SA" sz="3200" b="1" dirty="0">
                <a:solidFill>
                  <a:schemeClr val="bg1"/>
                </a:solidFill>
              </a:rPr>
              <a:t>الفن والأسلوب والطريقة والمنهج الذي يساعدنا على تصحيح تفكيرنا</a:t>
            </a:r>
            <a:endParaRPr lang="ar-IQ" sz="3200" b="1" dirty="0" smtClean="0">
              <a:solidFill>
                <a:schemeClr val="bg1"/>
              </a:solidFill>
            </a:endParaRPr>
          </a:p>
          <a:p>
            <a:pPr marL="457200" indent="-457200" algn="just" rtl="1">
              <a:buFont typeface="Wingdings" panose="05000000000000000000" pitchFamily="2" charset="2"/>
              <a:buChar char="Ø"/>
            </a:pPr>
            <a:r>
              <a:rPr lang="ar-SA" sz="3200" b="1" dirty="0" smtClean="0">
                <a:solidFill>
                  <a:schemeClr val="bg1"/>
                </a:solidFill>
              </a:rPr>
              <a:t>القياس</a:t>
            </a:r>
            <a:r>
              <a:rPr lang="ar-IQ" sz="3200" b="1" dirty="0" smtClean="0">
                <a:solidFill>
                  <a:schemeClr val="bg1"/>
                </a:solidFill>
              </a:rPr>
              <a:t>: </a:t>
            </a:r>
            <a:r>
              <a:rPr lang="ar-SA" sz="3200" b="1" dirty="0">
                <a:solidFill>
                  <a:schemeClr val="bg1"/>
                </a:solidFill>
              </a:rPr>
              <a:t>مقدمة كبرى	      مقدمة صغرى	         النتيجة</a:t>
            </a:r>
            <a:endParaRPr lang="en-US" sz="3200" b="1" dirty="0">
              <a:solidFill>
                <a:schemeClr val="bg1"/>
              </a:solidFill>
            </a:endParaRPr>
          </a:p>
          <a:p>
            <a:pPr algn="just" rtl="1"/>
            <a:r>
              <a:rPr lang="ar-SA" sz="2800" b="1" dirty="0" smtClean="0"/>
              <a:t>نظرية </a:t>
            </a:r>
            <a:r>
              <a:rPr lang="ar-SA" sz="2800" b="1" dirty="0"/>
              <a:t>المعرفة والوجود</a:t>
            </a:r>
            <a:endParaRPr lang="en-US" sz="2800" dirty="0"/>
          </a:p>
          <a:p>
            <a:pPr marL="457200" indent="-457200" algn="just" rtl="1">
              <a:buFont typeface="Wingdings" panose="05000000000000000000" pitchFamily="2" charset="2"/>
              <a:buChar char="Ø"/>
            </a:pPr>
            <a:r>
              <a:rPr lang="ar-SA" sz="2800" dirty="0"/>
              <a:t> </a:t>
            </a:r>
            <a:r>
              <a:rPr lang="ar-SA" sz="2800" b="1" dirty="0" smtClean="0">
                <a:solidFill>
                  <a:srgbClr val="FFFF00"/>
                </a:solidFill>
              </a:rPr>
              <a:t>المعرفة</a:t>
            </a:r>
            <a:r>
              <a:rPr lang="ar-IQ" sz="2800" b="1" dirty="0" smtClean="0">
                <a:solidFill>
                  <a:srgbClr val="FFFF00"/>
                </a:solidFill>
              </a:rPr>
              <a:t>:</a:t>
            </a:r>
            <a:r>
              <a:rPr lang="ar-SA" sz="2800" b="1" dirty="0" smtClean="0">
                <a:solidFill>
                  <a:srgbClr val="FFFF00"/>
                </a:solidFill>
              </a:rPr>
              <a:t> </a:t>
            </a:r>
            <a:r>
              <a:rPr lang="ar-SA" sz="2800" b="1" dirty="0">
                <a:solidFill>
                  <a:srgbClr val="FFFF00"/>
                </a:solidFill>
              </a:rPr>
              <a:t>الموجودات الحسية في الطبيعة والوجود ما هي إلا انعكاس متماثل الصفات مع الصور الأزلية </a:t>
            </a:r>
            <a:endParaRPr lang="ar-IQ" sz="2800" b="1" dirty="0" smtClean="0">
              <a:solidFill>
                <a:srgbClr val="FFFF00"/>
              </a:solidFill>
            </a:endParaRPr>
          </a:p>
          <a:p>
            <a:pPr marL="457200" indent="-457200" algn="just" rtl="1">
              <a:buFont typeface="Wingdings" panose="05000000000000000000" pitchFamily="2" charset="2"/>
              <a:buChar char="Ø"/>
            </a:pPr>
            <a:r>
              <a:rPr lang="ar-SA" sz="2800" b="1" dirty="0" smtClean="0">
                <a:solidFill>
                  <a:srgbClr val="FFFF00"/>
                </a:solidFill>
              </a:rPr>
              <a:t> الوجود </a:t>
            </a:r>
            <a:r>
              <a:rPr lang="ar-IQ" sz="2800" b="1" dirty="0" smtClean="0">
                <a:solidFill>
                  <a:srgbClr val="FFFF00"/>
                </a:solidFill>
              </a:rPr>
              <a:t>اما</a:t>
            </a:r>
            <a:r>
              <a:rPr lang="ar-SA" sz="2800" b="1" dirty="0" smtClean="0">
                <a:solidFill>
                  <a:srgbClr val="FFFF00"/>
                </a:solidFill>
              </a:rPr>
              <a:t> </a:t>
            </a:r>
            <a:r>
              <a:rPr lang="ar-SA" sz="2800" b="1" dirty="0">
                <a:solidFill>
                  <a:srgbClr val="FFFF00"/>
                </a:solidFill>
              </a:rPr>
              <a:t>بالقوة </a:t>
            </a:r>
            <a:r>
              <a:rPr lang="ar-IQ" sz="2800" b="1" dirty="0" smtClean="0">
                <a:solidFill>
                  <a:srgbClr val="FFFF00"/>
                </a:solidFill>
              </a:rPr>
              <a:t>او</a:t>
            </a:r>
            <a:r>
              <a:rPr lang="ar-SA" sz="2800" b="1" dirty="0" smtClean="0">
                <a:solidFill>
                  <a:srgbClr val="FFFF00"/>
                </a:solidFill>
              </a:rPr>
              <a:t> بالفعل</a:t>
            </a:r>
            <a:r>
              <a:rPr lang="ar-IQ" sz="2800" b="1" dirty="0" smtClean="0">
                <a:solidFill>
                  <a:srgbClr val="FFFF00"/>
                </a:solidFill>
              </a:rPr>
              <a:t>. </a:t>
            </a:r>
            <a:r>
              <a:rPr lang="ar-SA" sz="2800" b="1" dirty="0" smtClean="0">
                <a:solidFill>
                  <a:srgbClr val="FFFF00"/>
                </a:solidFill>
              </a:rPr>
              <a:t>المـادة </a:t>
            </a:r>
            <a:r>
              <a:rPr lang="ar-SA" sz="2800" b="1" dirty="0">
                <a:solidFill>
                  <a:srgbClr val="FFFF00"/>
                </a:solidFill>
              </a:rPr>
              <a:t>(</a:t>
            </a:r>
            <a:r>
              <a:rPr lang="ar-SA" sz="2800" b="1" dirty="0" smtClean="0">
                <a:solidFill>
                  <a:srgbClr val="FFFF00"/>
                </a:solidFill>
              </a:rPr>
              <a:t>الهيولي)</a:t>
            </a:r>
            <a:r>
              <a:rPr lang="ar-IQ" sz="2800" b="1" dirty="0" smtClean="0">
                <a:solidFill>
                  <a:srgbClr val="FFFF00"/>
                </a:solidFill>
              </a:rPr>
              <a:t>، و</a:t>
            </a:r>
            <a:r>
              <a:rPr lang="ar-SA" sz="2800" b="1" dirty="0" smtClean="0">
                <a:solidFill>
                  <a:srgbClr val="FFFF00"/>
                </a:solidFill>
              </a:rPr>
              <a:t>الصورة </a:t>
            </a:r>
            <a:r>
              <a:rPr lang="ar-SA" sz="2800" b="1" dirty="0">
                <a:solidFill>
                  <a:srgbClr val="FFFF00"/>
                </a:solidFill>
              </a:rPr>
              <a:t>(الفورم</a:t>
            </a:r>
            <a:r>
              <a:rPr lang="ar-SA" sz="2800" b="1" dirty="0" smtClean="0">
                <a:solidFill>
                  <a:srgbClr val="FFFF00"/>
                </a:solidFill>
              </a:rPr>
              <a:t>)</a:t>
            </a:r>
            <a:endParaRPr lang="ar-IQ" sz="2800" b="1" dirty="0" smtClean="0">
              <a:solidFill>
                <a:srgbClr val="FFFF00"/>
              </a:solidFill>
            </a:endParaRPr>
          </a:p>
          <a:p>
            <a:pPr marL="457200" indent="-457200" algn="just" rtl="1">
              <a:buFont typeface="Wingdings" panose="05000000000000000000" pitchFamily="2" charset="2"/>
              <a:buChar char="Ø"/>
            </a:pPr>
            <a:r>
              <a:rPr lang="ar-SA" sz="2800" b="1" dirty="0" smtClean="0">
                <a:solidFill>
                  <a:srgbClr val="FFFF00"/>
                </a:solidFill>
              </a:rPr>
              <a:t> العلل </a:t>
            </a:r>
            <a:r>
              <a:rPr lang="ar-SA" sz="2800" b="1" dirty="0">
                <a:solidFill>
                  <a:srgbClr val="FFFF00"/>
                </a:solidFill>
              </a:rPr>
              <a:t>الأربعة </a:t>
            </a:r>
            <a:r>
              <a:rPr lang="ar-IQ" sz="2800" b="1" dirty="0" smtClean="0">
                <a:solidFill>
                  <a:srgbClr val="FFFF00"/>
                </a:solidFill>
              </a:rPr>
              <a:t>: </a:t>
            </a:r>
            <a:r>
              <a:rPr lang="ar-SA" sz="2800" b="1" dirty="0" smtClean="0">
                <a:solidFill>
                  <a:srgbClr val="FFFF00"/>
                </a:solidFill>
              </a:rPr>
              <a:t>1.مادية</a:t>
            </a:r>
            <a:r>
              <a:rPr lang="ar-SA" sz="2800" b="1" dirty="0">
                <a:solidFill>
                  <a:srgbClr val="FFFF00"/>
                </a:solidFill>
              </a:rPr>
              <a:t>		2.صورية	3.غائية		4.فاعلة	</a:t>
            </a:r>
            <a:endParaRPr lang="en-US" sz="2800" b="1" dirty="0">
              <a:solidFill>
                <a:srgbClr val="FFFF00"/>
              </a:solidFill>
            </a:endParaRPr>
          </a:p>
          <a:p>
            <a:pPr marL="457200" indent="-457200" algn="just" rtl="1">
              <a:buFont typeface="Wingdings" panose="05000000000000000000" pitchFamily="2" charset="2"/>
              <a:buChar char="Ø"/>
            </a:pPr>
            <a:endParaRPr lang="en-US" sz="2800" b="1" dirty="0">
              <a:solidFill>
                <a:srgbClr val="FFFF00"/>
              </a:solidFill>
            </a:endParaRPr>
          </a:p>
          <a:p>
            <a:pPr marL="457200" indent="-457200" algn="just" rtl="1">
              <a:buFont typeface="Wingdings" panose="05000000000000000000" pitchFamily="2" charset="2"/>
              <a:buChar char="Ø"/>
            </a:pPr>
            <a:r>
              <a:rPr lang="ar-SA" sz="2800" b="1" dirty="0" smtClean="0">
                <a:solidFill>
                  <a:srgbClr val="FFFF00"/>
                </a:solidFill>
              </a:rPr>
              <a:t>العقل </a:t>
            </a:r>
            <a:r>
              <a:rPr lang="ar-SA" sz="2800" b="1" dirty="0">
                <a:solidFill>
                  <a:srgbClr val="FFFF00"/>
                </a:solidFill>
              </a:rPr>
              <a:t>(بالقوة – فعال) </a:t>
            </a:r>
            <a:endParaRPr lang="en-US" sz="2800" b="1" dirty="0" smtClean="0">
              <a:solidFill>
                <a:srgbClr val="FFFF00"/>
              </a:solidFill>
            </a:endParaRPr>
          </a:p>
          <a:p>
            <a:pPr marL="457200" indent="-457200" algn="just" rtl="1">
              <a:buFont typeface="Wingdings" panose="05000000000000000000" pitchFamily="2" charset="2"/>
              <a:buChar char="Ø"/>
            </a:pPr>
            <a:r>
              <a:rPr lang="ar-SA" sz="2800" b="1" dirty="0" smtClean="0">
                <a:solidFill>
                  <a:srgbClr val="FFFF00"/>
                </a:solidFill>
              </a:rPr>
              <a:t>اللذة</a:t>
            </a:r>
            <a:r>
              <a:rPr lang="ar-IQ" sz="2800" b="1" dirty="0" smtClean="0">
                <a:solidFill>
                  <a:srgbClr val="FFFF00"/>
                </a:solidFill>
              </a:rPr>
              <a:t>: </a:t>
            </a:r>
            <a:r>
              <a:rPr lang="ar-SA" sz="2800" b="1" dirty="0">
                <a:solidFill>
                  <a:srgbClr val="FFFF00"/>
                </a:solidFill>
              </a:rPr>
              <a:t>نسبية باتجاه الخير أو الشر</a:t>
            </a:r>
            <a:endParaRPr lang="en-US" sz="28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01604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336177" y="1283785"/>
            <a:ext cx="11604811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00100" lvl="1" indent="-342900" algn="justLow" rtl="1">
              <a:buFont typeface="Wingdings" panose="05000000000000000000" pitchFamily="2" charset="2"/>
              <a:buChar char=""/>
              <a:tabLst>
                <a:tab pos="228600" algn="l"/>
                <a:tab pos="539115" algn="l"/>
              </a:tabLst>
            </a:pPr>
            <a:r>
              <a:rPr lang="ar-SA" sz="32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الفلسفة الجمالية عند أرسطو</a:t>
            </a:r>
            <a:endParaRPr lang="en-US" sz="32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Simplified Arabic" panose="02020603050405020304" pitchFamily="18" charset="-78"/>
            </a:endParaRPr>
          </a:p>
          <a:p>
            <a:pPr marL="342900" lvl="0" indent="-342900" algn="justLow" rtl="1">
              <a:spcAft>
                <a:spcPts val="0"/>
              </a:spcAft>
              <a:buFont typeface="+mj-lt"/>
              <a:buAutoNum type="arabicPeriod"/>
              <a:tabLst>
                <a:tab pos="228600" algn="l"/>
                <a:tab pos="539115" algn="l"/>
              </a:tabLst>
            </a:pPr>
            <a:r>
              <a:rPr lang="ar-SA" sz="3200" b="1" dirty="0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الفن: يأخذ مادته من المحسوسات ويحاكيها – كشف العلل الأربع – إعادة البناء –الفن كشف الجواهر والمتماثلات بين عالمي الحس والعقل.</a:t>
            </a:r>
            <a:endParaRPr lang="ar-IQ" sz="3200" b="1" dirty="0" smtClean="0">
              <a:solidFill>
                <a:srgbClr val="FFFF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Simplified Arabic" panose="02020603050405020304" pitchFamily="18" charset="-78"/>
            </a:endParaRPr>
          </a:p>
          <a:p>
            <a:pPr lvl="0" algn="justLow" rtl="1">
              <a:spcAft>
                <a:spcPts val="0"/>
              </a:spcAft>
              <a:tabLst>
                <a:tab pos="228600" algn="l"/>
                <a:tab pos="539115" algn="l"/>
              </a:tabLst>
            </a:pPr>
            <a:endParaRPr lang="en-US" sz="32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Simplified Arabic" panose="02020603050405020304" pitchFamily="18" charset="-78"/>
            </a:endParaRPr>
          </a:p>
          <a:p>
            <a:pPr lvl="0" algn="justLow" rtl="1">
              <a:spcAft>
                <a:spcPts val="0"/>
              </a:spcAft>
              <a:tabLst>
                <a:tab pos="228600" algn="l"/>
                <a:tab pos="539115" algn="l"/>
              </a:tabLst>
            </a:pPr>
            <a:r>
              <a:rPr lang="ar-IQ" sz="32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2</a:t>
            </a:r>
            <a:r>
              <a:rPr lang="ar-IQ" sz="3200" dirty="0" smtClean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. </a:t>
            </a:r>
            <a:r>
              <a:rPr lang="ar-SA" sz="4000" b="1" dirty="0" smtClean="0">
                <a:solidFill>
                  <a:schemeClr val="accent5">
                    <a:lumMod val="40000"/>
                    <a:lumOff val="6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الفنان: ينتقل بعقله من القوة إلى الفعل مروراً بالفعل المنفعل المكتسب للمعارف فتتكون الخبرة الفنية – يحلل العلل الأربع في الأشياء. يكشف الجواهر المتخفية – ويعي العلل وعن طريق القياس والاستقراء، يصل إلى البرهان (ابتكار أشكال جديدة).</a:t>
            </a:r>
            <a:endParaRPr lang="en-US" sz="4000" b="1" dirty="0">
              <a:solidFill>
                <a:schemeClr val="accent5">
                  <a:lumMod val="40000"/>
                  <a:lumOff val="60000"/>
                </a:schemeClr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Simplified Arabic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8659634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282388" y="912657"/>
            <a:ext cx="11214847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Low" rtl="1">
              <a:spcAft>
                <a:spcPts val="0"/>
              </a:spcAft>
              <a:buFont typeface="+mj-lt"/>
              <a:buAutoNum type="arabicPeriod"/>
              <a:tabLst>
                <a:tab pos="228600" algn="l"/>
                <a:tab pos="539115" algn="l"/>
              </a:tabLst>
            </a:pPr>
            <a:r>
              <a:rPr lang="ar-SA" sz="36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الجمال</a:t>
            </a:r>
            <a:r>
              <a:rPr lang="ar-SA" sz="3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: </a:t>
            </a:r>
            <a:r>
              <a:rPr lang="ar-SA" sz="3600" b="1" dirty="0" smtClean="0">
                <a:solidFill>
                  <a:schemeClr val="accent5">
                    <a:lumMod val="40000"/>
                    <a:lumOff val="6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الجميل يحوي على 1.الوضوح 2.التناسب 3.الترتيب . الجمال موضوعي يناغم البيئة الحسية ومشكلاتها يرتفع من الماديات إلى الماهيات (الصور) يرتبط بمستوى الإدراك فهو بدرجات بحكم مستوى الوعي (جمال حسي مؤقت – جمال عقلي ثابت). يكشف العلل الأربع بالمعرفة والخبرة ومخزون الذاكرة وتألق المخيلة.</a:t>
            </a:r>
            <a:endParaRPr lang="ar-IQ" sz="3600" b="1" dirty="0" smtClean="0">
              <a:solidFill>
                <a:schemeClr val="accent5">
                  <a:lumMod val="40000"/>
                  <a:lumOff val="60000"/>
                </a:schemeClr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Simplified Arabic" panose="02020603050405020304" pitchFamily="18" charset="-78"/>
            </a:endParaRPr>
          </a:p>
          <a:p>
            <a:pPr lvl="0" algn="justLow" rtl="1">
              <a:spcAft>
                <a:spcPts val="0"/>
              </a:spcAft>
              <a:tabLst>
                <a:tab pos="228600" algn="l"/>
                <a:tab pos="539115" algn="l"/>
              </a:tabLst>
            </a:pPr>
            <a:endParaRPr lang="en-US" sz="36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Simplified Arabic" panose="02020603050405020304" pitchFamily="18" charset="-78"/>
            </a:endParaRPr>
          </a:p>
          <a:p>
            <a:pPr lvl="0" algn="justLow" rtl="1">
              <a:spcAft>
                <a:spcPts val="0"/>
              </a:spcAft>
              <a:tabLst>
                <a:tab pos="228600" algn="l"/>
                <a:tab pos="538163" algn="l"/>
                <a:tab pos="2339975" algn="l"/>
              </a:tabLst>
            </a:pPr>
            <a:r>
              <a:rPr lang="ar-IQ" sz="36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2. </a:t>
            </a:r>
            <a:r>
              <a:rPr lang="ar-SA" sz="3600" b="1" dirty="0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المحاكاة: صفة إنسانية إيجابية ليست تسجيلية- تحقق النمو والتطور والبناء الجديد لموجودات الطبيعة وتطويرها (ليست تصوير ما هو كائن وإنما تصوير ما يجب أن يكون). المحاكاة درجات (سلبية وإيجابية) تستلهم بتحليل العلل – إعادة بناء.</a:t>
            </a:r>
            <a:endParaRPr lang="en-US" sz="3600" b="1" dirty="0">
              <a:solidFill>
                <a:srgbClr val="FFFF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Simplified Arabic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624814749"/>
      </p:ext>
    </p:extLst>
  </p:cSld>
  <p:clrMapOvr>
    <a:masterClrMapping/>
  </p:clrMapOvr>
</p:sld>
</file>

<file path=ppt/theme/theme1.xml><?xml version="1.0" encoding="utf-8"?>
<a:theme xmlns:a="http://schemas.openxmlformats.org/drawingml/2006/main" name="برلين">
  <a:themeElements>
    <a:clrScheme name="برلين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برلين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برلين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TM04033917[[fn=برلين]]</Template>
  <TotalTime>49</TotalTime>
  <Words>180</Words>
  <Application>Microsoft Office PowerPoint</Application>
  <PresentationFormat>ملء الشاشة</PresentationFormat>
  <Paragraphs>20</Paragraphs>
  <Slides>4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5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4</vt:i4>
      </vt:variant>
    </vt:vector>
  </HeadingPairs>
  <TitlesOfParts>
    <vt:vector size="10" baseType="lpstr">
      <vt:lpstr>Arial</vt:lpstr>
      <vt:lpstr>Simplified Arabic</vt:lpstr>
      <vt:lpstr>Times New Roman</vt:lpstr>
      <vt:lpstr>Trebuchet MS</vt:lpstr>
      <vt:lpstr>Wingdings</vt:lpstr>
      <vt:lpstr>برلين</vt:lpstr>
      <vt:lpstr>فلسفة الجمال والفن عند أرسطو طاليس </vt:lpstr>
      <vt:lpstr>عرض تقديمي في PowerPoint</vt:lpstr>
      <vt:lpstr>عرض تقديمي في PowerPoint</vt:lpstr>
      <vt:lpstr>عرض تقديمي في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nada</dc:creator>
  <cp:lastModifiedBy>nada</cp:lastModifiedBy>
  <cp:revision>10</cp:revision>
  <dcterms:created xsi:type="dcterms:W3CDTF">2017-10-27T19:03:44Z</dcterms:created>
  <dcterms:modified xsi:type="dcterms:W3CDTF">2017-10-27T19:53:48Z</dcterms:modified>
</cp:coreProperties>
</file>