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8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8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56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2156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1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5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15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5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1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4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0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4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7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4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2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0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B6C0-32B3-407D-83D9-28B637877C58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A6C93-C255-4FE5-9E91-494DE010A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74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  <p:sldLayoutId id="214748379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/>
              <a:t>فلسفة الجمال والفن عند أرسطو </a:t>
            </a:r>
            <a:r>
              <a:rPr lang="ar-SA" b="1" dirty="0" smtClean="0"/>
              <a:t>طاليس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817" y="2234593"/>
            <a:ext cx="9691413" cy="42062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07651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7918" y="272533"/>
            <a:ext cx="11779623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حياته (384-322ق.م)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lvl="0" algn="just" rtl="1"/>
            <a:r>
              <a:rPr lang="ar-SA" sz="2800" b="1" dirty="0"/>
              <a:t>فلسفة أرسطو العامة</a:t>
            </a:r>
            <a:endParaRPr lang="en-US" sz="2800" dirty="0"/>
          </a:p>
          <a:p>
            <a:pPr marL="457200" indent="-457200" algn="just" rtl="1">
              <a:buFont typeface="Wingdings" panose="05000000000000000000" pitchFamily="2" charset="2"/>
              <a:buChar char="Ø"/>
            </a:pPr>
            <a:r>
              <a:rPr lang="ar-SA" sz="3200" b="1" dirty="0" smtClean="0">
                <a:solidFill>
                  <a:schemeClr val="bg1"/>
                </a:solidFill>
              </a:rPr>
              <a:t>منهجه</a:t>
            </a:r>
            <a:r>
              <a:rPr lang="ar-IQ" sz="3200" b="1" dirty="0" smtClean="0">
                <a:solidFill>
                  <a:schemeClr val="bg1"/>
                </a:solidFill>
              </a:rPr>
              <a:t>:</a:t>
            </a:r>
            <a:r>
              <a:rPr lang="ar-SA" sz="3200" b="1" dirty="0">
                <a:solidFill>
                  <a:schemeClr val="bg1"/>
                </a:solidFill>
              </a:rPr>
              <a:t>	</a:t>
            </a:r>
            <a:r>
              <a:rPr lang="ar-IQ" sz="3200" b="1" dirty="0" smtClean="0">
                <a:solidFill>
                  <a:schemeClr val="bg1"/>
                </a:solidFill>
              </a:rPr>
              <a:t>المحسوس شرط المعقول.</a:t>
            </a:r>
          </a:p>
          <a:p>
            <a:pPr marL="457200" indent="-457200" algn="just" rtl="1">
              <a:buFont typeface="Wingdings" panose="05000000000000000000" pitchFamily="2" charset="2"/>
              <a:buChar char="Ø"/>
            </a:pPr>
            <a:r>
              <a:rPr lang="ar-SA" sz="3200" b="1" dirty="0" smtClean="0">
                <a:solidFill>
                  <a:schemeClr val="bg1"/>
                </a:solidFill>
              </a:rPr>
              <a:t>المنطق</a:t>
            </a:r>
            <a:r>
              <a:rPr lang="ar-IQ" sz="3200" b="1" dirty="0" smtClean="0">
                <a:solidFill>
                  <a:schemeClr val="bg1"/>
                </a:solidFill>
              </a:rPr>
              <a:t>: </a:t>
            </a:r>
            <a:r>
              <a:rPr lang="ar-SA" sz="3200" b="1" dirty="0">
                <a:solidFill>
                  <a:schemeClr val="bg1"/>
                </a:solidFill>
              </a:rPr>
              <a:t>الفن والأسلوب والطريقة والمنهج الذي يساعدنا على تصحيح تفكيرنا</a:t>
            </a:r>
            <a:endParaRPr lang="ar-IQ" sz="3200" b="1" dirty="0" smtClean="0">
              <a:solidFill>
                <a:schemeClr val="bg1"/>
              </a:solidFill>
            </a:endParaRPr>
          </a:p>
          <a:p>
            <a:pPr marL="457200" indent="-457200" algn="just" rtl="1">
              <a:buFont typeface="Wingdings" panose="05000000000000000000" pitchFamily="2" charset="2"/>
              <a:buChar char="Ø"/>
            </a:pPr>
            <a:r>
              <a:rPr lang="ar-SA" sz="3200" b="1" dirty="0" smtClean="0">
                <a:solidFill>
                  <a:schemeClr val="bg1"/>
                </a:solidFill>
              </a:rPr>
              <a:t>القياس</a:t>
            </a:r>
            <a:r>
              <a:rPr lang="ar-IQ" sz="3200" b="1" dirty="0" smtClean="0">
                <a:solidFill>
                  <a:schemeClr val="bg1"/>
                </a:solidFill>
              </a:rPr>
              <a:t>: </a:t>
            </a:r>
            <a:r>
              <a:rPr lang="ar-SA" sz="3200" b="1" dirty="0">
                <a:solidFill>
                  <a:schemeClr val="bg1"/>
                </a:solidFill>
              </a:rPr>
              <a:t>مقدمة كبرى	      مقدمة صغرى	         النتيجة</a:t>
            </a:r>
            <a:endParaRPr lang="en-US" sz="3200" b="1" dirty="0">
              <a:solidFill>
                <a:schemeClr val="bg1"/>
              </a:solidFill>
            </a:endParaRPr>
          </a:p>
          <a:p>
            <a:pPr algn="just" rtl="1"/>
            <a:r>
              <a:rPr lang="ar-SA" sz="2800" b="1" dirty="0" smtClean="0"/>
              <a:t>نظرية </a:t>
            </a:r>
            <a:r>
              <a:rPr lang="ar-SA" sz="2800" b="1" dirty="0"/>
              <a:t>المعرفة والوجود</a:t>
            </a:r>
            <a:endParaRPr lang="en-US" sz="2800" dirty="0"/>
          </a:p>
          <a:p>
            <a:pPr marL="457200" indent="-457200" algn="just" rtl="1">
              <a:buFont typeface="Wingdings" panose="05000000000000000000" pitchFamily="2" charset="2"/>
              <a:buChar char="Ø"/>
            </a:pPr>
            <a:r>
              <a:rPr lang="ar-SA" sz="2800" dirty="0"/>
              <a:t> </a:t>
            </a:r>
            <a:r>
              <a:rPr lang="ar-SA" sz="2800" b="1" dirty="0" smtClean="0">
                <a:solidFill>
                  <a:srgbClr val="FFFF00"/>
                </a:solidFill>
              </a:rPr>
              <a:t>المعرفة</a:t>
            </a:r>
            <a:r>
              <a:rPr lang="ar-IQ" sz="2800" b="1" dirty="0" smtClean="0">
                <a:solidFill>
                  <a:srgbClr val="FFFF00"/>
                </a:solidFill>
              </a:rPr>
              <a:t>:</a:t>
            </a:r>
            <a:r>
              <a:rPr lang="ar-SA" sz="2800" b="1" dirty="0" smtClean="0">
                <a:solidFill>
                  <a:srgbClr val="FFFF00"/>
                </a:solidFill>
              </a:rPr>
              <a:t> </a:t>
            </a:r>
            <a:r>
              <a:rPr lang="ar-SA" sz="2800" b="1" dirty="0">
                <a:solidFill>
                  <a:srgbClr val="FFFF00"/>
                </a:solidFill>
              </a:rPr>
              <a:t>الموجودات الحسية في الطبيعة والوجود ما هي إلا انعكاس متماثل الصفات مع الصور الأزلية </a:t>
            </a:r>
            <a:endParaRPr lang="ar-IQ" sz="2800" b="1" dirty="0" smtClean="0">
              <a:solidFill>
                <a:srgbClr val="FFFF00"/>
              </a:solidFill>
            </a:endParaRPr>
          </a:p>
          <a:p>
            <a:pPr marL="457200" indent="-457200" algn="just" rtl="1">
              <a:buFont typeface="Wingdings" panose="05000000000000000000" pitchFamily="2" charset="2"/>
              <a:buChar char="Ø"/>
            </a:pPr>
            <a:r>
              <a:rPr lang="ar-SA" sz="2800" b="1" dirty="0" smtClean="0">
                <a:solidFill>
                  <a:srgbClr val="FFFF00"/>
                </a:solidFill>
              </a:rPr>
              <a:t> الوجود </a:t>
            </a:r>
            <a:r>
              <a:rPr lang="ar-IQ" sz="2800" b="1" dirty="0" smtClean="0">
                <a:solidFill>
                  <a:srgbClr val="FFFF00"/>
                </a:solidFill>
              </a:rPr>
              <a:t>اما</a:t>
            </a:r>
            <a:r>
              <a:rPr lang="ar-SA" sz="2800" b="1" dirty="0" smtClean="0">
                <a:solidFill>
                  <a:srgbClr val="FFFF00"/>
                </a:solidFill>
              </a:rPr>
              <a:t> </a:t>
            </a:r>
            <a:r>
              <a:rPr lang="ar-SA" sz="2800" b="1" dirty="0">
                <a:solidFill>
                  <a:srgbClr val="FFFF00"/>
                </a:solidFill>
              </a:rPr>
              <a:t>بالقوة </a:t>
            </a:r>
            <a:r>
              <a:rPr lang="ar-IQ" sz="2800" b="1" dirty="0" smtClean="0">
                <a:solidFill>
                  <a:srgbClr val="FFFF00"/>
                </a:solidFill>
              </a:rPr>
              <a:t>او</a:t>
            </a:r>
            <a:r>
              <a:rPr lang="ar-SA" sz="2800" b="1" dirty="0" smtClean="0">
                <a:solidFill>
                  <a:srgbClr val="FFFF00"/>
                </a:solidFill>
              </a:rPr>
              <a:t> بالفعل</a:t>
            </a:r>
            <a:r>
              <a:rPr lang="ar-IQ" sz="2800" b="1" dirty="0" smtClean="0">
                <a:solidFill>
                  <a:srgbClr val="FFFF00"/>
                </a:solidFill>
              </a:rPr>
              <a:t>. </a:t>
            </a:r>
            <a:r>
              <a:rPr lang="ar-SA" sz="2800" b="1" dirty="0" smtClean="0">
                <a:solidFill>
                  <a:srgbClr val="FFFF00"/>
                </a:solidFill>
              </a:rPr>
              <a:t>المـادة </a:t>
            </a:r>
            <a:r>
              <a:rPr lang="ar-SA" sz="2800" b="1" dirty="0">
                <a:solidFill>
                  <a:srgbClr val="FFFF00"/>
                </a:solidFill>
              </a:rPr>
              <a:t>(</a:t>
            </a:r>
            <a:r>
              <a:rPr lang="ar-SA" sz="2800" b="1" dirty="0" smtClean="0">
                <a:solidFill>
                  <a:srgbClr val="FFFF00"/>
                </a:solidFill>
              </a:rPr>
              <a:t>الهيولي)</a:t>
            </a:r>
            <a:r>
              <a:rPr lang="ar-IQ" sz="2800" b="1" dirty="0" smtClean="0">
                <a:solidFill>
                  <a:srgbClr val="FFFF00"/>
                </a:solidFill>
              </a:rPr>
              <a:t>، و</a:t>
            </a:r>
            <a:r>
              <a:rPr lang="ar-SA" sz="2800" b="1" dirty="0" smtClean="0">
                <a:solidFill>
                  <a:srgbClr val="FFFF00"/>
                </a:solidFill>
              </a:rPr>
              <a:t>الصورة </a:t>
            </a:r>
            <a:r>
              <a:rPr lang="ar-SA" sz="2800" b="1" dirty="0">
                <a:solidFill>
                  <a:srgbClr val="FFFF00"/>
                </a:solidFill>
              </a:rPr>
              <a:t>(الفورم</a:t>
            </a:r>
            <a:r>
              <a:rPr lang="ar-SA" sz="2800" b="1" dirty="0" smtClean="0">
                <a:solidFill>
                  <a:srgbClr val="FFFF00"/>
                </a:solidFill>
              </a:rPr>
              <a:t>)</a:t>
            </a:r>
            <a:endParaRPr lang="ar-IQ" sz="2800" b="1" dirty="0" smtClean="0">
              <a:solidFill>
                <a:srgbClr val="FFFF00"/>
              </a:solidFill>
            </a:endParaRPr>
          </a:p>
          <a:p>
            <a:pPr marL="457200" indent="-457200" algn="just" rtl="1">
              <a:buFont typeface="Wingdings" panose="05000000000000000000" pitchFamily="2" charset="2"/>
              <a:buChar char="Ø"/>
            </a:pPr>
            <a:r>
              <a:rPr lang="ar-SA" sz="2800" b="1" dirty="0" smtClean="0">
                <a:solidFill>
                  <a:srgbClr val="FFFF00"/>
                </a:solidFill>
              </a:rPr>
              <a:t> العلل </a:t>
            </a:r>
            <a:r>
              <a:rPr lang="ar-SA" sz="2800" b="1" dirty="0">
                <a:solidFill>
                  <a:srgbClr val="FFFF00"/>
                </a:solidFill>
              </a:rPr>
              <a:t>الأربعة </a:t>
            </a:r>
            <a:r>
              <a:rPr lang="ar-IQ" sz="2800" b="1" dirty="0" smtClean="0">
                <a:solidFill>
                  <a:srgbClr val="FFFF00"/>
                </a:solidFill>
              </a:rPr>
              <a:t>: </a:t>
            </a:r>
            <a:r>
              <a:rPr lang="ar-SA" sz="2800" b="1" dirty="0" smtClean="0">
                <a:solidFill>
                  <a:srgbClr val="FFFF00"/>
                </a:solidFill>
              </a:rPr>
              <a:t>1.مادية</a:t>
            </a:r>
            <a:r>
              <a:rPr lang="ar-SA" sz="2800" b="1" dirty="0">
                <a:solidFill>
                  <a:srgbClr val="FFFF00"/>
                </a:solidFill>
              </a:rPr>
              <a:t>		2.صورية	3.غائية		4.فاعلة	</a:t>
            </a:r>
            <a:endParaRPr lang="en-US" sz="2800" b="1" dirty="0">
              <a:solidFill>
                <a:srgbClr val="FFFF00"/>
              </a:solidFill>
            </a:endParaRPr>
          </a:p>
          <a:p>
            <a:pPr marL="457200" indent="-457200" algn="just" rtl="1">
              <a:buFont typeface="Wingdings" panose="05000000000000000000" pitchFamily="2" charset="2"/>
              <a:buChar char="Ø"/>
            </a:pPr>
            <a:endParaRPr lang="en-US" sz="2800" b="1" dirty="0">
              <a:solidFill>
                <a:srgbClr val="FFFF00"/>
              </a:solidFill>
            </a:endParaRPr>
          </a:p>
          <a:p>
            <a:pPr marL="457200" indent="-457200" algn="just" rtl="1">
              <a:buFont typeface="Wingdings" panose="05000000000000000000" pitchFamily="2" charset="2"/>
              <a:buChar char="Ø"/>
            </a:pPr>
            <a:r>
              <a:rPr lang="ar-SA" sz="2800" b="1" dirty="0" smtClean="0">
                <a:solidFill>
                  <a:srgbClr val="FFFF00"/>
                </a:solidFill>
              </a:rPr>
              <a:t>العقل </a:t>
            </a:r>
            <a:r>
              <a:rPr lang="ar-SA" sz="2800" b="1" dirty="0">
                <a:solidFill>
                  <a:srgbClr val="FFFF00"/>
                </a:solidFill>
              </a:rPr>
              <a:t>(بالقوة – فعال)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457200" indent="-457200" algn="just" rtl="1">
              <a:buFont typeface="Wingdings" panose="05000000000000000000" pitchFamily="2" charset="2"/>
              <a:buChar char="Ø"/>
            </a:pPr>
            <a:r>
              <a:rPr lang="ar-SA" sz="2800" b="1" dirty="0" smtClean="0">
                <a:solidFill>
                  <a:srgbClr val="FFFF00"/>
                </a:solidFill>
              </a:rPr>
              <a:t>اللذة</a:t>
            </a:r>
            <a:r>
              <a:rPr lang="ar-IQ" sz="2800" b="1" dirty="0" smtClean="0">
                <a:solidFill>
                  <a:srgbClr val="FFFF00"/>
                </a:solidFill>
              </a:rPr>
              <a:t>: </a:t>
            </a:r>
            <a:r>
              <a:rPr lang="ar-SA" sz="2800" b="1" dirty="0">
                <a:solidFill>
                  <a:srgbClr val="FFFF00"/>
                </a:solidFill>
              </a:rPr>
              <a:t>نسبية باتجاه الخير أو الشر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160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36177" y="1283785"/>
            <a:ext cx="116048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Low" rtl="1">
              <a:buFont typeface="Wingdings" panose="05000000000000000000" pitchFamily="2" charset="2"/>
              <a:buChar char=""/>
              <a:tabLst>
                <a:tab pos="228600" algn="l"/>
                <a:tab pos="539115" algn="l"/>
              </a:tabLst>
            </a:pPr>
            <a:r>
              <a:rPr lang="ar-SA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الفلسفة الجمالية عند أرسطو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lvl="0" indent="-342900" algn="justLow" rtl="1"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539115" algn="l"/>
              </a:tabLst>
            </a:pPr>
            <a:r>
              <a:rPr lang="ar-SA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الفن: يأخذ مادته من المحسوسات ويحاكيها – كشف العلل الأربع – إعادة البناء –الفن كشف الجواهر والمتماثلات بين عالمي الحس والعقل.</a:t>
            </a:r>
            <a:endParaRPr lang="ar-IQ" sz="3200" b="1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lvl="0" algn="justLow" rtl="1">
              <a:spcAft>
                <a:spcPts val="0"/>
              </a:spcAft>
              <a:tabLst>
                <a:tab pos="228600" algn="l"/>
                <a:tab pos="539115" algn="l"/>
              </a:tabLst>
            </a:pP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lvl="0" algn="justLow" rtl="1">
              <a:spcAft>
                <a:spcPts val="0"/>
              </a:spcAft>
              <a:tabLst>
                <a:tab pos="228600" algn="l"/>
                <a:tab pos="539115" algn="l"/>
              </a:tabLst>
            </a:pPr>
            <a:r>
              <a:rPr lang="ar-IQ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</a:t>
            </a:r>
            <a:r>
              <a:rPr lang="ar-IQ" sz="32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 </a:t>
            </a:r>
            <a:r>
              <a:rPr lang="ar-SA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الفنان: ينتقل بعقله من القوة إلى الفعل مروراً بالفعل المنفعل المكتسب للمعارف فتتكون الخبرة الفنية – يحلل العلل الأربع في الأشياء. يكشف الجواهر المتخفية – ويعي العلل وعن طريق القياس والاستقراء، يصل إلى البرهان (ابتكار أشكال جديدة).</a:t>
            </a:r>
            <a:endParaRPr lang="en-US" sz="4000" b="1" dirty="0">
              <a:solidFill>
                <a:schemeClr val="accent5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5963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82388" y="912657"/>
            <a:ext cx="112148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Low" rtl="1"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539115" algn="l"/>
              </a:tabLst>
            </a:pPr>
            <a:r>
              <a:rPr lang="ar-SA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الجمال</a:t>
            </a:r>
            <a:r>
              <a:rPr lang="ar-SA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 </a:t>
            </a:r>
            <a:r>
              <a:rPr lang="ar-SA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الجميل يحوي على 1.الوضوح 2.التناسب 3.الترتيب . الجمال موضوعي يناغم البيئة الحسية ومشكلاتها يرتفع من الماديات إلى الماهيات (الصور) يرتبط بمستوى الإدراك فهو بدرجات بحكم مستوى الوعي (جمال حسي مؤقت – جمال عقلي ثابت). يكشف العلل الأربع بالمعرفة والخبرة ومخزون الذاكرة وتألق المخيلة.</a:t>
            </a:r>
            <a:endParaRPr lang="ar-IQ" sz="3600" b="1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lvl="0" algn="justLow" rtl="1">
              <a:spcAft>
                <a:spcPts val="0"/>
              </a:spcAft>
              <a:tabLst>
                <a:tab pos="228600" algn="l"/>
                <a:tab pos="539115" algn="l"/>
              </a:tabLst>
            </a:pP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lvl="0" algn="justLow" rtl="1">
              <a:spcAft>
                <a:spcPts val="0"/>
              </a:spcAft>
              <a:tabLst>
                <a:tab pos="228600" algn="l"/>
                <a:tab pos="538163" algn="l"/>
                <a:tab pos="2339975" algn="l"/>
              </a:tabLst>
            </a:pPr>
            <a:r>
              <a:rPr lang="ar-IQ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2. </a:t>
            </a:r>
            <a:r>
              <a:rPr lang="ar-SA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المحاكاة: صفة إنسانية إيجابية ليست تسجيلية- تحقق النمو والتطور والبناء الجديد لموجودات الطبيعة وتطويرها (ليست تصوير ما هو كائن وإنما تصوير ما يجب أن يكون). المحاكاة درجات (سلبية وإيجابية) تستلهم بتحليل العلل – إعادة بناء.</a:t>
            </a:r>
            <a:endParaRPr lang="en-US" sz="3600" b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4814749"/>
      </p:ext>
    </p:extLst>
  </p:cSld>
  <p:clrMapOvr>
    <a:masterClrMapping/>
  </p:clrMapOvr>
</p:sld>
</file>

<file path=ppt/theme/theme1.xml><?xml version="1.0" encoding="utf-8"?>
<a:theme xmlns:a="http://schemas.openxmlformats.org/drawingml/2006/main" name="برلين">
  <a:themeElements>
    <a:clrScheme name="برلين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برلين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برلين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TM04033917[[fn=برلين]]</Template>
  <TotalTime>49</TotalTime>
  <Words>180</Words>
  <Application>Microsoft Office PowerPoint</Application>
  <PresentationFormat>ملء الشاشة</PresentationFormat>
  <Paragraphs>20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0" baseType="lpstr">
      <vt:lpstr>Arial</vt:lpstr>
      <vt:lpstr>Simplified Arabic</vt:lpstr>
      <vt:lpstr>Times New Roman</vt:lpstr>
      <vt:lpstr>Trebuchet MS</vt:lpstr>
      <vt:lpstr>Wingdings</vt:lpstr>
      <vt:lpstr>برلين</vt:lpstr>
      <vt:lpstr>فلسفة الجمال والفن عند أرسطو طاليس 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nada</dc:creator>
  <cp:lastModifiedBy>nada</cp:lastModifiedBy>
  <cp:revision>10</cp:revision>
  <dcterms:created xsi:type="dcterms:W3CDTF">2017-10-27T19:03:44Z</dcterms:created>
  <dcterms:modified xsi:type="dcterms:W3CDTF">2017-10-27T19:53:48Z</dcterms:modified>
</cp:coreProperties>
</file>