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407" r:id="rId23"/>
    <p:sldId id="277" r:id="rId24"/>
    <p:sldId id="278" r:id="rId25"/>
    <p:sldId id="279" r:id="rId26"/>
    <p:sldId id="406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408" r:id="rId40"/>
    <p:sldId id="409" r:id="rId41"/>
    <p:sldId id="410" r:id="rId42"/>
    <p:sldId id="411" r:id="rId43"/>
    <p:sldId id="412" r:id="rId44"/>
    <p:sldId id="413" r:id="rId45"/>
    <p:sldId id="414" r:id="rId46"/>
    <p:sldId id="415" r:id="rId47"/>
    <p:sldId id="416" r:id="rId48"/>
    <p:sldId id="417" r:id="rId49"/>
    <p:sldId id="418" r:id="rId50"/>
    <p:sldId id="419" r:id="rId51"/>
    <p:sldId id="420" r:id="rId52"/>
    <p:sldId id="421" r:id="rId53"/>
    <p:sldId id="422" r:id="rId54"/>
    <p:sldId id="423" r:id="rId55"/>
    <p:sldId id="424" r:id="rId56"/>
    <p:sldId id="425" r:id="rId57"/>
    <p:sldId id="426" r:id="rId58"/>
    <p:sldId id="427" r:id="rId59"/>
    <p:sldId id="428" r:id="rId60"/>
    <p:sldId id="429" r:id="rId61"/>
    <p:sldId id="430" r:id="rId62"/>
    <p:sldId id="431" r:id="rId63"/>
    <p:sldId id="432" r:id="rId64"/>
    <p:sldId id="310" r:id="rId65"/>
    <p:sldId id="314" r:id="rId66"/>
    <p:sldId id="315" r:id="rId67"/>
    <p:sldId id="316" r:id="rId68"/>
    <p:sldId id="317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442" r:id="rId99"/>
    <p:sldId id="443" r:id="rId100"/>
    <p:sldId id="444" r:id="rId101"/>
    <p:sldId id="445" r:id="rId102"/>
    <p:sldId id="446" r:id="rId103"/>
    <p:sldId id="447" r:id="rId104"/>
    <p:sldId id="448" r:id="rId105"/>
    <p:sldId id="449" r:id="rId106"/>
    <p:sldId id="450" r:id="rId107"/>
    <p:sldId id="451" r:id="rId108"/>
    <p:sldId id="452" r:id="rId109"/>
    <p:sldId id="453" r:id="rId110"/>
    <p:sldId id="454" r:id="rId111"/>
    <p:sldId id="455" r:id="rId112"/>
    <p:sldId id="456" r:id="rId113"/>
    <p:sldId id="457" r:id="rId114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>
        <p:scale>
          <a:sx n="71" d="100"/>
          <a:sy n="71" d="100"/>
        </p:scale>
        <p:origin x="-1344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عنصر نائب للتاريخ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8ABB09-4A1D-463E-8065-109CC2B7EFAA}" type="datetimeFigureOut">
              <a:rPr lang="ar-SA" smtClean="0"/>
              <a:pPr/>
              <a:t>12/03/1439</a:t>
            </a:fld>
            <a:endParaRPr lang="ar-SA"/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32" name="مستطيل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مستطيل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مستطيل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مستطيل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مستطيل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56" name="مستطيل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مستطيل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مستطيل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مستطيل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8ABB09-4A1D-463E-8065-109CC2B7EFAA}" type="datetimeFigureOut">
              <a:rPr lang="ar-SA" smtClean="0"/>
              <a:pPr/>
              <a:t>12/03/1439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8ABB09-4A1D-463E-8065-109CC2B7EFAA}" type="datetimeFigureOut">
              <a:rPr lang="ar-SA" smtClean="0"/>
              <a:pPr/>
              <a:t>12/03/1439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8ABB09-4A1D-463E-8065-109CC2B7EFAA}" type="datetimeFigureOut">
              <a:rPr lang="ar-SA" smtClean="0"/>
              <a:pPr/>
              <a:t>12/03/1439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شكل حر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شكل حر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شكل حر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شكل حر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شكل حر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شكل حر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شكل حر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شكل حر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شكل حر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شكل حر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شكل حر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شكل حر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شكل حر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شكل حر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شكل حر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8ABB09-4A1D-463E-8065-109CC2B7EFAA}" type="datetimeFigureOut">
              <a:rPr lang="ar-SA" smtClean="0"/>
              <a:pPr/>
              <a:t>12/03/1439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7" name="مستطيل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8" name="مستطيل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مستطيل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مستطيل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مستطيل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مستطيل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8ABB09-4A1D-463E-8065-109CC2B7EFAA}" type="datetimeFigureOut">
              <a:rPr lang="ar-SA" smtClean="0"/>
              <a:pPr/>
              <a:t>12/03/1439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مستطيل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8ABB09-4A1D-463E-8065-109CC2B7EFAA}" type="datetimeFigureOut">
              <a:rPr lang="ar-SA" smtClean="0"/>
              <a:pPr/>
              <a:t>12/03/1439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6" name="مستطيل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مستطيل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مستطيل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مستطيل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مستطيل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مستطيل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مستطيل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مستطيل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مستطيل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8ABB09-4A1D-463E-8065-109CC2B7EFAA}" type="datetimeFigureOut">
              <a:rPr lang="ar-SA" smtClean="0"/>
              <a:pPr/>
              <a:t>12/03/1439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8ABB09-4A1D-463E-8065-109CC2B7EFAA}" type="datetimeFigureOut">
              <a:rPr lang="ar-SA" smtClean="0"/>
              <a:pPr/>
              <a:t>12/03/1439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8ABB09-4A1D-463E-8065-109CC2B7EFAA}" type="datetimeFigureOut">
              <a:rPr lang="ar-SA" smtClean="0"/>
              <a:pPr/>
              <a:t>12/03/1439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رابط مستقيم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مجموعة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رابط مستقيم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رابط مستقيم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رابط مستقيم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عنوان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ar-SA" smtClean="0"/>
              <a:t>انقر فوق الرمز لإضافة صورة</a:t>
            </a:r>
            <a:endParaRPr kumimoji="0"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grpSp>
        <p:nvGrpSpPr>
          <p:cNvPr id="14" name="مجموعة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رابط مستقيم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رابط مستقيم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رابط مستقيم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مجموعة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رابط مستقيم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رابط مستقيم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رابط مستقيم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1B8ABB09-4A1D-463E-8065-109CC2B7EFAA}" type="datetimeFigureOut">
              <a:rPr lang="ar-SA" smtClean="0"/>
              <a:pPr/>
              <a:t>12/03/1439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مستطيل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مستطيل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مستطيل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مستطيل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مستطيل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مستطيل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مستطيل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مستطيل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1B8ABB09-4A1D-463E-8065-109CC2B7EFAA}" type="datetimeFigureOut">
              <a:rPr lang="ar-SA" smtClean="0"/>
              <a:pPr/>
              <a:t>12/03/1439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ar-SA"/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1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r" rtl="1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r" rtl="1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r" rtl="1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r" rtl="1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r" rtl="1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r" rtl="1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r" rtl="1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r" rtl="1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r" rtl="1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lsevier.com/solutions/scopus/content/content-policy-and-selection" TargetMode="Externa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lsevier.com/solutions/scopus/content/content-policy-and-selection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lsevier.com/solutions/scopus/content/content-policy-and-selection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sevier.com/solutions/scopus/forms/publisher-books-suggestion" TargetMode="External"/><Relationship Id="rId2" Type="http://schemas.openxmlformats.org/officeDocument/2006/relationships/hyperlink" Target="https://www.elsevier.com/solutions/scopus/content/scopus-content-selection-and-advisory-board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sevier.com/__data/assets/pdf_file/0004/95116/general_introduction_csab.pdf" TargetMode="External"/><Relationship Id="rId7" Type="http://schemas.openxmlformats.org/officeDocument/2006/relationships/hyperlink" Target="http://suggestor.step.scopus.com/progressTracker" TargetMode="External"/><Relationship Id="rId2" Type="http://schemas.openxmlformats.org/officeDocument/2006/relationships/hyperlink" Target="https://www.elsevier.com/__data/assets/excel_doc/0015/91122/ext_list_October_2017_2.xls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lsevier.com/__data/assets/pdf_file/0006/95118/SC_FAQ-content-selection-process-22092014.pdf" TargetMode="External"/><Relationship Id="rId5" Type="http://schemas.openxmlformats.org/officeDocument/2006/relationships/hyperlink" Target="https://www.elsevier.com/__data/assets/pdf_file/0005/95117/SC_FAQ-Role-of-an-Editor-22092014.pdf" TargetMode="External"/><Relationship Id="rId4" Type="http://schemas.openxmlformats.org/officeDocument/2006/relationships/hyperlink" Target="http://suggestor.step.scopus.com/index.cfm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ssn.org/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lsevier.com/solutions/scopus/content/content-policy-and-selection" TargetMode="Externa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924944"/>
            <a:ext cx="7772400" cy="1224136"/>
          </a:xfrm>
        </p:spPr>
        <p:txBody>
          <a:bodyPr/>
          <a:lstStyle/>
          <a:p>
            <a:pPr algn="ctr"/>
            <a:r>
              <a:rPr lang="ar-IQ" dirty="0" smtClean="0"/>
              <a:t>ا.م ميادة خالد       م.د معتز خليل </a:t>
            </a:r>
            <a:endParaRPr lang="ar-IQ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914400" y="764704"/>
            <a:ext cx="7772400" cy="2088232"/>
          </a:xfrm>
        </p:spPr>
        <p:txBody>
          <a:bodyPr>
            <a:normAutofit fontScale="77500" lnSpcReduction="20000"/>
          </a:bodyPr>
          <a:lstStyle/>
          <a:p>
            <a:pPr algn="ctr" fontAlgn="base"/>
            <a:r>
              <a:rPr lang="ar-IQ" sz="4800" dirty="0" smtClean="0"/>
              <a:t>ورشة عمل </a:t>
            </a:r>
            <a:r>
              <a:rPr lang="ar-SA" sz="4800" dirty="0" smtClean="0"/>
              <a:t>عن كيفية عمل حساب في منصة </a:t>
            </a:r>
            <a:r>
              <a:rPr lang="en-US" sz="4800" dirty="0" smtClean="0">
                <a:solidFill>
                  <a:srgbClr val="FF0000"/>
                </a:solidFill>
              </a:rPr>
              <a:t>SCOPUS</a:t>
            </a:r>
            <a:r>
              <a:rPr lang="ar-IQ" sz="4800" dirty="0" smtClean="0"/>
              <a:t> وكشف الاستلال</a:t>
            </a:r>
            <a:endParaRPr lang="en-US" sz="4800" dirty="0" smtClean="0"/>
          </a:p>
          <a:p>
            <a:pPr algn="ctr" fontAlgn="base"/>
            <a:r>
              <a:rPr lang="ar-IQ" sz="4800" dirty="0" smtClean="0"/>
              <a:t>مقدمة من قبل</a:t>
            </a:r>
            <a:endParaRPr lang="en-US" sz="4800" dirty="0" smtClean="0"/>
          </a:p>
          <a:p>
            <a:pPr algn="ctr"/>
            <a:endParaRPr lang="ar-IQ" dirty="0"/>
          </a:p>
        </p:txBody>
      </p:sp>
    </p:spTree>
  </p:cSld>
  <p:clrMapOvr>
    <a:masterClrMapping/>
  </p:clrMapOvr>
  <p:transition spd="slow"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620688"/>
          </a:xfrm>
        </p:spPr>
        <p:txBody>
          <a:bodyPr/>
          <a:lstStyle/>
          <a:p>
            <a:pPr algn="ctr"/>
            <a:r>
              <a:rPr lang="en-US" dirty="0" err="1" smtClean="0"/>
              <a:t>scopus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914400" y="620688"/>
            <a:ext cx="7772400" cy="5734872"/>
          </a:xfrm>
        </p:spPr>
        <p:txBody>
          <a:bodyPr/>
          <a:lstStyle/>
          <a:p>
            <a:pPr lvl="0"/>
            <a:r>
              <a:rPr lang="ar-SA" dirty="0" smtClean="0"/>
              <a:t>ستضاف</a:t>
            </a:r>
            <a:r>
              <a:rPr lang="en-US" dirty="0" smtClean="0"/>
              <a:t> </a:t>
            </a:r>
            <a:r>
              <a:rPr lang="ar-SA" dirty="0" smtClean="0"/>
              <a:t>المجلات التي يربط المستخدمين أو المشترين أو أصحاب المصلحة</a:t>
            </a:r>
            <a:r>
              <a:rPr lang="en-US" dirty="0" smtClean="0"/>
              <a:t> </a:t>
            </a:r>
            <a:r>
              <a:rPr lang="ar-SA" dirty="0" smtClean="0"/>
              <a:t>بشواغل النشر</a:t>
            </a:r>
            <a:r>
              <a:rPr lang="en-US" dirty="0" smtClean="0"/>
              <a:t> </a:t>
            </a:r>
            <a:r>
              <a:rPr lang="ar-SA" dirty="0" smtClean="0"/>
              <a:t>إلى إعادة التقييم إذا تم تحديد المطالبة بأنها مشروعة</a:t>
            </a:r>
            <a:r>
              <a:rPr lang="en-US" dirty="0" smtClean="0"/>
              <a:t>. </a:t>
            </a:r>
            <a:r>
              <a:rPr lang="ar-SA" dirty="0" smtClean="0"/>
              <a:t>سيتم إعادة تقييم المجلة من قبل مجلس الإدارة في عام تحديد الهوية استنادا إلى</a:t>
            </a:r>
            <a:r>
              <a:rPr lang="en-US" dirty="0" smtClean="0"/>
              <a:t> </a:t>
            </a:r>
            <a:r>
              <a:rPr lang="ar-SA" dirty="0" smtClean="0">
                <a:hlinkClick r:id="rId2"/>
              </a:rPr>
              <a:t>معايير اختيار عنوان</a:t>
            </a:r>
            <a:r>
              <a:rPr lang="en-US" dirty="0" smtClean="0"/>
              <a:t> </a:t>
            </a:r>
            <a:r>
              <a:rPr lang="ar-SA" dirty="0" smtClean="0"/>
              <a:t>سكوب</a:t>
            </a:r>
            <a:r>
              <a:rPr lang="en-US" dirty="0" smtClean="0"/>
              <a:t> </a:t>
            </a:r>
            <a:r>
              <a:rPr lang="ar-SA" dirty="0" smtClean="0"/>
              <a:t>مع النتيجة المحتملة وقف المجلة تدفقها إلى الأمام من </a:t>
            </a:r>
            <a:r>
              <a:rPr lang="ar-SA" dirty="0" err="1" smtClean="0"/>
              <a:t>سكوبوس</a:t>
            </a:r>
            <a:r>
              <a:rPr lang="en-US" dirty="0" smtClean="0"/>
              <a:t>.</a:t>
            </a:r>
          </a:p>
          <a:p>
            <a:endParaRPr lang="ar-IQ" dirty="0"/>
          </a:p>
        </p:txBody>
      </p:sp>
    </p:spTree>
  </p:cSld>
  <p:clrMapOvr>
    <a:masterClrMapping/>
  </p:clrMapOvr>
  <p:transition spd="slow">
    <p:pull dir="u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٣٤٩٣٢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٣٤٩٣٨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٣٤٩٤٣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٣٥٠١٨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٣٥٠٥٥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٤٠٦٠٩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٤٠٦٣٤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cover dir="lu"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٤٠٦٣٩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٤٠٦٤٢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9144000" cy="6669360"/>
          </a:xfr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٤٢٠٥٤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32656"/>
            <a:ext cx="9144000" cy="6525344"/>
          </a:xfr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6712"/>
          </a:xfrm>
        </p:spPr>
        <p:txBody>
          <a:bodyPr/>
          <a:lstStyle/>
          <a:p>
            <a:pPr algn="ctr"/>
            <a:r>
              <a:rPr lang="ar-SA" b="1" dirty="0" smtClean="0"/>
              <a:t>1- المقاييس والمعايير</a:t>
            </a:r>
            <a:r>
              <a:rPr lang="en-US" dirty="0" smtClean="0"/>
              <a:t/>
            </a:r>
            <a:br>
              <a:rPr lang="en-US" dirty="0" smtClean="0"/>
            </a:b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914400" y="476672"/>
            <a:ext cx="7772400" cy="6381328"/>
          </a:xfrm>
        </p:spPr>
        <p:txBody>
          <a:bodyPr>
            <a:normAutofit fontScale="77500" lnSpcReduction="20000"/>
          </a:bodyPr>
          <a:lstStyle/>
          <a:p>
            <a:r>
              <a:rPr lang="ar-SA" sz="1600" dirty="0" smtClean="0"/>
              <a:t>مرة واحدة في السنة، </a:t>
            </a:r>
            <a:r>
              <a:rPr lang="ar-SA" sz="1600" dirty="0" err="1" smtClean="0"/>
              <a:t>سكوبوس</a:t>
            </a:r>
            <a:r>
              <a:rPr lang="ar-SA" sz="1600" dirty="0" smtClean="0"/>
              <a:t> يحلل أداء جميع المجلات في قاعدة البيانات</a:t>
            </a:r>
            <a:r>
              <a:rPr lang="en-US" sz="1600" dirty="0" smtClean="0"/>
              <a:t>. </a:t>
            </a:r>
            <a:r>
              <a:rPr lang="ar-SA" sz="1600" dirty="0" smtClean="0"/>
              <a:t>يجب أن </a:t>
            </a:r>
            <a:r>
              <a:rPr lang="ar-SA" sz="1700" dirty="0" smtClean="0"/>
              <a:t>تستوفي جميع الدوريات المقاييس والمعايير الستة التالية</a:t>
            </a:r>
            <a:r>
              <a:rPr lang="en-US" sz="1700" dirty="0" smtClean="0"/>
              <a:t>:</a:t>
            </a:r>
            <a:endParaRPr lang="ar-IQ" sz="1700" dirty="0" smtClean="0"/>
          </a:p>
          <a:p>
            <a:pPr fontAlgn="base"/>
            <a:r>
              <a:rPr lang="ar-SA" sz="1700" b="1" dirty="0" smtClean="0"/>
              <a:t>قياس</a:t>
            </a:r>
            <a:endParaRPr lang="en-US" sz="1700" dirty="0" smtClean="0"/>
          </a:p>
          <a:p>
            <a:pPr fontAlgn="base"/>
            <a:r>
              <a:rPr lang="ar-SA" sz="1700" b="1" dirty="0" smtClean="0"/>
              <a:t>لم يتم استيفاء المعيار عند</a:t>
            </a:r>
            <a:endParaRPr lang="en-US" sz="1700" dirty="0" smtClean="0"/>
          </a:p>
          <a:p>
            <a:pPr fontAlgn="base"/>
            <a:r>
              <a:rPr lang="ar-SA" sz="1700" b="1" dirty="0" smtClean="0"/>
              <a:t>تفسير</a:t>
            </a:r>
            <a:endParaRPr lang="en-US" sz="1700" dirty="0" smtClean="0"/>
          </a:p>
          <a:p>
            <a:pPr fontAlgn="base"/>
            <a:r>
              <a:rPr lang="ar-SA" sz="1700" b="1" dirty="0" smtClean="0"/>
              <a:t>معدل الاستشهاد الذاتي</a:t>
            </a:r>
            <a:endParaRPr lang="en-US" sz="1700" dirty="0" smtClean="0"/>
          </a:p>
          <a:p>
            <a:pPr fontAlgn="base"/>
            <a:r>
              <a:rPr lang="en-US" sz="1700" b="1" dirty="0" smtClean="0"/>
              <a:t>≥200</a:t>
            </a:r>
            <a:r>
              <a:rPr lang="ar-SA" sz="1700" b="1" dirty="0" smtClean="0"/>
              <a:t>٪ مقارنة بالمتوسط ​​في مجالات الموضوع</a:t>
            </a:r>
            <a:endParaRPr lang="en-US" sz="1700" dirty="0" smtClean="0"/>
          </a:p>
          <a:p>
            <a:pPr fontAlgn="base"/>
            <a:r>
              <a:rPr lang="ar-SA" sz="1700" b="1" dirty="0" smtClean="0"/>
              <a:t>والمجلة لديها معدل الاستشهاد الذاتي مرتين أعلى، أو أكثر، بالمقارنة مع المجلات الأقران في مجال الموضوع</a:t>
            </a:r>
            <a:r>
              <a:rPr lang="en-US" sz="1700" b="1" dirty="0" smtClean="0"/>
              <a:t>.</a:t>
            </a:r>
            <a:endParaRPr lang="en-US" sz="1700" dirty="0" smtClean="0"/>
          </a:p>
          <a:p>
            <a:pPr fontAlgn="base"/>
            <a:r>
              <a:rPr lang="ar-SA" sz="1700" b="1" dirty="0" smtClean="0"/>
              <a:t>إجمالي معدل </a:t>
            </a:r>
            <a:r>
              <a:rPr lang="ar-SA" sz="1700" b="1" dirty="0" err="1" smtClean="0"/>
              <a:t>الاستشهادات</a:t>
            </a:r>
            <a:endParaRPr lang="en-US" sz="1700" dirty="0" smtClean="0"/>
          </a:p>
          <a:p>
            <a:pPr fontAlgn="base"/>
            <a:r>
              <a:rPr lang="en-US" sz="1700" b="1" dirty="0" smtClean="0"/>
              <a:t>≤50</a:t>
            </a:r>
            <a:r>
              <a:rPr lang="ar-SA" sz="1700" b="1" dirty="0" smtClean="0"/>
              <a:t>٪ مقارنة بالمتوسط ​​في مجالات الموضوع</a:t>
            </a:r>
            <a:endParaRPr lang="en-US" sz="1700" dirty="0" smtClean="0"/>
          </a:p>
          <a:p>
            <a:pPr fontAlgn="base"/>
            <a:r>
              <a:rPr lang="ar-SA" sz="1700" b="1" dirty="0" smtClean="0"/>
              <a:t>تلقت المجلة نصف عدد </a:t>
            </a:r>
            <a:r>
              <a:rPr lang="ar-SA" sz="1700" b="1" dirty="0" err="1" smtClean="0"/>
              <a:t>الاستشهادات</a:t>
            </a:r>
            <a:r>
              <a:rPr lang="ar-SA" sz="1700" b="1" dirty="0" smtClean="0"/>
              <a:t>، أو أقل، بالمقارنة مع المجلات الأقران في مجال الموضوع</a:t>
            </a:r>
            <a:r>
              <a:rPr lang="en-US" sz="1700" b="1" dirty="0" smtClean="0"/>
              <a:t>.</a:t>
            </a:r>
            <a:endParaRPr lang="en-US" sz="1700" dirty="0" smtClean="0"/>
          </a:p>
          <a:p>
            <a:pPr fontAlgn="base"/>
            <a:r>
              <a:rPr lang="en-US" sz="1700" b="1" dirty="0" err="1" smtClean="0"/>
              <a:t>CiteScore</a:t>
            </a:r>
            <a:endParaRPr lang="en-US" sz="1700" dirty="0" smtClean="0"/>
          </a:p>
          <a:p>
            <a:pPr fontAlgn="base"/>
            <a:r>
              <a:rPr lang="en-US" sz="1700" b="1" dirty="0" smtClean="0"/>
              <a:t>≤50</a:t>
            </a:r>
            <a:r>
              <a:rPr lang="ar-SA" sz="1700" b="1" dirty="0" smtClean="0"/>
              <a:t>٪ مقارنة بالمتوسط ​​في مجالات الموضوع</a:t>
            </a:r>
            <a:endParaRPr lang="en-US" sz="1700" dirty="0" smtClean="0"/>
          </a:p>
          <a:p>
            <a:pPr fontAlgn="base"/>
            <a:r>
              <a:rPr lang="ar-SA" sz="1700" b="1" dirty="0" smtClean="0"/>
              <a:t>مجلة لديها </a:t>
            </a:r>
            <a:r>
              <a:rPr lang="ar-SA" sz="1700" b="1" dirty="0" err="1" smtClean="0"/>
              <a:t>سيتيسكور</a:t>
            </a:r>
            <a:r>
              <a:rPr lang="ar-SA" sz="1700" b="1" dirty="0" smtClean="0"/>
              <a:t> نصف أو أقل من </a:t>
            </a:r>
            <a:r>
              <a:rPr lang="ar-SA" sz="1700" b="1" dirty="0" err="1" smtClean="0"/>
              <a:t>سيتسكور</a:t>
            </a:r>
            <a:r>
              <a:rPr lang="ar-SA" sz="1700" b="1" dirty="0" smtClean="0"/>
              <a:t> متوسط، بالمقارنة مع المجلات نظير في مجال الموضوع</a:t>
            </a:r>
            <a:r>
              <a:rPr lang="en-US" sz="1700" b="1" dirty="0" smtClean="0"/>
              <a:t>.</a:t>
            </a:r>
            <a:endParaRPr lang="en-US" sz="1700" dirty="0" smtClean="0"/>
          </a:p>
          <a:p>
            <a:pPr fontAlgn="base"/>
            <a:r>
              <a:rPr lang="ar-SA" sz="1700" b="1" dirty="0" smtClean="0"/>
              <a:t>عدد المقالات</a:t>
            </a:r>
            <a:endParaRPr lang="en-US" sz="1700" dirty="0" smtClean="0"/>
          </a:p>
          <a:p>
            <a:pPr fontAlgn="base"/>
            <a:r>
              <a:rPr lang="en-US" sz="1700" b="1" dirty="0" smtClean="0"/>
              <a:t>≤50</a:t>
            </a:r>
            <a:r>
              <a:rPr lang="ar-SA" sz="1700" b="1" dirty="0" smtClean="0"/>
              <a:t>٪ مقارنة بالمتوسط ​​في مجالات الموضوع</a:t>
            </a:r>
            <a:endParaRPr lang="en-US" sz="1700" dirty="0" smtClean="0"/>
          </a:p>
          <a:p>
            <a:pPr fontAlgn="base"/>
            <a:r>
              <a:rPr lang="ar-SA" sz="1700" b="1" dirty="0" smtClean="0"/>
              <a:t>أنتجت المجلة نصف، أو أقل، عدد المقالات، بالمقارنة مع المجلات الأقران في مجال الموضوع</a:t>
            </a:r>
            <a:r>
              <a:rPr lang="en-US" sz="1700" b="1" dirty="0" smtClean="0"/>
              <a:t>.</a:t>
            </a:r>
            <a:endParaRPr lang="en-US" sz="1700" dirty="0" smtClean="0"/>
          </a:p>
          <a:p>
            <a:pPr fontAlgn="base"/>
            <a:r>
              <a:rPr lang="ar-SA" sz="1700" b="1" dirty="0" smtClean="0"/>
              <a:t>عدد النقرات على النص الكامل على</a:t>
            </a:r>
            <a:r>
              <a:rPr lang="en-US" sz="1700" b="1" dirty="0" smtClean="0"/>
              <a:t> Scopus.com</a:t>
            </a:r>
            <a:endParaRPr lang="en-US" sz="1700" dirty="0" smtClean="0"/>
          </a:p>
          <a:p>
            <a:pPr fontAlgn="base"/>
            <a:r>
              <a:rPr lang="en-US" sz="1700" b="1" dirty="0" smtClean="0"/>
              <a:t>≤50</a:t>
            </a:r>
            <a:r>
              <a:rPr lang="ar-SA" sz="1700" b="1" dirty="0" smtClean="0"/>
              <a:t>٪ مقارنة بالمتوسط ​​في مجالات الموضوع</a:t>
            </a:r>
            <a:endParaRPr lang="en-US" sz="1700" dirty="0" smtClean="0"/>
          </a:p>
          <a:p>
            <a:pPr fontAlgn="base"/>
            <a:r>
              <a:rPr lang="ar-SA" sz="1700" b="1" dirty="0" smtClean="0"/>
              <a:t>وتستخدم النصوص الكاملة للمجلة نصف أو أقل، بالمقارنة مع المجلات النظيرة في مجال الموضوع</a:t>
            </a:r>
            <a:r>
              <a:rPr lang="en-US" sz="1700" b="1" dirty="0" smtClean="0"/>
              <a:t>.</a:t>
            </a:r>
            <a:endParaRPr lang="en-US" sz="1700" dirty="0" smtClean="0"/>
          </a:p>
          <a:p>
            <a:pPr fontAlgn="base"/>
            <a:r>
              <a:rPr lang="ar-SA" sz="1700" b="1" dirty="0" smtClean="0"/>
              <a:t>استخدام الملخص على</a:t>
            </a:r>
            <a:r>
              <a:rPr lang="en-US" sz="1700" b="1" dirty="0" smtClean="0"/>
              <a:t> Scopus.com</a:t>
            </a:r>
            <a:endParaRPr lang="en-US" sz="1700" dirty="0" smtClean="0"/>
          </a:p>
          <a:p>
            <a:pPr fontAlgn="base"/>
            <a:r>
              <a:rPr lang="en-US" sz="1700" b="1" dirty="0" smtClean="0"/>
              <a:t>≤50</a:t>
            </a:r>
            <a:r>
              <a:rPr lang="ar-SA" sz="1700" b="1" dirty="0" smtClean="0"/>
              <a:t>٪ مقارنة بالمتوسط ​​في مجالات الموضوع</a:t>
            </a:r>
            <a:endParaRPr lang="en-US" sz="1700" dirty="0" smtClean="0"/>
          </a:p>
          <a:p>
            <a:pPr fontAlgn="base"/>
            <a:r>
              <a:rPr lang="ar-SA" sz="1700" b="1" dirty="0" smtClean="0"/>
              <a:t>وتستخدم ملخصات المجلة نصف، أو أقل، بالمقارنة مع المجلات نظير في مجال الموضوع</a:t>
            </a:r>
            <a:r>
              <a:rPr lang="en-US" sz="1700" b="1" dirty="0" smtClean="0"/>
              <a:t>.</a:t>
            </a:r>
            <a:endParaRPr lang="en-US" sz="1700" dirty="0" smtClean="0"/>
          </a:p>
          <a:p>
            <a:endParaRPr lang="en-US" sz="1100" dirty="0" smtClean="0"/>
          </a:p>
        </p:txBody>
      </p:sp>
    </p:spTree>
  </p:cSld>
  <p:clrMapOvr>
    <a:masterClrMapping/>
  </p:clrMapOvr>
  <p:transition spd="slow">
    <p:pull dir="ld"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٤٢١٠٠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٤٢١٠٤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٤٢١٠٩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٤٢١١٧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9144000" cy="6669360"/>
          </a:xfr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scopus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fontAlgn="base"/>
            <a:r>
              <a:rPr lang="ar-SA" dirty="0" smtClean="0"/>
              <a:t>إذا لم تفي المجلة بأي من المعايير الستة، فإن </a:t>
            </a:r>
            <a:r>
              <a:rPr lang="ar-SA" dirty="0" err="1" smtClean="0"/>
              <a:t>سكوبوس</a:t>
            </a:r>
            <a:r>
              <a:rPr lang="ar-SA" dirty="0" smtClean="0"/>
              <a:t> سوف تبلغ المجلة بأدائها الجيد وستسمح للمجلة بسنة واحدة لتحسين مقياس واحد على الأقل</a:t>
            </a:r>
            <a:r>
              <a:rPr lang="en-US" dirty="0" smtClean="0"/>
              <a:t>. </a:t>
            </a:r>
            <a:r>
              <a:rPr lang="ar-SA" dirty="0" smtClean="0"/>
              <a:t>إذا بعد عام واحد يمكن للمجلة تحسين مقياس واحد على الأقل، فإن المجلة لن تكون جزءا من إعادة التقييم في ذلك العام</a:t>
            </a:r>
            <a:r>
              <a:rPr lang="en-US" dirty="0" smtClean="0"/>
              <a:t>. </a:t>
            </a:r>
            <a:r>
              <a:rPr lang="ar-SA" dirty="0" smtClean="0"/>
              <a:t>ومع ذلك، إذا لم تفي المجلة بجميع المعايير الستة لفترة سنتين متتاليتين، سيتم وضع علامة عليها لإعادة تقييمها من قبل المجلس المستقل</a:t>
            </a:r>
            <a:r>
              <a:rPr lang="en-US" dirty="0" smtClean="0"/>
              <a:t>  </a:t>
            </a:r>
            <a:r>
              <a:rPr lang="ar-SA" dirty="0" err="1" smtClean="0"/>
              <a:t>.</a:t>
            </a:r>
            <a:endParaRPr lang="en-US" dirty="0" smtClean="0"/>
          </a:p>
          <a:p>
            <a:pPr fontAlgn="base"/>
            <a:r>
              <a:rPr lang="ar-SA" dirty="0" smtClean="0"/>
              <a:t>إن معايير المراجعة لإعادة التقييم مطابقة</a:t>
            </a:r>
            <a:r>
              <a:rPr lang="en-US" dirty="0" smtClean="0"/>
              <a:t> </a:t>
            </a:r>
            <a:r>
              <a:rPr lang="ar-SA" dirty="0" err="1" smtClean="0">
                <a:hlinkClick r:id="rId2"/>
              </a:rPr>
              <a:t>لمعاييراختيار</a:t>
            </a:r>
            <a:r>
              <a:rPr lang="ar-SA" dirty="0" smtClean="0">
                <a:hlinkClick r:id="rId2"/>
              </a:rPr>
              <a:t> محتوى</a:t>
            </a:r>
            <a:r>
              <a:rPr lang="en-US" dirty="0" smtClean="0"/>
              <a:t> </a:t>
            </a:r>
            <a:r>
              <a:rPr lang="ar-SA" dirty="0" err="1" smtClean="0"/>
              <a:t>سكوباس</a:t>
            </a:r>
            <a:r>
              <a:rPr lang="en-US" dirty="0" smtClean="0"/>
              <a:t>  </a:t>
            </a:r>
            <a:r>
              <a:rPr lang="ar-SA" dirty="0" smtClean="0"/>
              <a:t>المستخدمة للعناوين المقترحة حديثا</a:t>
            </a:r>
            <a:r>
              <a:rPr lang="en-US" dirty="0" smtClean="0"/>
              <a:t>. </a:t>
            </a:r>
            <a:r>
              <a:rPr lang="ar-SA" dirty="0" smtClean="0"/>
              <a:t>عند الانتهاء من عملية إعادة التقييم، سيقرر مجلس المقومين إما مواصلة تغطية المجلة أو وقف التدفق الأمامي للمجلة تغطيتها في </a:t>
            </a:r>
            <a:r>
              <a:rPr lang="ar-SA" dirty="0" err="1" smtClean="0"/>
              <a:t>سكوباس</a:t>
            </a:r>
            <a:r>
              <a:rPr lang="ar-SA" dirty="0" smtClean="0"/>
              <a:t> (المحتوى الذي يغطيه </a:t>
            </a:r>
            <a:r>
              <a:rPr lang="ar-SA" dirty="0" err="1" smtClean="0"/>
              <a:t>سكوباس</a:t>
            </a:r>
            <a:r>
              <a:rPr lang="ar-SA" dirty="0" smtClean="0"/>
              <a:t> قبل الانتهاء من إعادة التقييم سيبقى في </a:t>
            </a:r>
            <a:r>
              <a:rPr lang="ar-SA" dirty="0" err="1" smtClean="0"/>
              <a:t>سكوباس).</a:t>
            </a:r>
            <a:endParaRPr lang="en-US" dirty="0" smtClean="0"/>
          </a:p>
          <a:p>
            <a:endParaRPr lang="ar-IQ" dirty="0"/>
          </a:p>
        </p:txBody>
      </p:sp>
    </p:spTree>
  </p:cSld>
  <p:clrMapOvr>
    <a:masterClrMapping/>
  </p:clrMapOvr>
  <p:transition spd="slow">
    <p:pull dir="l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4704"/>
          </a:xfrm>
        </p:spPr>
        <p:txBody>
          <a:bodyPr/>
          <a:lstStyle/>
          <a:p>
            <a:pPr algn="ctr"/>
            <a:r>
              <a:rPr lang="ar-SA" b="1" dirty="0" smtClean="0"/>
              <a:t>- قاعدة بيانات </a:t>
            </a:r>
            <a:r>
              <a:rPr lang="ar-SA" b="1" dirty="0" err="1" smtClean="0"/>
              <a:t>سكوباس: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914400" y="692696"/>
            <a:ext cx="7772400" cy="5662864"/>
          </a:xfrm>
        </p:spPr>
        <p:txBody>
          <a:bodyPr>
            <a:normAutofit fontScale="92500" lnSpcReduction="10000"/>
          </a:bodyPr>
          <a:lstStyle/>
          <a:p>
            <a:r>
              <a:rPr lang="ar-SA" dirty="0" smtClean="0"/>
              <a:t>في عام 2017 تم إطلاق أداة قاعدة بيانات </a:t>
            </a:r>
            <a:r>
              <a:rPr lang="ar-SA" dirty="0" err="1" smtClean="0"/>
              <a:t>سكوباس</a:t>
            </a:r>
            <a:r>
              <a:rPr lang="ar-SA" dirty="0" smtClean="0"/>
              <a:t>، وهي خوارزمية تحليلات البيانات المصنوعة من </a:t>
            </a:r>
            <a:r>
              <a:rPr lang="ar-SA" dirty="0" err="1" smtClean="0"/>
              <a:t>إلزيفير</a:t>
            </a:r>
            <a:r>
              <a:rPr lang="ar-SA" dirty="0" smtClean="0"/>
              <a:t> مدربة لتحديد سلوك مجلة </a:t>
            </a:r>
            <a:r>
              <a:rPr lang="ar-SA" dirty="0" err="1" smtClean="0"/>
              <a:t>أوتلير</a:t>
            </a:r>
            <a:r>
              <a:rPr lang="ar-SA" dirty="0" smtClean="0"/>
              <a:t> في قاعدة بيانات </a:t>
            </a:r>
            <a:r>
              <a:rPr lang="ar-SA" dirty="0" err="1" smtClean="0"/>
              <a:t>سكوباس</a:t>
            </a:r>
            <a:r>
              <a:rPr lang="en-US" dirty="0" smtClean="0"/>
              <a:t>.</a:t>
            </a:r>
            <a:r>
              <a:rPr lang="ar-SA" dirty="0" smtClean="0"/>
              <a:t>وتشمل أمثلة مجلة </a:t>
            </a:r>
            <a:r>
              <a:rPr lang="ar-SA" dirty="0" err="1" smtClean="0"/>
              <a:t>أوتلر</a:t>
            </a:r>
            <a:r>
              <a:rPr lang="ar-SA" dirty="0" smtClean="0"/>
              <a:t> تغييرات سريعة وغير قابلة للتفسير على عدد المقالات المنشورة أو تغييرات غير قابلة للتفسير في التنوع الجغرافي للمؤلفين أو الانتماءات</a:t>
            </a:r>
            <a:r>
              <a:rPr lang="en-US" dirty="0" smtClean="0"/>
              <a:t>. </a:t>
            </a:r>
            <a:r>
              <a:rPr lang="ar-SA" dirty="0" smtClean="0"/>
              <a:t>الميزات الأخرى التي تعتبرها الخوارزمية هي معدل الاستشهاد الذاتي وشواغل النشر، من بين أمور أخرى</a:t>
            </a:r>
            <a:r>
              <a:rPr lang="en-US" dirty="0" smtClean="0"/>
              <a:t>. </a:t>
            </a:r>
            <a:r>
              <a:rPr lang="ar-SA" dirty="0" smtClean="0"/>
              <a:t>الأداة تتحسن بشكل مستمر من خلال أمثلة جديدة أو القواعد المضافة إليها، وسوف تشغيل في البداية مرة واحدة في السنة التحقق من قاعدة مجلة </a:t>
            </a:r>
            <a:r>
              <a:rPr lang="ar-SA" dirty="0" err="1" smtClean="0"/>
              <a:t>سكوباس</a:t>
            </a:r>
            <a:r>
              <a:rPr lang="ar-SA" dirty="0" smtClean="0"/>
              <a:t> كاملة من حوالي 22800 عناوين لسلوك خارج</a:t>
            </a:r>
            <a:r>
              <a:rPr lang="en-US" dirty="0" smtClean="0"/>
              <a:t>.</a:t>
            </a:r>
          </a:p>
          <a:p>
            <a:endParaRPr lang="ar-IQ" dirty="0"/>
          </a:p>
        </p:txBody>
      </p:sp>
    </p:spTree>
  </p:cSld>
  <p:clrMapOvr>
    <a:masterClrMapping/>
  </p:clrMapOvr>
  <p:transition spd="slow">
    <p:pull dir="r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692696"/>
          </a:xfrm>
        </p:spPr>
        <p:txBody>
          <a:bodyPr/>
          <a:lstStyle/>
          <a:p>
            <a:pPr algn="ctr"/>
            <a:r>
              <a:rPr lang="ar-SA" b="1" dirty="0" smtClean="0"/>
              <a:t>- مخاوف النشر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914400" y="692696"/>
            <a:ext cx="7772400" cy="5662864"/>
          </a:xfrm>
        </p:spPr>
        <p:txBody>
          <a:bodyPr>
            <a:normAutofit fontScale="92500" lnSpcReduction="20000"/>
          </a:bodyPr>
          <a:lstStyle/>
          <a:p>
            <a:r>
              <a:rPr lang="ar-SA" dirty="0" smtClean="0"/>
              <a:t>ويمكن أيضا أن يتم وضع علامة على مجلة لإعادة التقييم استنادا إلى مخاوف النشر على مستوى الناشرين أو دفتر اليومية</a:t>
            </a:r>
            <a:r>
              <a:rPr lang="en-US" dirty="0" smtClean="0"/>
              <a:t>. </a:t>
            </a:r>
            <a:r>
              <a:rPr lang="ar-SA" dirty="0" smtClean="0"/>
              <a:t>يتم تحديد مخاوف مثل هذه المجلات من قبل سكوب</a:t>
            </a:r>
            <a:r>
              <a:rPr lang="ar-IQ" dirty="0" smtClean="0"/>
              <a:t>ا</a:t>
            </a:r>
            <a:r>
              <a:rPr lang="ar-SA" dirty="0" smtClean="0"/>
              <a:t>س، أو علمها إلى سكوب</a:t>
            </a:r>
            <a:r>
              <a:rPr lang="ar-IQ" dirty="0" smtClean="0"/>
              <a:t>ا</a:t>
            </a:r>
            <a:r>
              <a:rPr lang="ar-SA" dirty="0" smtClean="0"/>
              <a:t>س من قبل مجتمع البحث ويتم أخذها على محمل الجد</a:t>
            </a:r>
            <a:r>
              <a:rPr lang="en-US" dirty="0" smtClean="0"/>
              <a:t>. </a:t>
            </a:r>
            <a:r>
              <a:rPr lang="ar-SA" dirty="0" smtClean="0"/>
              <a:t>وإذا كان الشاغل مشروعة، يضاف العنوان إلى برنامج إعادة التقييم، ويعاد تقييمه من قبل المجلس الاستشاري في السنة التي تحدد فيها الشاغل المتعلق بالنشر</a:t>
            </a:r>
            <a:r>
              <a:rPr lang="en-US" dirty="0" smtClean="0"/>
              <a:t>. </a:t>
            </a:r>
            <a:r>
              <a:rPr lang="ar-SA" dirty="0" smtClean="0"/>
              <a:t>إن معايير المراجعة لإعادة التقييم مطابقة</a:t>
            </a:r>
            <a:r>
              <a:rPr lang="en-US" dirty="0" smtClean="0"/>
              <a:t> </a:t>
            </a:r>
            <a:r>
              <a:rPr lang="ar-SA" dirty="0" smtClean="0">
                <a:hlinkClick r:id="rId2"/>
              </a:rPr>
              <a:t>لمعايير اختيار المحتوى</a:t>
            </a:r>
            <a:r>
              <a:rPr lang="en-US" dirty="0" smtClean="0"/>
              <a:t> </a:t>
            </a:r>
            <a:r>
              <a:rPr lang="ar-SA" dirty="0" err="1" smtClean="0"/>
              <a:t>سكوباس</a:t>
            </a:r>
            <a:r>
              <a:rPr lang="en-US" dirty="0" smtClean="0"/>
              <a:t>  </a:t>
            </a:r>
            <a:r>
              <a:rPr lang="ar-SA" dirty="0" smtClean="0"/>
              <a:t>المستخدمة للعناوين المقترحة حديثا</a:t>
            </a:r>
            <a:r>
              <a:rPr lang="en-US" dirty="0" smtClean="0"/>
              <a:t>. </a:t>
            </a:r>
            <a:r>
              <a:rPr lang="ar-SA" dirty="0" smtClean="0"/>
              <a:t>عند إكمال عملية إعادة التقييم، سوف يقرر مجلس ضمان استمرارية العمل إما مواصلة تغطية المجلة أو وقف التدفق األ</a:t>
            </a:r>
            <a:r>
              <a:rPr lang="ar-IQ" dirty="0" smtClean="0"/>
              <a:t>ا</a:t>
            </a:r>
            <a:r>
              <a:rPr lang="ar-SA" dirty="0" err="1" smtClean="0"/>
              <a:t>مامي</a:t>
            </a:r>
            <a:r>
              <a:rPr lang="ar-SA" dirty="0" smtClean="0"/>
              <a:t> لتغطية المجلة في </a:t>
            </a:r>
            <a:r>
              <a:rPr lang="ar-SA" dirty="0" err="1" smtClean="0"/>
              <a:t>سكوباس</a:t>
            </a:r>
            <a:r>
              <a:rPr lang="ar-SA" dirty="0" smtClean="0"/>
              <a:t>) سيظل المحتوى الذي يغطيه سكوب</a:t>
            </a:r>
            <a:r>
              <a:rPr lang="ar-IQ" dirty="0" smtClean="0"/>
              <a:t>ا</a:t>
            </a:r>
            <a:r>
              <a:rPr lang="ar-SA" dirty="0" smtClean="0"/>
              <a:t>س قبل إتمام إعادة التقييم في </a:t>
            </a:r>
            <a:r>
              <a:rPr lang="ar-SA" dirty="0" err="1" smtClean="0"/>
              <a:t>سكوباس</a:t>
            </a:r>
            <a:r>
              <a:rPr lang="en-US" dirty="0" smtClean="0"/>
              <a:t> (.</a:t>
            </a:r>
          </a:p>
          <a:p>
            <a:endParaRPr lang="ar-IQ" dirty="0"/>
          </a:p>
        </p:txBody>
      </p:sp>
    </p:spTree>
  </p:cSld>
  <p:clrMapOvr>
    <a:masterClrMapping/>
  </p:clrMapOvr>
  <p:transition spd="slow">
    <p:pull dir="r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1260752"/>
          </a:xfrm>
        </p:spPr>
        <p:txBody>
          <a:bodyPr/>
          <a:lstStyle/>
          <a:p>
            <a:pPr algn="ctr"/>
            <a:r>
              <a:rPr lang="ar-SA" b="1" dirty="0" smtClean="0"/>
              <a:t>رابعا:نشر الأخلاقيات والنشر البيانات سوء الممارسة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fontAlgn="base"/>
            <a:r>
              <a:rPr lang="ar-SA" dirty="0" smtClean="0"/>
              <a:t>نشر سوء الممارسة هو حدوث مؤسف في عالم الأدب العلمي</a:t>
            </a:r>
            <a:r>
              <a:rPr lang="en-US" dirty="0" smtClean="0"/>
              <a:t>. </a:t>
            </a:r>
            <a:r>
              <a:rPr lang="ar-SA" dirty="0" smtClean="0"/>
              <a:t>ويحدث ذلك في جميع مجالات المواضيع وفي جميع الولايات القضائية؛</a:t>
            </a:r>
            <a:r>
              <a:rPr lang="en-US" dirty="0" smtClean="0"/>
              <a:t> </a:t>
            </a:r>
            <a:r>
              <a:rPr lang="ar-SA" dirty="0" smtClean="0"/>
              <a:t>وعدد قليل من المجلات أو الكتب محصنة</a:t>
            </a:r>
            <a:r>
              <a:rPr lang="en-US" dirty="0" smtClean="0"/>
              <a:t>. </a:t>
            </a:r>
            <a:r>
              <a:rPr lang="ar-SA" dirty="0" smtClean="0"/>
              <a:t>والوقاية من نشر الممارسات الخاطئة هي مسؤولية كل مؤلف ومحرر ومراجع وناشر ومؤسسة</a:t>
            </a:r>
            <a:r>
              <a:rPr lang="en-US" dirty="0" smtClean="0"/>
              <a:t>.</a:t>
            </a:r>
          </a:p>
          <a:p>
            <a:r>
              <a:rPr lang="ar-SA" dirty="0" smtClean="0"/>
              <a:t>يتطلب </a:t>
            </a:r>
            <a:r>
              <a:rPr lang="ar-SA" dirty="0" err="1" smtClean="0"/>
              <a:t>سكوباس</a:t>
            </a:r>
            <a:r>
              <a:rPr lang="ar-SA" dirty="0" smtClean="0"/>
              <a:t> أن كل مجلة لدينا فهرس لديها بيانات واضحة ومتاحة للجمهور من أخلاقيات النشر والنشر سوء الممارسة</a:t>
            </a:r>
            <a:r>
              <a:rPr lang="en-US" dirty="0" smtClean="0"/>
              <a:t>. </a:t>
            </a:r>
            <a:r>
              <a:rPr lang="ar-SA" dirty="0" smtClean="0"/>
              <a:t>سوف </a:t>
            </a:r>
            <a:r>
              <a:rPr lang="ar-SA" dirty="0" err="1" smtClean="0"/>
              <a:t>سكوباس</a:t>
            </a:r>
            <a:r>
              <a:rPr lang="ar-SA" dirty="0" smtClean="0"/>
              <a:t> عقد كل ناشر المدرجة في قاعدة البيانات </a:t>
            </a:r>
            <a:r>
              <a:rPr lang="ar-SA" dirty="0" err="1" smtClean="0"/>
              <a:t>مسؤولة</a:t>
            </a:r>
            <a:r>
              <a:rPr lang="ar-SA" dirty="0" smtClean="0"/>
              <a:t> عن الأداء والامتثال لهذه السياسات</a:t>
            </a:r>
            <a:r>
              <a:rPr lang="en-US" dirty="0" smtClean="0"/>
              <a:t>. </a:t>
            </a:r>
            <a:r>
              <a:rPr lang="ar-SA" dirty="0" err="1" smtClean="0"/>
              <a:t>سكوباس</a:t>
            </a:r>
            <a:r>
              <a:rPr lang="ar-SA" dirty="0" smtClean="0"/>
              <a:t> لا تكلف أي صيغة محددة لأخلاقيات النشر ونشر البيانات سوء الممارسة</a:t>
            </a:r>
            <a:endParaRPr lang="ar-IQ" dirty="0"/>
          </a:p>
        </p:txBody>
      </p:sp>
    </p:spTree>
  </p:cSld>
  <p:clrMapOvr>
    <a:masterClrMapping/>
  </p:clrMapOvr>
  <p:transition spd="slow">
    <p:zoom dir="in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4704"/>
          </a:xfrm>
        </p:spPr>
        <p:txBody>
          <a:bodyPr/>
          <a:lstStyle/>
          <a:p>
            <a:pPr algn="ctr"/>
            <a:r>
              <a:rPr lang="ar-SA" b="1" dirty="0" smtClean="0"/>
              <a:t>خامسا:نطاق واختيار معايير الكتب</a:t>
            </a:r>
            <a:r>
              <a:rPr lang="en-US" dirty="0" smtClean="0"/>
              <a:t/>
            </a:r>
            <a:br>
              <a:rPr lang="en-US" dirty="0" smtClean="0"/>
            </a:b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914400" y="764704"/>
            <a:ext cx="7772400" cy="5590856"/>
          </a:xfrm>
        </p:spPr>
        <p:txBody>
          <a:bodyPr>
            <a:normAutofit fontScale="70000" lnSpcReduction="20000"/>
          </a:bodyPr>
          <a:lstStyle/>
          <a:p>
            <a:pPr fontAlgn="base"/>
            <a:r>
              <a:rPr lang="ar-SA" dirty="0" smtClean="0"/>
              <a:t>يغطي </a:t>
            </a:r>
            <a:r>
              <a:rPr lang="ar-SA" dirty="0" err="1" smtClean="0"/>
              <a:t>سكوباس</a:t>
            </a:r>
            <a:r>
              <a:rPr lang="ar-SA" dirty="0" smtClean="0"/>
              <a:t> الكتب العلمية التي تمثل البحوث المشار إليها بالكامل، الأصلي أو استعراض الأدب</a:t>
            </a:r>
            <a:r>
              <a:rPr lang="en-US" dirty="0" smtClean="0"/>
              <a:t>.</a:t>
            </a:r>
          </a:p>
          <a:p>
            <a:pPr lvl="0" fontAlgn="base"/>
            <a:r>
              <a:rPr lang="ar-SA" dirty="0" smtClean="0"/>
              <a:t>مجالات التخصص: التركيز على العلوم الاجتماعية والفنون والعلوم الإنسانية</a:t>
            </a:r>
            <a:r>
              <a:rPr lang="en-US" dirty="0" smtClean="0"/>
              <a:t> (A &amp; H)</a:t>
            </a:r>
            <a:r>
              <a:rPr lang="ar-SA" dirty="0" smtClean="0"/>
              <a:t>، ولكن أيضا العلوم والتكنولوجيا </a:t>
            </a:r>
            <a:r>
              <a:rPr lang="ar-SA" dirty="0" err="1" smtClean="0"/>
              <a:t>والطب .</a:t>
            </a:r>
            <a:endParaRPr lang="en-US" dirty="0" smtClean="0"/>
          </a:p>
          <a:p>
            <a:pPr lvl="0" fontAlgn="base"/>
            <a:r>
              <a:rPr lang="ar-SA" dirty="0" smtClean="0"/>
              <a:t>أنواع الكتب: الدراسات، وتحرير وحدات التخزين، والأعمال المرجعية الرئيسية، الكتب الدراسية على مستوى الدراسات العليا</a:t>
            </a:r>
            <a:endParaRPr lang="en-US" dirty="0" smtClean="0"/>
          </a:p>
          <a:p>
            <a:pPr lvl="0" fontAlgn="base"/>
            <a:r>
              <a:rPr lang="ar-SA" dirty="0" smtClean="0"/>
              <a:t>ليس في نطاق: </a:t>
            </a:r>
            <a:r>
              <a:rPr lang="ar-SA" dirty="0" err="1" smtClean="0"/>
              <a:t>أطروحات</a:t>
            </a:r>
            <a:r>
              <a:rPr lang="ar-SA" dirty="0" smtClean="0"/>
              <a:t>، كتب على مستوى البكالوريوس، أطلس، الكتاب السنوي، السيرة الذاتية، كتب العلوم الشعبية، كتيبات، الخ</a:t>
            </a:r>
            <a:r>
              <a:rPr lang="en-US" dirty="0" smtClean="0"/>
              <a:t>.</a:t>
            </a:r>
          </a:p>
          <a:p>
            <a:pPr fontAlgn="base"/>
            <a:r>
              <a:rPr lang="ar-SA" dirty="0" smtClean="0"/>
              <a:t>اختيار الكتاب هو من خلال نهج القائم على </a:t>
            </a:r>
            <a:r>
              <a:rPr lang="ar-SA" dirty="0" err="1" smtClean="0"/>
              <a:t>الناشر </a:t>
            </a:r>
            <a:r>
              <a:rPr lang="ar-SA" dirty="0" smtClean="0"/>
              <a:t>(لا تعتبر اقتراحات الكتاب الفردية</a:t>
            </a:r>
            <a:r>
              <a:rPr lang="en-US" dirty="0" smtClean="0"/>
              <a:t>). </a:t>
            </a:r>
            <a:r>
              <a:rPr lang="ar-SA" dirty="0" smtClean="0"/>
              <a:t>وبما أن التقييم يتم تقييمه لكل ناشر، فإن</a:t>
            </a:r>
            <a:r>
              <a:rPr lang="en-US" dirty="0" smtClean="0"/>
              <a:t>  </a:t>
            </a:r>
            <a:r>
              <a:rPr lang="ar-SA" dirty="0" smtClean="0">
                <a:hlinkClick r:id="rId2" tooltip="المجلس الاستشاري لاختيار المحتوى&#10;  "/>
              </a:rPr>
              <a:t>اختيار المحتوى والمجلس الاستشاري</a:t>
            </a:r>
            <a:r>
              <a:rPr lang="en-US" dirty="0" smtClean="0"/>
              <a:t> (</a:t>
            </a:r>
            <a:r>
              <a:rPr lang="ar-SA" dirty="0" smtClean="0"/>
              <a:t>لا يشارك في تقييم نوع المحتوى هذا</a:t>
            </a:r>
            <a:r>
              <a:rPr lang="en-US" dirty="0" smtClean="0"/>
              <a:t>. </a:t>
            </a:r>
            <a:r>
              <a:rPr lang="ar-SA" dirty="0" smtClean="0"/>
              <a:t>مجموعة مخصصة من الأفراد المتعلمين تعليما عاليا هي </a:t>
            </a:r>
            <a:r>
              <a:rPr lang="ar-SA" dirty="0" err="1" smtClean="0"/>
              <a:t>المسؤولة</a:t>
            </a:r>
            <a:r>
              <a:rPr lang="ar-SA" dirty="0" smtClean="0"/>
              <a:t> عن عملية اختيار الناشر</a:t>
            </a:r>
            <a:r>
              <a:rPr lang="en-US" dirty="0" smtClean="0"/>
              <a:t>.</a:t>
            </a:r>
            <a:r>
              <a:rPr lang="ar-SA" dirty="0" smtClean="0"/>
              <a:t>بالنسبة إلى الناشرين المختارين، سيتم تغطية جميع الكتب التي </a:t>
            </a:r>
            <a:r>
              <a:rPr lang="ar-SA" dirty="0" err="1" smtClean="0"/>
              <a:t>تعتبر </a:t>
            </a:r>
            <a:r>
              <a:rPr lang="ar-SA" dirty="0" smtClean="0"/>
              <a:t>"في النطاق</a:t>
            </a:r>
            <a:r>
              <a:rPr lang="en-US" dirty="0" smtClean="0"/>
              <a:t>".</a:t>
            </a:r>
          </a:p>
          <a:p>
            <a:r>
              <a:rPr lang="ar-SA" dirty="0" smtClean="0"/>
              <a:t>يمكن للناشرين أن يقترحوا كتبهم لتغطية </a:t>
            </a:r>
            <a:r>
              <a:rPr lang="ar-SA" dirty="0" err="1" smtClean="0"/>
              <a:t>سكوباس</a:t>
            </a:r>
            <a:r>
              <a:rPr lang="ar-SA" dirty="0" smtClean="0"/>
              <a:t> من خلال</a:t>
            </a:r>
            <a:r>
              <a:rPr lang="en-US" dirty="0" smtClean="0"/>
              <a:t>  </a:t>
            </a:r>
            <a:r>
              <a:rPr lang="ar-SA" dirty="0" smtClean="0">
                <a:hlinkClick r:id="rId3" tooltip="سكوبوس بوكس ​​نموذج اقتراح&#10;  "/>
              </a:rPr>
              <a:t>نموذج اقتراح </a:t>
            </a:r>
            <a:r>
              <a:rPr lang="ar-SA" dirty="0" err="1" smtClean="0">
                <a:hlinkClick r:id="rId3" tooltip="سكوبوس بوكس ​​نموذج اقتراح&#10;  "/>
              </a:rPr>
              <a:t>سكوباس</a:t>
            </a:r>
            <a:r>
              <a:rPr lang="ar-SA" dirty="0" smtClean="0">
                <a:hlinkClick r:id="rId3" tooltip="سكوبوس بوكس ​​نموذج اقتراح&#10;  "/>
              </a:rPr>
              <a:t> </a:t>
            </a:r>
            <a:r>
              <a:rPr lang="ar-SA" dirty="0" err="1" smtClean="0">
                <a:hlinkClick r:id="rId3" tooltip="سكوبوس بوكس ​​نموذج اقتراح&#10;  "/>
              </a:rPr>
              <a:t>بوكس</a:t>
            </a:r>
            <a:r>
              <a:rPr lang="en-US" dirty="0" smtClean="0"/>
              <a:t> . </a:t>
            </a:r>
            <a:r>
              <a:rPr lang="ar-SA" dirty="0" smtClean="0"/>
              <a:t>لن يتم النظر في الكتب إلا إذا كانت تستوفي المعايير الدنيا التالية</a:t>
            </a:r>
            <a:r>
              <a:rPr lang="en-US" dirty="0" smtClean="0"/>
              <a:t>:</a:t>
            </a:r>
            <a:endParaRPr lang="ar-IQ" dirty="0"/>
          </a:p>
        </p:txBody>
      </p:sp>
    </p:spTree>
  </p:cSld>
  <p:clrMapOvr>
    <a:masterClrMapping/>
  </p:clrMapOvr>
  <p:transition spd="slow"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692696"/>
          </a:xfrm>
        </p:spPr>
        <p:txBody>
          <a:bodyPr/>
          <a:lstStyle/>
          <a:p>
            <a:pPr algn="ctr"/>
            <a:r>
              <a:rPr lang="en-US" dirty="0" err="1" smtClean="0"/>
              <a:t>scopus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914400" y="692696"/>
            <a:ext cx="7772400" cy="5662864"/>
          </a:xfrm>
        </p:spPr>
        <p:txBody>
          <a:bodyPr>
            <a:noAutofit/>
          </a:bodyPr>
          <a:lstStyle/>
          <a:p>
            <a:pPr lvl="0" fontAlgn="base"/>
            <a:r>
              <a:rPr lang="ar-SA" sz="1800" dirty="0" smtClean="0"/>
              <a:t>يجب أن تحتوي جميع الكتب على أرقام</a:t>
            </a:r>
            <a:r>
              <a:rPr lang="en-US" sz="1800" dirty="0" err="1" smtClean="0"/>
              <a:t>issn</a:t>
            </a:r>
            <a:r>
              <a:rPr lang="en-US" sz="1800" dirty="0" smtClean="0"/>
              <a:t>.</a:t>
            </a:r>
          </a:p>
          <a:p>
            <a:pPr lvl="0" fontAlgn="base"/>
            <a:r>
              <a:rPr lang="ar-SA" sz="1800" dirty="0" smtClean="0"/>
              <a:t>يجب أن تكون جميع الكتب متاحة في شكل رقمي </a:t>
            </a:r>
            <a:r>
              <a:rPr lang="ar-SA" sz="1800" dirty="0" err="1" smtClean="0"/>
              <a:t>بصيغة (</a:t>
            </a:r>
            <a:r>
              <a:rPr lang="en-US" sz="1800" dirty="0" err="1" smtClean="0"/>
              <a:t>pdf</a:t>
            </a:r>
            <a:r>
              <a:rPr lang="ar-IQ" sz="1800" dirty="0" smtClean="0"/>
              <a:t>او</a:t>
            </a:r>
            <a:r>
              <a:rPr lang="en-US" sz="1800" dirty="0" smtClean="0"/>
              <a:t>doc</a:t>
            </a:r>
            <a:r>
              <a:rPr lang="ar-IQ" sz="1800" dirty="0" err="1" smtClean="0"/>
              <a:t>)</a:t>
            </a:r>
            <a:endParaRPr lang="en-US" sz="1800" dirty="0" smtClean="0"/>
          </a:p>
          <a:p>
            <a:pPr lvl="0" fontAlgn="base"/>
            <a:r>
              <a:rPr lang="ar-SA" sz="1800" dirty="0" smtClean="0"/>
              <a:t>يجب التقاط جميع البيانات الوصفية</a:t>
            </a:r>
            <a:r>
              <a:rPr lang="en-US" sz="1800" dirty="0" smtClean="0"/>
              <a:t>.</a:t>
            </a:r>
          </a:p>
          <a:p>
            <a:pPr lvl="0" fontAlgn="base"/>
            <a:r>
              <a:rPr lang="ar-SA" sz="1800" dirty="0" smtClean="0"/>
              <a:t>يجب أن تحتوي جميع البيانات الوصفية على رموز يجب أن يكون كل محتوى الكتاب باللغة الإنجليزية</a:t>
            </a:r>
            <a:r>
              <a:rPr lang="en-US" sz="1800" dirty="0" smtClean="0"/>
              <a:t>.</a:t>
            </a:r>
          </a:p>
          <a:p>
            <a:pPr lvl="0" fontAlgn="base"/>
            <a:r>
              <a:rPr lang="ar-SA" sz="1800" dirty="0" smtClean="0"/>
              <a:t>أنواع الكتب في النطاق هي: الدراسات، وتحرير وحدات التخزين، والأعمال المرجعية الرئيسية، والكتب المدرسية على مستوى الدراسات العليا</a:t>
            </a:r>
            <a:r>
              <a:rPr lang="en-US" sz="1800" dirty="0" smtClean="0"/>
              <a:t>.</a:t>
            </a:r>
          </a:p>
          <a:p>
            <a:pPr fontAlgn="base"/>
            <a:r>
              <a:rPr lang="ar-SA" sz="1800" dirty="0" smtClean="0"/>
              <a:t>سيتم مراجعة قوائم الكتب من الناشرين الذين يستوفون المعايير الدنيا وفقا لمعايير الاختيار التالية</a:t>
            </a:r>
            <a:r>
              <a:rPr lang="en-US" sz="1800" dirty="0" smtClean="0"/>
              <a:t>:</a:t>
            </a:r>
          </a:p>
          <a:p>
            <a:pPr lvl="0" fontAlgn="base"/>
            <a:r>
              <a:rPr lang="ar-SA" sz="1800" dirty="0" smtClean="0"/>
              <a:t>سمعة وتأثير الناشر</a:t>
            </a:r>
            <a:endParaRPr lang="en-US" sz="1800" dirty="0" smtClean="0"/>
          </a:p>
          <a:p>
            <a:pPr lvl="0" fontAlgn="base"/>
            <a:r>
              <a:rPr lang="ar-SA" sz="1800" dirty="0" smtClean="0"/>
              <a:t>حجم وموضوع من قائمة </a:t>
            </a:r>
            <a:r>
              <a:rPr lang="ar-SA" sz="1800" dirty="0" err="1" smtClean="0"/>
              <a:t>الكتب </a:t>
            </a:r>
            <a:r>
              <a:rPr lang="ar-SA" sz="1800" dirty="0" smtClean="0"/>
              <a:t>(مواضيع الكتاب) الفنون والعلوم الإنسانية </a:t>
            </a:r>
            <a:r>
              <a:rPr lang="ar-SA" sz="1800" dirty="0" err="1" smtClean="0"/>
              <a:t>و </a:t>
            </a:r>
            <a:r>
              <a:rPr lang="ar-SA" sz="1800" dirty="0" smtClean="0"/>
              <a:t>/ أو العلوم الاجتماعية ويفضل</a:t>
            </a:r>
            <a:r>
              <a:rPr lang="en-US" sz="1800" dirty="0" smtClean="0"/>
              <a:t>.</a:t>
            </a:r>
          </a:p>
          <a:p>
            <a:pPr lvl="0" fontAlgn="base"/>
            <a:r>
              <a:rPr lang="ar-SA" sz="1800" dirty="0" smtClean="0"/>
              <a:t>توفر محتوى الكتاب وشكله</a:t>
            </a:r>
            <a:endParaRPr lang="en-US" sz="1800" dirty="0" smtClean="0"/>
          </a:p>
          <a:p>
            <a:pPr lvl="0" fontAlgn="base"/>
            <a:r>
              <a:rPr lang="ar-SA" sz="1800" dirty="0" smtClean="0"/>
              <a:t>سياسة النشر والرسالة التحريرية</a:t>
            </a:r>
            <a:endParaRPr lang="en-US" sz="1800" dirty="0" smtClean="0"/>
          </a:p>
          <a:p>
            <a:pPr lvl="0" fontAlgn="base"/>
            <a:r>
              <a:rPr lang="ar-SA" sz="1800" dirty="0" smtClean="0"/>
              <a:t>جودة محتوى الكتاب المنشور</a:t>
            </a:r>
            <a:endParaRPr lang="en-US" sz="1800" dirty="0" smtClean="0"/>
          </a:p>
          <a:p>
            <a:r>
              <a:rPr lang="ar-SA" sz="1800" dirty="0" smtClean="0"/>
              <a:t>وسيقوم فريق متخصص باستعراض جميع الكتب المقترحة يدويا مرة واحدة سنويا، خلال فصل التقييم سيتم تقييم جميع الكتب المقترحة بناء على معايير الاختيار الموصوفة أعلاه</a:t>
            </a:r>
            <a:r>
              <a:rPr lang="en-US" sz="1800" dirty="0" smtClean="0"/>
              <a:t>. </a:t>
            </a:r>
            <a:r>
              <a:rPr lang="ar-SA" sz="1800" dirty="0" smtClean="0"/>
              <a:t>سوف </a:t>
            </a:r>
            <a:r>
              <a:rPr lang="ar-SA" sz="1800" dirty="0" err="1" smtClean="0"/>
              <a:t>سكوبوس</a:t>
            </a:r>
            <a:r>
              <a:rPr lang="ar-SA" sz="1800" dirty="0" smtClean="0"/>
              <a:t> الاتصال الكتب الناشر مع نتائج تقييم الكتب</a:t>
            </a:r>
            <a:r>
              <a:rPr lang="en-US" sz="1800" dirty="0" smtClean="0"/>
              <a:t>.</a:t>
            </a:r>
            <a:r>
              <a:rPr lang="ar-SA" sz="1800" dirty="0" err="1" smtClean="0"/>
              <a:t>للأسئلة،</a:t>
            </a:r>
            <a:r>
              <a:rPr lang="ar-SA" sz="1800" dirty="0" smtClean="0"/>
              <a:t> </a:t>
            </a:r>
            <a:endParaRPr lang="ar-IQ" sz="1800" dirty="0"/>
          </a:p>
        </p:txBody>
      </p:sp>
    </p:spTree>
  </p:cSld>
  <p:clrMapOvr>
    <a:masterClrMapping/>
  </p:clrMapOvr>
  <p:transition spd="slow">
    <p:wheel spokes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1268760"/>
          </a:xfrm>
        </p:spPr>
        <p:txBody>
          <a:bodyPr/>
          <a:lstStyle/>
          <a:p>
            <a:pPr algn="ctr"/>
            <a:r>
              <a:rPr lang="ar-SA" b="1" dirty="0" smtClean="0"/>
              <a:t>سادسا:معايير اختيار أوراق المؤتمر</a:t>
            </a:r>
            <a:r>
              <a:rPr lang="en-US" dirty="0" smtClean="0"/>
              <a:t/>
            </a:r>
            <a:br>
              <a:rPr lang="en-US" dirty="0" smtClean="0"/>
            </a:b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914400" y="1340768"/>
            <a:ext cx="7772400" cy="5014792"/>
          </a:xfrm>
        </p:spPr>
        <p:txBody>
          <a:bodyPr>
            <a:noAutofit/>
          </a:bodyPr>
          <a:lstStyle/>
          <a:p>
            <a:r>
              <a:rPr lang="ar-SA" sz="2400" dirty="0" smtClean="0"/>
              <a:t>وتعد مواد المؤتمر عنصرا إضافيا هاما في المؤلفات العلمية في العديد من المجالات، ولا </a:t>
            </a:r>
            <a:r>
              <a:rPr lang="ar-SA" sz="2400" dirty="0" err="1" smtClean="0"/>
              <a:t>سيما</a:t>
            </a:r>
            <a:r>
              <a:rPr lang="ar-SA" sz="2400" dirty="0" smtClean="0"/>
              <a:t> في مجالات الهندسة وعلوم الحاسوب والعلوم الفيزيائية والرياضيات</a:t>
            </a:r>
            <a:r>
              <a:rPr lang="en-US" sz="2400" dirty="0" smtClean="0"/>
              <a:t>. </a:t>
            </a:r>
            <a:r>
              <a:rPr lang="ar-SA" sz="2400" dirty="0" smtClean="0"/>
              <a:t>يغطي </a:t>
            </a:r>
            <a:r>
              <a:rPr lang="ar-SA" sz="2400" dirty="0" err="1" smtClean="0"/>
              <a:t>سكوباس</a:t>
            </a:r>
            <a:r>
              <a:rPr lang="ar-SA" sz="2400" dirty="0" smtClean="0"/>
              <a:t> فقط أوراق مؤتمرات النص الكامل، وهناك حاليا ما يقرب من 8 ملايين ورقة المؤتمر من ما يقرب من 100،000 مؤتمر الأحداث المدرجة في قاعدة البيانات</a:t>
            </a:r>
            <a:r>
              <a:rPr lang="en-US" sz="2400" dirty="0" smtClean="0"/>
              <a:t>. </a:t>
            </a:r>
            <a:r>
              <a:rPr lang="ar-SA" sz="2400" dirty="0" smtClean="0"/>
              <a:t>ويتم اختيار ورقة المؤتمر بناء على مدى </a:t>
            </a:r>
            <a:r>
              <a:rPr lang="ar-SA" sz="2400" dirty="0" err="1" smtClean="0"/>
              <a:t>ملاءمة</a:t>
            </a:r>
            <a:r>
              <a:rPr lang="ar-SA" sz="2400" dirty="0" smtClean="0"/>
              <a:t> ونوعية المؤتمر فيما يتعلق بموضوع الموضوع</a:t>
            </a:r>
            <a:r>
              <a:rPr lang="en-US" sz="2400" dirty="0" smtClean="0"/>
              <a:t>. </a:t>
            </a:r>
            <a:r>
              <a:rPr lang="ar-SA" sz="2400" dirty="0" smtClean="0"/>
              <a:t>وتعطى الأولوية لمواد المؤتمرات التي تنشرها المنظمات والناشرين ذوي السمعة الطيبة في الميادين الموضوعية ذات الصلة</a:t>
            </a:r>
            <a:r>
              <a:rPr lang="en-US" sz="2400" dirty="0" smtClean="0"/>
              <a:t>. </a:t>
            </a:r>
            <a:r>
              <a:rPr lang="ar-SA" sz="2400" dirty="0" smtClean="0"/>
              <a:t>لا يأخذ </a:t>
            </a:r>
            <a:r>
              <a:rPr lang="ar-SA" sz="2400" dirty="0" err="1" smtClean="0"/>
              <a:t>سكوباس</a:t>
            </a:r>
            <a:r>
              <a:rPr lang="ar-SA" sz="2400" dirty="0" smtClean="0"/>
              <a:t> في الاعتبار اقتراحات مواد المؤتمر الفردية التي سيتم تضمينها في قاعدة البيانات</a:t>
            </a:r>
            <a:r>
              <a:rPr lang="en-US" sz="2400" dirty="0" smtClean="0"/>
              <a:t>. </a:t>
            </a:r>
            <a:r>
              <a:rPr lang="ar-SA" sz="2400" dirty="0" smtClean="0"/>
              <a:t>يمكن اقتراح عناوين المؤتمرات التسلسلية التي لها </a:t>
            </a:r>
            <a:r>
              <a:rPr lang="en-US" sz="2400" dirty="0" err="1" smtClean="0"/>
              <a:t>Issn</a:t>
            </a:r>
            <a:r>
              <a:rPr lang="ar-SA" sz="2400" dirty="0" smtClean="0"/>
              <a:t>مسجلة للتغطية </a:t>
            </a:r>
            <a:r>
              <a:rPr lang="ar-SA" sz="2400" dirty="0" err="1" smtClean="0"/>
              <a:t>سكوباس</a:t>
            </a:r>
            <a:r>
              <a:rPr lang="ar-SA" sz="2400" dirty="0" smtClean="0"/>
              <a:t> من خلال عملية تقييم العنوان المذكورة أعلاه</a:t>
            </a:r>
            <a:r>
              <a:rPr lang="en-US" sz="2400" dirty="0" smtClean="0"/>
              <a:t>.</a:t>
            </a:r>
            <a:endParaRPr lang="ar-IQ" sz="2400" dirty="0"/>
          </a:p>
        </p:txBody>
      </p:sp>
    </p:spTree>
  </p:cSld>
  <p:clrMapOvr>
    <a:masterClrMapping/>
  </p:clrMapOvr>
  <p:transition spd="slow">
    <p:wheel spokes="2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٠٨٢٧٢٢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>
    <p:wheel spokes="3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1836816"/>
          </a:xfrm>
        </p:spPr>
        <p:txBody>
          <a:bodyPr/>
          <a:lstStyle/>
          <a:p>
            <a:pPr algn="ctr"/>
            <a:r>
              <a:rPr lang="ar-SA" dirty="0" smtClean="0"/>
              <a:t>الخطوات الواجب توافرها في نشر البحوث في مجلات الخاصة بمنصة </a:t>
            </a:r>
            <a:r>
              <a:rPr lang="en-US" dirty="0" smtClean="0">
                <a:solidFill>
                  <a:srgbClr val="FFFF00"/>
                </a:solidFill>
              </a:rPr>
              <a:t>SCOPUS</a:t>
            </a:r>
            <a:endParaRPr lang="ar-IQ" dirty="0">
              <a:solidFill>
                <a:srgbClr val="FFFF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914400" y="2420888"/>
            <a:ext cx="7772400" cy="3934672"/>
          </a:xfrm>
        </p:spPr>
        <p:txBody>
          <a:bodyPr>
            <a:normAutofit fontScale="92500" lnSpcReduction="20000"/>
          </a:bodyPr>
          <a:lstStyle/>
          <a:p>
            <a:r>
              <a:rPr lang="ar-IQ" b="1" dirty="0" err="1" smtClean="0">
                <a:solidFill>
                  <a:srgbClr val="FF0000"/>
                </a:solidFill>
              </a:rPr>
              <a:t>اولا :</a:t>
            </a:r>
            <a:r>
              <a:rPr lang="ar-SA" b="1" dirty="0" smtClean="0">
                <a:solidFill>
                  <a:srgbClr val="FFC000"/>
                </a:solidFill>
              </a:rPr>
              <a:t>سياسة المحتوى والاختيار</a:t>
            </a:r>
            <a:endParaRPr lang="en-US" dirty="0" smtClean="0">
              <a:solidFill>
                <a:srgbClr val="FFC000"/>
              </a:solidFill>
            </a:endParaRPr>
          </a:p>
          <a:p>
            <a:r>
              <a:rPr lang="ar-SA" b="1" dirty="0" smtClean="0">
                <a:solidFill>
                  <a:srgbClr val="00B050"/>
                </a:solidFill>
              </a:rPr>
              <a:t>تحتاج محتوى عالي الجودة ولمحة عامة للباحثين الأفراد</a:t>
            </a:r>
            <a:endParaRPr lang="ar-IQ" b="1" dirty="0" smtClean="0">
              <a:solidFill>
                <a:srgbClr val="00B050"/>
              </a:solidFill>
            </a:endParaRPr>
          </a:p>
          <a:p>
            <a:pPr>
              <a:buNone/>
            </a:pPr>
            <a:r>
              <a:rPr lang="ar-SA" dirty="0" smtClean="0"/>
              <a:t>للبحث الخاص بك ليكون أفضل ما يمكن أن يكون، تحتاج الوصول إلى معظم ما يصل إلى تاريخ وأعلى جودة المحتوى متعدد التخصصات هناك</a:t>
            </a:r>
            <a:r>
              <a:rPr lang="en-US" dirty="0" smtClean="0"/>
              <a:t>. </a:t>
            </a:r>
            <a:r>
              <a:rPr lang="ar-SA" dirty="0" smtClean="0"/>
              <a:t>هذا هو السبب في </a:t>
            </a:r>
            <a:r>
              <a:rPr lang="ar-SA" dirty="0" err="1" smtClean="0"/>
              <a:t>سكوباس</a:t>
            </a:r>
            <a:r>
              <a:rPr lang="ar-SA" dirty="0" smtClean="0"/>
              <a:t> لديها سياسة التحديد المحددة بوضوح والمقومين المشهود لهم دوليا من خبراء الاختيار حتى تتمكن من التأكد من أن ما تراه على </a:t>
            </a:r>
            <a:r>
              <a:rPr lang="ar-SA" dirty="0" err="1" smtClean="0"/>
              <a:t>سكوبوس</a:t>
            </a:r>
            <a:r>
              <a:rPr lang="ar-SA" dirty="0" smtClean="0"/>
              <a:t> تفي بالمعايير العالية الخاصة بك</a:t>
            </a:r>
            <a:endParaRPr lang="ar-IQ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8" name="عنصر نائب للمحتوى 5" descr="Screenshot_٢٠١٧١١١٧-١٢١٠١٩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whee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10" name="عنصر نائب للمحتوى 9" descr="Screenshot_٢٠١٧١١١٧-١٢١٣٥٩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wheel spokes="8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6" name="عنصر نائب للمحتوى 5" descr="Screenshot_٢٠١٧١١١٧-١٢١٤٣٨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split dir="in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10" name="عنصر نائب للمحتوى 9" descr="Screenshot_٢٠١٧١١١٧-١٢١٦٣٨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spli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٢١٥٤١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split orient="vert" dir="in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٢١٥٣٤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6" name="عنصر نائب للمحتوى 5" descr="Screenshot_٢٠١٧١١١٧-١٢١٧١٧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strips dir="l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٢١٧١٠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strips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٢١٦٤٩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strips dir="r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٢٣٠٢٤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>
    <p:strips dir="r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1332760"/>
          </a:xfrm>
        </p:spPr>
        <p:txBody>
          <a:bodyPr/>
          <a:lstStyle/>
          <a:p>
            <a:pPr algn="r"/>
            <a:r>
              <a:rPr lang="ar-IQ" sz="2400" dirty="0" smtClean="0"/>
              <a:t/>
            </a:r>
            <a:br>
              <a:rPr lang="ar-IQ" sz="2400" dirty="0" smtClean="0"/>
            </a:br>
            <a:r>
              <a:rPr lang="ar-IQ" sz="2400" dirty="0" smtClean="0"/>
              <a:t> </a:t>
            </a:r>
            <a:endParaRPr lang="ar-IQ" sz="24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914400" y="332656"/>
            <a:ext cx="7772400" cy="6022904"/>
          </a:xfrm>
        </p:spPr>
        <p:txBody>
          <a:bodyPr>
            <a:normAutofit fontScale="85000" lnSpcReduction="20000"/>
          </a:bodyPr>
          <a:lstStyle/>
          <a:p>
            <a:r>
              <a:rPr lang="ar-SA" dirty="0" smtClean="0"/>
              <a:t>في حين أن معظم المعلومات المقدمة في هذه الصفحة مكتوبة للناشرين الذين يرغبون في تضمين مضمونها على </a:t>
            </a:r>
            <a:r>
              <a:rPr lang="ar-SA" dirty="0" err="1" smtClean="0"/>
              <a:t>سكوباس</a:t>
            </a:r>
            <a:r>
              <a:rPr lang="ar-SA" dirty="0" smtClean="0"/>
              <a:t>، ونحن ندعوك لقراءة على</a:t>
            </a:r>
            <a:r>
              <a:rPr lang="en-US" dirty="0" smtClean="0"/>
              <a:t>. </a:t>
            </a:r>
            <a:r>
              <a:rPr lang="ar-SA" dirty="0" smtClean="0"/>
              <a:t>نأمل أن تحصل على الشعور مستوى التدقيق والتركيز على السلطة التي هي السمة المميزة </a:t>
            </a:r>
            <a:r>
              <a:rPr lang="ar-SA" dirty="0" err="1" smtClean="0"/>
              <a:t>سكوباس</a:t>
            </a:r>
            <a:endParaRPr lang="ar-IQ" dirty="0" smtClean="0"/>
          </a:p>
          <a:p>
            <a:r>
              <a:rPr lang="ar-SA" b="1" dirty="0" smtClean="0"/>
              <a:t>ما يحتاج الناشرون إلى معرفته </a:t>
            </a:r>
            <a:r>
              <a:rPr lang="ar-SA" b="1" dirty="0" err="1" smtClean="0"/>
              <a:t>باستمرار</a:t>
            </a:r>
            <a:r>
              <a:rPr lang="ar-SA" dirty="0" err="1" smtClean="0"/>
              <a:t> :</a:t>
            </a:r>
            <a:endParaRPr lang="ar-IQ" dirty="0" smtClean="0"/>
          </a:p>
          <a:p>
            <a:pPr fontAlgn="base"/>
            <a:r>
              <a:rPr lang="ar-SA" dirty="0" smtClean="0"/>
              <a:t>وبصفته أكبر مفهرس لمحتوى البحث العالمي، يتضمن </a:t>
            </a:r>
            <a:r>
              <a:rPr lang="ar-SA" dirty="0" err="1" smtClean="0"/>
              <a:t>سكوبوس</a:t>
            </a:r>
            <a:r>
              <a:rPr lang="ar-SA" dirty="0" smtClean="0"/>
              <a:t> ألقاب من أكثر من 5000 ناشر في جميع أنحاء العالم</a:t>
            </a:r>
            <a:r>
              <a:rPr lang="en-US" dirty="0" smtClean="0"/>
              <a:t>. </a:t>
            </a:r>
            <a:r>
              <a:rPr lang="ar-SA" dirty="0" smtClean="0"/>
              <a:t>هذه المجلات والكتب وورقات المؤتمرات مرئية لملايين مستخدمي </a:t>
            </a:r>
            <a:r>
              <a:rPr lang="ar-SA" dirty="0" err="1" smtClean="0"/>
              <a:t>سكوباس</a:t>
            </a:r>
            <a:r>
              <a:rPr lang="ar-SA" dirty="0" smtClean="0"/>
              <a:t>، الذين </a:t>
            </a:r>
            <a:r>
              <a:rPr lang="ar-SA" dirty="0" err="1" smtClean="0"/>
              <a:t>قرأوا</a:t>
            </a:r>
            <a:r>
              <a:rPr lang="ar-SA" dirty="0" smtClean="0"/>
              <a:t> المحتوى الخاص بك ثم استشهدوا </a:t>
            </a:r>
            <a:r>
              <a:rPr lang="ar-SA" dirty="0" err="1" smtClean="0"/>
              <a:t>به</a:t>
            </a:r>
            <a:r>
              <a:rPr lang="ar-SA" dirty="0" smtClean="0"/>
              <a:t> في أوراقهم،ا يخدم احتياجات المعلومات واسعة من الباحثين، لدينا</a:t>
            </a:r>
            <a:r>
              <a:rPr lang="en-US" dirty="0" smtClean="0"/>
              <a:t> </a:t>
            </a:r>
            <a:r>
              <a:rPr lang="ar-SA" dirty="0" smtClean="0"/>
              <a:t> باستمرار من خلال استعراض الاقتراحات وبرامج النشر من أجل توسيع قوائم المحتوى لدينا</a:t>
            </a:r>
            <a:r>
              <a:rPr lang="en-US" dirty="0" smtClean="0"/>
              <a:t>.</a:t>
            </a:r>
          </a:p>
          <a:p>
            <a:r>
              <a:rPr lang="ar-SA" dirty="0" err="1" smtClean="0"/>
              <a:t>سكوباس</a:t>
            </a:r>
            <a:r>
              <a:rPr lang="ar-SA" dirty="0" smtClean="0"/>
              <a:t> يساعد على</a:t>
            </a:r>
            <a:endParaRPr lang="ar-IQ" dirty="0" smtClean="0"/>
          </a:p>
          <a:p>
            <a:endParaRPr lang="ar-IQ" dirty="0"/>
          </a:p>
        </p:txBody>
      </p:sp>
    </p:spTree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٢٣٠١٧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>
    <p:circl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٢١٧٥١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diamond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٢١٧٤٦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p:transition spd="slow">
    <p:plus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٢٣٠٥٨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>
    <p:newsfla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٢٣٠٥٣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0"/>
            <a:ext cx="8748463" cy="6858000"/>
          </a:xfrm>
        </p:spPr>
      </p:pic>
    </p:spTree>
  </p:cSld>
  <p:clrMapOvr>
    <a:masterClrMapping/>
  </p:clrMapOvr>
  <p:transition spd="slow">
    <p:push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٢٣٠٣٩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>
    <p:push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٢٣٠٣٢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>
    <p:push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٢٣٦٠٤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26" name="عنصر نائب للمحتوى 25" descr="Screenshot_٢٠١٧١١١٧-١٢٠٢٢٧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>
    <p:cover dir="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٢٠٢١٩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914400" y="1484784"/>
            <a:ext cx="7772400" cy="4870776"/>
          </a:xfrm>
        </p:spPr>
        <p:txBody>
          <a:bodyPr/>
          <a:lstStyle/>
          <a:p>
            <a:pPr lvl="0" fontAlgn="base"/>
            <a:r>
              <a:rPr lang="ar-SA" dirty="0" smtClean="0"/>
              <a:t>زيادة مستوى رؤية منشوراتك</a:t>
            </a:r>
            <a:endParaRPr lang="en-US" dirty="0" smtClean="0"/>
          </a:p>
          <a:p>
            <a:pPr lvl="0" fontAlgn="base"/>
            <a:r>
              <a:rPr lang="ar-SA" dirty="0" smtClean="0"/>
              <a:t>تتيح لك الوصول إلى جمهور عالمي من الباحثين والخبراء لبرامج استعراض الأقران</a:t>
            </a:r>
            <a:endParaRPr lang="en-US" dirty="0" smtClean="0"/>
          </a:p>
          <a:p>
            <a:pPr lvl="0" fontAlgn="base"/>
            <a:r>
              <a:rPr lang="ar-SA" dirty="0" smtClean="0"/>
              <a:t>تتبع أداء </a:t>
            </a:r>
            <a:r>
              <a:rPr lang="ar-SA" dirty="0" err="1" smtClean="0"/>
              <a:t>المنشور </a:t>
            </a:r>
            <a:r>
              <a:rPr lang="ar-SA" dirty="0" smtClean="0"/>
              <a:t>(المنشورات</a:t>
            </a:r>
            <a:r>
              <a:rPr lang="ar-SA" dirty="0" err="1" smtClean="0"/>
              <a:t>)</a:t>
            </a:r>
            <a:endParaRPr lang="en-US" dirty="0" smtClean="0"/>
          </a:p>
          <a:p>
            <a:r>
              <a:rPr lang="ar-SA" dirty="0" smtClean="0"/>
              <a:t>مراقبة المنشورات التنافسية</a:t>
            </a:r>
            <a:r>
              <a:rPr lang="en-US" dirty="0" smtClean="0"/>
              <a:t>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ar-IQ" dirty="0"/>
          </a:p>
        </p:txBody>
      </p:sp>
    </p:spTree>
  </p:cSld>
  <p:clrMapOvr>
    <a:masterClrMapping/>
  </p:clrMapOvr>
  <p:transition spd="slow"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٢٠٠٢٠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>
    <p:cover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٢٠٠١٤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>
    <p:cover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٢٠٤٠٥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>
    <p:cover dir="l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٢٠٣٢١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>
    <p:cover dir="l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٢٠٣٠٩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>
    <p:cover dir="r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٢٠٣٠٠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>
    <p:cover dir="r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٢٠٥٤١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>
    <p:cover dir="r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٢٠٥١٩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>
    <p:blinds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٢٠٥١٣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>
    <p:blinds dir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٢٠٤٤٠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>
    <p:check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SA" b="1" dirty="0" err="1" smtClean="0"/>
              <a:t>ثانيا </a:t>
            </a:r>
            <a:r>
              <a:rPr lang="ar-SA" b="1" dirty="0" smtClean="0"/>
              <a:t>:عملية تقييم العنوان</a:t>
            </a:r>
            <a:r>
              <a:rPr lang="ar-IQ" b="1" dirty="0" smtClean="0"/>
              <a:t/>
            </a:r>
            <a:br>
              <a:rPr lang="ar-IQ" b="1" dirty="0" smtClean="0"/>
            </a:b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914400" y="1340768"/>
            <a:ext cx="7772400" cy="5014792"/>
          </a:xfrm>
        </p:spPr>
        <p:txBody>
          <a:bodyPr>
            <a:normAutofit fontScale="92500" lnSpcReduction="20000"/>
          </a:bodyPr>
          <a:lstStyle/>
          <a:p>
            <a:r>
              <a:rPr lang="ar-SA" dirty="0" smtClean="0"/>
              <a:t>ان عملية الاختيار شفافة ومجلس مراجعة مستقلة</a:t>
            </a:r>
            <a:r>
              <a:rPr lang="en-US" dirty="0" smtClean="0"/>
              <a:t>. </a:t>
            </a:r>
            <a:r>
              <a:rPr lang="ar-SA" dirty="0" smtClean="0"/>
              <a:t>ويقوم الخبراء الدوليون في مجال اختيار المحتوى والمجلس الاستشاري بمراجعة العناوين الجديدة باستمرار باستخدام كل من المقاييس الكمية والنوعية</a:t>
            </a:r>
            <a:r>
              <a:rPr lang="en-US" dirty="0" smtClean="0"/>
              <a:t>. </a:t>
            </a:r>
            <a:r>
              <a:rPr lang="ar-SA" dirty="0" smtClean="0"/>
              <a:t>قد يتم اقتراح العناوين التسلسلية فقط لاختيار المحتوى والمجلس الاستشاري لإدراجها في </a:t>
            </a:r>
            <a:r>
              <a:rPr lang="ar-SA" dirty="0" err="1" smtClean="0"/>
              <a:t>سكوباس</a:t>
            </a:r>
            <a:r>
              <a:rPr lang="en-US" dirty="0" smtClean="0"/>
              <a:t>. </a:t>
            </a:r>
            <a:r>
              <a:rPr lang="ar-SA" dirty="0" smtClean="0"/>
              <a:t>وتشمل سلاسل المجلات، سلسلة كتب أو سلسلة المؤتمرات</a:t>
            </a:r>
            <a:r>
              <a:rPr lang="en-US" dirty="0" smtClean="0"/>
              <a:t>. </a:t>
            </a:r>
            <a:r>
              <a:rPr lang="ar-SA" dirty="0" smtClean="0"/>
              <a:t>قد يتم تقديم اقتراحات من قبل الناشرين أو محرري العنوان</a:t>
            </a:r>
            <a:r>
              <a:rPr lang="en-US" dirty="0" smtClean="0"/>
              <a:t>. </a:t>
            </a:r>
            <a:r>
              <a:rPr lang="ar-SA" dirty="0" smtClean="0"/>
              <a:t>يمكن للباحثين وأمناء المكتبات الفرديين أيضا اقتراح عناوين ل </a:t>
            </a:r>
            <a:r>
              <a:rPr lang="ar-SA" dirty="0" err="1" smtClean="0"/>
              <a:t>سكوبوس</a:t>
            </a:r>
            <a:r>
              <a:rPr lang="ar-SA" dirty="0" smtClean="0"/>
              <a:t>، ولكن هذه الاقتراحات تحتاج إلى دعم من الناشر </a:t>
            </a:r>
            <a:r>
              <a:rPr lang="ar-SA" dirty="0" err="1" smtClean="0"/>
              <a:t>و </a:t>
            </a:r>
            <a:r>
              <a:rPr lang="ar-SA" dirty="0" smtClean="0"/>
              <a:t>/ أو المحرر</a:t>
            </a:r>
            <a:r>
              <a:rPr lang="en-US" dirty="0" smtClean="0"/>
              <a:t>. </a:t>
            </a:r>
            <a:r>
              <a:rPr lang="ar-SA" dirty="0" smtClean="0"/>
              <a:t>قبل اقتراح عنوان مسلسل، يرجى</a:t>
            </a:r>
            <a:r>
              <a:rPr lang="en-US" dirty="0" smtClean="0"/>
              <a:t>:</a:t>
            </a:r>
          </a:p>
          <a:p>
            <a:endParaRPr lang="ar-IQ" dirty="0"/>
          </a:p>
        </p:txBody>
      </p:sp>
    </p:spTree>
  </p:cSld>
  <p:clrMapOvr>
    <a:masterClrMapping/>
  </p:clrMapOvr>
  <p:transition spd="slow">
    <p:wipe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٢٠٦٣٦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>
    <p:checker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٢٠٦٢٨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>
    <p:comb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٢٠٦٠٥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>
    <p:comb dir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٢٠٥٤٧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>
    <p:randomBar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٢٠٧١٠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>
    <p:randomBar dir="vert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٢٠٧٠٢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>
    <p:rand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٢٠٦٥٥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>
    <p:wipe dir="d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٢٠٦٤٩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>
    <p:wip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٢٠٧٣٩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٢٠٧٢٨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>
    <p:wipe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scopus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914400" y="1340768"/>
            <a:ext cx="7772400" cy="5014792"/>
          </a:xfrm>
        </p:spPr>
        <p:txBody>
          <a:bodyPr>
            <a:normAutofit fontScale="77500" lnSpcReduction="20000"/>
          </a:bodyPr>
          <a:lstStyle/>
          <a:p>
            <a:pPr lvl="0" fontAlgn="base"/>
            <a:r>
              <a:rPr lang="ar-SA" dirty="0" smtClean="0"/>
              <a:t>تحقق من قوائم عناوين سكوب</a:t>
            </a:r>
            <a:r>
              <a:rPr lang="ar-IQ" dirty="0" smtClean="0"/>
              <a:t>اس </a:t>
            </a:r>
            <a:r>
              <a:rPr lang="ar-SA" dirty="0" smtClean="0"/>
              <a:t>الحالية للتأكد من أنها لم تتم فهرستها بالفعل</a:t>
            </a:r>
            <a:r>
              <a:rPr lang="en-US" dirty="0" smtClean="0"/>
              <a:t>: </a:t>
            </a:r>
            <a:r>
              <a:rPr lang="ar-SA" dirty="0" smtClean="0">
                <a:hlinkClick r:id="rId2" tooltip="قائمة المجلات"/>
              </a:rPr>
              <a:t>قائمة المجلات</a:t>
            </a:r>
            <a:endParaRPr lang="en-US" dirty="0" smtClean="0"/>
          </a:p>
          <a:p>
            <a:pPr lvl="0" fontAlgn="base"/>
            <a:r>
              <a:rPr lang="ar-SA" dirty="0" smtClean="0"/>
              <a:t>قراءة بيان المجلس</a:t>
            </a:r>
            <a:r>
              <a:rPr lang="en-US" dirty="0" smtClean="0"/>
              <a:t>: </a:t>
            </a:r>
            <a:r>
              <a:rPr lang="ar-SA" dirty="0" smtClean="0">
                <a:hlinkClick r:id="rId3" tooltip="مقدمة عامة سساب"/>
              </a:rPr>
              <a:t>مقدمة عامة إلى </a:t>
            </a:r>
            <a:r>
              <a:rPr lang="ar-SA" dirty="0" err="1" smtClean="0">
                <a:hlinkClick r:id="rId3" tooltip="مقدمة عامة سساب"/>
              </a:rPr>
              <a:t>سكوبس</a:t>
            </a:r>
            <a:r>
              <a:rPr lang="ar-SA" dirty="0" smtClean="0">
                <a:hlinkClick r:id="rId3" tooltip="مقدمة عامة سساب"/>
              </a:rPr>
              <a:t> وعمل اختيار المحتوى والمجلس الاستشاري</a:t>
            </a:r>
            <a:endParaRPr lang="en-US" dirty="0" smtClean="0"/>
          </a:p>
          <a:p>
            <a:pPr lvl="0" fontAlgn="base"/>
            <a:r>
              <a:rPr lang="ar-SA" dirty="0" smtClean="0"/>
              <a:t>راجع معايير التحديد أدناه</a:t>
            </a:r>
            <a:endParaRPr lang="en-US" dirty="0" smtClean="0"/>
          </a:p>
          <a:p>
            <a:pPr lvl="0" fontAlgn="base"/>
            <a:r>
              <a:rPr lang="ar-SA" dirty="0" smtClean="0"/>
              <a:t>ثم استخدم</a:t>
            </a:r>
            <a:r>
              <a:rPr lang="en-US" dirty="0" smtClean="0"/>
              <a:t> </a:t>
            </a:r>
            <a:r>
              <a:rPr lang="ar-SA" dirty="0" smtClean="0">
                <a:hlinkClick r:id="rId4"/>
              </a:rPr>
              <a:t>نموذج </a:t>
            </a:r>
            <a:r>
              <a:rPr lang="ar-SA" dirty="0" err="1" smtClean="0">
                <a:hlinkClick r:id="rId4"/>
              </a:rPr>
              <a:t>سكوبوس</a:t>
            </a:r>
            <a:r>
              <a:rPr lang="ar-SA" dirty="0" smtClean="0">
                <a:hlinkClick r:id="rId4"/>
              </a:rPr>
              <a:t> </a:t>
            </a:r>
            <a:r>
              <a:rPr lang="ar-SA" dirty="0" err="1" smtClean="0">
                <a:hlinkClick r:id="rId4"/>
              </a:rPr>
              <a:t>تيتل</a:t>
            </a:r>
            <a:r>
              <a:rPr lang="ar-SA" dirty="0" smtClean="0">
                <a:hlinkClick r:id="rId4"/>
              </a:rPr>
              <a:t> </a:t>
            </a:r>
            <a:r>
              <a:rPr lang="ar-SA" dirty="0" err="1" smtClean="0">
                <a:hlinkClick r:id="rId4"/>
              </a:rPr>
              <a:t>سوجستيون</a:t>
            </a:r>
            <a:r>
              <a:rPr lang="ar-SA" dirty="0" smtClean="0">
                <a:hlinkClick r:id="rId4"/>
              </a:rPr>
              <a:t> فورم</a:t>
            </a:r>
            <a:endParaRPr lang="en-US" dirty="0" smtClean="0"/>
          </a:p>
          <a:p>
            <a:pPr lvl="0" fontAlgn="base"/>
            <a:r>
              <a:rPr lang="ar-SA" dirty="0" smtClean="0"/>
              <a:t>مزيد من المعلومات حول الأسئلة الشائعة عن</a:t>
            </a:r>
            <a:r>
              <a:rPr lang="en-US" dirty="0" smtClean="0"/>
              <a:t> </a:t>
            </a:r>
            <a:r>
              <a:rPr lang="ar-SA" dirty="0" smtClean="0">
                <a:hlinkClick r:id="rId5" tooltip="دور محرر"/>
              </a:rPr>
              <a:t>دور محرر</a:t>
            </a:r>
            <a:endParaRPr lang="en-US" dirty="0" smtClean="0"/>
          </a:p>
          <a:p>
            <a:pPr lvl="0" fontAlgn="base"/>
            <a:r>
              <a:rPr lang="ar-SA" dirty="0" smtClean="0"/>
              <a:t>اقرأ الأسئلة الشائعة لعملية تحديد</a:t>
            </a:r>
            <a:r>
              <a:rPr lang="en-US" dirty="0" smtClean="0"/>
              <a:t> </a:t>
            </a:r>
            <a:r>
              <a:rPr lang="ar-SA" dirty="0" smtClean="0">
                <a:hlinkClick r:id="rId6"/>
              </a:rPr>
              <a:t>المحتوى</a:t>
            </a:r>
            <a:endParaRPr lang="en-US" dirty="0" smtClean="0"/>
          </a:p>
          <a:p>
            <a:pPr fontAlgn="base"/>
            <a:r>
              <a:rPr lang="ar-SA" dirty="0" smtClean="0"/>
              <a:t>الشخص الذي يقترح عنوان </a:t>
            </a:r>
            <a:r>
              <a:rPr lang="ar-SA" dirty="0" err="1" smtClean="0"/>
              <a:t>والناشر </a:t>
            </a:r>
            <a:r>
              <a:rPr lang="ar-SA" dirty="0" smtClean="0"/>
              <a:t>(إذا كان مختلفا) سيتم إبلاغ عن نتائج المراجعة </a:t>
            </a:r>
            <a:r>
              <a:rPr lang="ar-SA" dirty="0" err="1" smtClean="0"/>
              <a:t>والسبب </a:t>
            </a:r>
            <a:r>
              <a:rPr lang="ar-SA" dirty="0" smtClean="0"/>
              <a:t>(الأسباب) للقرار</a:t>
            </a:r>
            <a:r>
              <a:rPr lang="en-US" dirty="0" smtClean="0"/>
              <a:t>. </a:t>
            </a:r>
            <a:r>
              <a:rPr lang="ar-SA" dirty="0" smtClean="0"/>
              <a:t>يمكنك أيضا تتبع التقدم المحرز في عملية التقييم عن طريق إدخال معرف تتبع فريدة من نوعها المقدمة في وقت التقديم في</a:t>
            </a:r>
            <a:r>
              <a:rPr lang="en-US" dirty="0" smtClean="0"/>
              <a:t> </a:t>
            </a:r>
            <a:r>
              <a:rPr lang="ar-SA" dirty="0" smtClean="0">
                <a:hlinkClick r:id="rId7" tooltip="تقييم العنوان تشر"/>
              </a:rPr>
              <a:t>عنوان التقييم المقتفي</a:t>
            </a:r>
            <a:r>
              <a:rPr lang="en-US" dirty="0" smtClean="0"/>
              <a:t> .</a:t>
            </a:r>
          </a:p>
          <a:p>
            <a:endParaRPr lang="ar-IQ" dirty="0"/>
          </a:p>
        </p:txBody>
      </p:sp>
    </p:spTree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٢٠٧٢٢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>
    <p:wedg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٢٠٧١٥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>
    <p:pull dir="d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٢٠٨١٥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>
    <p:pull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٢٠٨٠٧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>
    <p:pull dir="r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٢٤٨٠٩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٢٥٠٥٣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٢٥٦٢٤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٢٥٦١٠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cover dir="lu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٢٥٥٥٩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٣٠٠٣٩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b="1" dirty="0" smtClean="0"/>
              <a:t>ثالثا:معايير اختيار المجلة</a:t>
            </a:r>
            <a:r>
              <a:rPr lang="en-US" dirty="0" smtClean="0"/>
              <a:t/>
            </a:r>
            <a:br>
              <a:rPr lang="en-US" dirty="0" smtClean="0"/>
            </a:b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914400" y="1268760"/>
            <a:ext cx="7772400" cy="5086800"/>
          </a:xfrm>
        </p:spPr>
        <p:txBody>
          <a:bodyPr>
            <a:normAutofit fontScale="70000" lnSpcReduction="20000"/>
          </a:bodyPr>
          <a:lstStyle/>
          <a:p>
            <a:pPr fontAlgn="base"/>
            <a:r>
              <a:rPr lang="ar-SA" dirty="0" smtClean="0"/>
              <a:t>ولكي يتم النظر في جميع عناوين الدوريات، يجب أن تستوفي جميع هذه المعايير الدنيا</a:t>
            </a:r>
            <a:r>
              <a:rPr lang="en-US" dirty="0" smtClean="0"/>
              <a:t>:</a:t>
            </a:r>
          </a:p>
          <a:p>
            <a:pPr lvl="0" fontAlgn="base"/>
            <a:r>
              <a:rPr lang="ar-SA" dirty="0" smtClean="0"/>
              <a:t>تتكون من المحتوى الذي تتم مراجعته من قبل الأقران ويكون لها وصف متاح للعموم لعملية مراجعة الأقران</a:t>
            </a:r>
            <a:endParaRPr lang="en-US" dirty="0" smtClean="0"/>
          </a:p>
          <a:p>
            <a:pPr lvl="0" fontAlgn="base"/>
            <a:r>
              <a:rPr lang="ar-SA" dirty="0" smtClean="0"/>
              <a:t>يتم نشرها بشكل منتظم ولها رقم تسلسلي قياسي </a:t>
            </a:r>
            <a:r>
              <a:rPr lang="ar-SA" dirty="0" err="1" smtClean="0"/>
              <a:t>دولي (</a:t>
            </a:r>
            <a:r>
              <a:rPr lang="en-US" dirty="0" smtClean="0"/>
              <a:t>ISSN</a:t>
            </a:r>
            <a:r>
              <a:rPr lang="ar-SA" dirty="0" smtClean="0"/>
              <a:t>) مسجل لدى</a:t>
            </a:r>
            <a:r>
              <a:rPr lang="en-US" dirty="0" smtClean="0"/>
              <a:t> </a:t>
            </a:r>
            <a:r>
              <a:rPr lang="ar-SA" dirty="0" smtClean="0">
                <a:hlinkClick r:id="rId2"/>
              </a:rPr>
              <a:t>مركز</a:t>
            </a:r>
            <a:r>
              <a:rPr lang="en-US" dirty="0" smtClean="0">
                <a:hlinkClick r:id="rId2"/>
              </a:rPr>
              <a:t>ISSN</a:t>
            </a:r>
            <a:r>
              <a:rPr lang="ar-SA" dirty="0" smtClean="0">
                <a:hlinkClick r:id="rId2"/>
              </a:rPr>
              <a:t> الدولي</a:t>
            </a:r>
            <a:endParaRPr lang="en-US" dirty="0" smtClean="0"/>
          </a:p>
          <a:p>
            <a:pPr lvl="0" fontAlgn="base"/>
            <a:r>
              <a:rPr lang="ar-SA" dirty="0" smtClean="0"/>
              <a:t>أن يكون لديهم محتوى ملائم وقابل للقراءة من قبل جمهور دولي، بمعنى: لديهم مراجع بالكتابة الرومانية ولها ملخصات وألقاب باللغة الإنجليزية</a:t>
            </a:r>
            <a:endParaRPr lang="en-US" dirty="0" smtClean="0"/>
          </a:p>
          <a:p>
            <a:pPr lvl="0" fontAlgn="base"/>
            <a:r>
              <a:rPr lang="ar-SA" dirty="0" smtClean="0"/>
              <a:t>أن تكون متاحة بشكل عام أخلاقيات النشر والنشر بيان سوء الممارسة</a:t>
            </a:r>
            <a:endParaRPr lang="en-US" dirty="0" smtClean="0"/>
          </a:p>
          <a:p>
            <a:pPr fontAlgn="base"/>
            <a:r>
              <a:rPr lang="en-US" dirty="0" smtClean="0"/>
              <a:t> </a:t>
            </a:r>
          </a:p>
          <a:p>
            <a:pPr fontAlgn="base"/>
            <a:r>
              <a:rPr lang="ar-SA" dirty="0" smtClean="0"/>
              <a:t>يمتلك أعضاء اللجنة خبرة عميقة في الموضوع، وهم ملتزمون بالسعي بنشاط إلى اختيار الأدب الذي يلبي احتياجات ومعايير مجتمع البحث الذي يمثلونه</a:t>
            </a:r>
            <a:r>
              <a:rPr lang="en-US" dirty="0" smtClean="0"/>
              <a:t>. </a:t>
            </a:r>
            <a:r>
              <a:rPr lang="ar-SA" dirty="0" smtClean="0"/>
              <a:t>وسيتم تقييم الدوريات المؤهلة للمراجعة من قبل المجلس الاستشاري على المعايير التالية في خمس فئات</a:t>
            </a:r>
            <a:r>
              <a:rPr lang="en-US" dirty="0" smtClean="0"/>
              <a:t>:</a:t>
            </a:r>
          </a:p>
          <a:p>
            <a:endParaRPr lang="ar-IQ" dirty="0"/>
          </a:p>
        </p:txBody>
      </p:sp>
    </p:spTree>
  </p:cSld>
  <p:clrMapOvr>
    <a:masterClrMapping/>
  </p:clrMapOvr>
  <p:transition spd="slow">
    <p:wedg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6" name="عنصر نائب للمحتوى 5" descr="Screenshot_٢٠١٧١١١٧-١٣٠١٣٩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٣٠١٥٠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٣٠١٥٥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٣٠٢٣١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٣١١١٤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6" name="عنصر نائب للمحتوى 5" descr="Screenshot_٢٠١٧١١١٧-١٣١٢٢٨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٣١٣٢٢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6" name="عنصر نائب للمحتوى 5" descr="Screenshot_٢٠١٧١١١٧-١٣١٣٤٨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٣١٣٤١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٣١٤٠٠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4704"/>
          </a:xfrm>
        </p:spPr>
        <p:txBody>
          <a:bodyPr/>
          <a:lstStyle/>
          <a:p>
            <a:pPr algn="ctr"/>
            <a:r>
              <a:rPr lang="en-US" dirty="0" err="1" smtClean="0"/>
              <a:t>scopus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899592" y="692696"/>
            <a:ext cx="7787208" cy="6768752"/>
          </a:xfrm>
        </p:spPr>
        <p:txBody>
          <a:bodyPr>
            <a:noAutofit/>
          </a:bodyPr>
          <a:lstStyle/>
          <a:p>
            <a:pPr fontAlgn="base"/>
            <a:r>
              <a:rPr lang="ar-SA" sz="1600" b="1" dirty="0" smtClean="0"/>
              <a:t>الفئة</a:t>
            </a:r>
            <a:endParaRPr lang="en-US" sz="1600" dirty="0" smtClean="0"/>
          </a:p>
          <a:p>
            <a:pPr fontAlgn="base"/>
            <a:r>
              <a:rPr lang="ar-SA" sz="1600" b="1" dirty="0" smtClean="0"/>
              <a:t>المعايير</a:t>
            </a:r>
            <a:endParaRPr lang="en-US" sz="1600" dirty="0" smtClean="0"/>
          </a:p>
          <a:p>
            <a:pPr fontAlgn="base"/>
            <a:r>
              <a:rPr lang="ar-SA" sz="1600" b="1" dirty="0" smtClean="0"/>
              <a:t>مجلة السياسة</a:t>
            </a:r>
            <a:endParaRPr lang="en-US" sz="1600" dirty="0" smtClean="0"/>
          </a:p>
          <a:p>
            <a:pPr fontAlgn="base"/>
            <a:r>
              <a:rPr lang="ar-SA" sz="1600" b="1" dirty="0" smtClean="0"/>
              <a:t>إقناع السياسة التحريرية</a:t>
            </a:r>
            <a:r>
              <a:rPr lang="en-US" sz="1600" b="1" dirty="0" smtClean="0"/>
              <a:t> </a:t>
            </a:r>
            <a:br>
              <a:rPr lang="en-US" sz="1600" b="1" dirty="0" smtClean="0"/>
            </a:br>
            <a:r>
              <a:rPr lang="ar-SA" sz="1600" b="1" dirty="0" smtClean="0"/>
              <a:t>نوع استعراض الأقران</a:t>
            </a:r>
            <a:r>
              <a:rPr lang="en-US" sz="1600" b="1" dirty="0" smtClean="0"/>
              <a:t> </a:t>
            </a:r>
            <a:br>
              <a:rPr lang="en-US" sz="1600" b="1" dirty="0" smtClean="0"/>
            </a:br>
            <a:r>
              <a:rPr lang="ar-SA" sz="1600" b="1" dirty="0" smtClean="0"/>
              <a:t>التنوع في التوزيع الجغرافي للمحررين</a:t>
            </a:r>
            <a:r>
              <a:rPr lang="en-US" sz="1600" b="1" dirty="0" smtClean="0"/>
              <a:t> </a:t>
            </a:r>
            <a:br>
              <a:rPr lang="en-US" sz="1600" b="1" dirty="0" smtClean="0"/>
            </a:br>
            <a:r>
              <a:rPr lang="ar-SA" sz="1600" b="1" dirty="0" smtClean="0"/>
              <a:t>التنوع في التوزيع الجغرافي للمؤلفين</a:t>
            </a:r>
            <a:endParaRPr lang="en-US" sz="1600" dirty="0" smtClean="0"/>
          </a:p>
          <a:p>
            <a:pPr fontAlgn="base"/>
            <a:r>
              <a:rPr lang="ar-SA" sz="1600" b="1" dirty="0" smtClean="0"/>
              <a:t>يحتوى</a:t>
            </a:r>
            <a:endParaRPr lang="en-US" sz="1600" dirty="0" smtClean="0"/>
          </a:p>
          <a:p>
            <a:pPr fontAlgn="base"/>
            <a:r>
              <a:rPr lang="ar-SA" sz="1600" b="1" dirty="0" smtClean="0"/>
              <a:t>المساهمة الأكاديمية في الميدان</a:t>
            </a:r>
            <a:r>
              <a:rPr lang="en-US" sz="1600" b="1" dirty="0" smtClean="0"/>
              <a:t> </a:t>
            </a:r>
            <a:br>
              <a:rPr lang="en-US" sz="1600" b="1" dirty="0" smtClean="0"/>
            </a:br>
            <a:r>
              <a:rPr lang="ar-SA" sz="1600" b="1" dirty="0" smtClean="0"/>
              <a:t>وضوح الملخصات</a:t>
            </a:r>
            <a:r>
              <a:rPr lang="en-US" sz="1600" b="1" dirty="0" smtClean="0"/>
              <a:t> </a:t>
            </a:r>
            <a:br>
              <a:rPr lang="en-US" sz="1600" b="1" dirty="0" smtClean="0"/>
            </a:br>
            <a:r>
              <a:rPr lang="ar-SA" sz="1600" b="1" dirty="0" smtClean="0"/>
              <a:t>جودة ومطابقة الأهداف المعلنة ونطاق المجلة</a:t>
            </a:r>
            <a:r>
              <a:rPr lang="en-US" sz="1600" b="1" dirty="0" smtClean="0"/>
              <a:t> </a:t>
            </a:r>
            <a:br>
              <a:rPr lang="en-US" sz="1600" b="1" dirty="0" smtClean="0"/>
            </a:br>
            <a:r>
              <a:rPr lang="ar-SA" sz="1600" b="1" dirty="0" smtClean="0"/>
              <a:t>سهولة قراءة المقالات</a:t>
            </a:r>
            <a:endParaRPr lang="en-US" sz="1600" dirty="0" smtClean="0"/>
          </a:p>
          <a:p>
            <a:pPr fontAlgn="base"/>
            <a:r>
              <a:rPr lang="ar-SA" sz="1600" b="1" dirty="0" smtClean="0"/>
              <a:t>مجلة الدائمة</a:t>
            </a:r>
            <a:endParaRPr lang="en-US" sz="1600" dirty="0" smtClean="0"/>
          </a:p>
          <a:p>
            <a:pPr fontAlgn="base"/>
            <a:r>
              <a:rPr lang="ar-SA" sz="1600" b="1" dirty="0" smtClean="0"/>
              <a:t>مقالة مقالات مجلة في </a:t>
            </a:r>
            <a:r>
              <a:rPr lang="ar-SA" sz="1600" b="1" dirty="0" err="1" smtClean="0"/>
              <a:t>سكوبوس</a:t>
            </a:r>
            <a:r>
              <a:rPr lang="en-US" sz="1600" b="1" dirty="0" smtClean="0"/>
              <a:t> </a:t>
            </a:r>
            <a:br>
              <a:rPr lang="en-US" sz="1600" b="1" dirty="0" smtClean="0"/>
            </a:br>
            <a:r>
              <a:rPr lang="ar-SA" sz="1600" b="1" dirty="0" smtClean="0"/>
              <a:t>محرر يقف</a:t>
            </a:r>
            <a:endParaRPr lang="en-US" sz="1600" dirty="0" smtClean="0"/>
          </a:p>
          <a:p>
            <a:pPr fontAlgn="base"/>
            <a:r>
              <a:rPr lang="ar-SA" sz="1600" b="1" dirty="0" smtClean="0"/>
              <a:t>النشر المنتظم</a:t>
            </a:r>
            <a:endParaRPr lang="en-US" sz="1600" dirty="0" smtClean="0"/>
          </a:p>
          <a:p>
            <a:pPr fontAlgn="base"/>
            <a:r>
              <a:rPr lang="ar-SA" sz="1600" b="1" dirty="0" smtClean="0"/>
              <a:t>لا تأخير أو انقطاع في جدول النشر</a:t>
            </a:r>
            <a:endParaRPr lang="en-US" sz="1600" dirty="0" smtClean="0"/>
          </a:p>
          <a:p>
            <a:pPr fontAlgn="base"/>
            <a:r>
              <a:rPr lang="ar-SA" sz="1600" b="1" dirty="0" smtClean="0"/>
              <a:t>توافر الانترنت</a:t>
            </a:r>
            <a:endParaRPr lang="en-US" sz="1600" dirty="0" smtClean="0"/>
          </a:p>
          <a:p>
            <a:pPr fontAlgn="base"/>
            <a:r>
              <a:rPr lang="ar-SA" sz="1600" b="1" dirty="0" smtClean="0"/>
              <a:t>محتوى مجلة الكامل المتاحة على الانترنت</a:t>
            </a:r>
            <a:r>
              <a:rPr lang="en-US" sz="1600" b="1" dirty="0" smtClean="0"/>
              <a:t> </a:t>
            </a:r>
            <a:br>
              <a:rPr lang="en-US" sz="1600" b="1" dirty="0" smtClean="0"/>
            </a:br>
            <a:r>
              <a:rPr lang="ar-SA" sz="1600" b="1" dirty="0" smtClean="0"/>
              <a:t>صفحة اللغة الإنجليزية مجلة الصفحة الرئيسية المتاحة</a:t>
            </a:r>
            <a:r>
              <a:rPr lang="en-US" sz="1600" b="1" dirty="0" smtClean="0"/>
              <a:t> </a:t>
            </a:r>
            <a:br>
              <a:rPr lang="en-US" sz="1600" b="1" dirty="0" smtClean="0"/>
            </a:br>
            <a:r>
              <a:rPr lang="ar-SA" sz="1600" b="1" dirty="0" smtClean="0"/>
              <a:t>جودة الصفحة الرئيسية المجلة</a:t>
            </a:r>
            <a:endParaRPr lang="en-US" sz="1600" dirty="0" smtClean="0"/>
          </a:p>
          <a:p>
            <a:pPr fontAlgn="base"/>
            <a:r>
              <a:rPr lang="ar-SA" sz="1600" dirty="0" smtClean="0"/>
              <a:t> </a:t>
            </a:r>
            <a:endParaRPr lang="en-US" sz="1600" dirty="0" smtClean="0"/>
          </a:p>
          <a:p>
            <a:endParaRPr lang="ar-IQ" sz="1600" dirty="0"/>
          </a:p>
        </p:txBody>
      </p:sp>
    </p:spTree>
  </p:cSld>
  <p:clrMapOvr>
    <a:masterClrMapping/>
  </p:clrMapOvr>
  <p:transition spd="slow">
    <p:pull dir="d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6" name="عنصر نائب للمحتوى 5" descr="Screenshot_٢٠١٧١١١٧-١٣٣٠٠٣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6" name="عنصر نائب للمحتوى 5" descr="Screenshot_٢٠١٧١١١٧-١٣٣٢٢٢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٣٣٢٣٠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٣٣٢٣٨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٣٣٢٤٣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٣٣٢٥١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6" name="عنصر نائب للمحتوى 5" descr="Screenshot_٢٠١٧١١١٧-١٣٣٣٥٠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٣٣٤٤٢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6" name="عنصر نائب للمحتوى 5" descr="Screenshot_٢٠١٧١١١٧-١٣٤٥٠٥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٣٤٨٠٣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684688"/>
          </a:xfrm>
        </p:spPr>
        <p:txBody>
          <a:bodyPr/>
          <a:lstStyle/>
          <a:p>
            <a:pPr algn="ctr"/>
            <a:r>
              <a:rPr lang="ar-SA" b="1" dirty="0" smtClean="0"/>
              <a:t>اعادة تقييم العنوان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914400" y="1124744"/>
            <a:ext cx="7772400" cy="5230816"/>
          </a:xfrm>
        </p:spPr>
        <p:txBody>
          <a:bodyPr>
            <a:normAutofit fontScale="70000" lnSpcReduction="20000"/>
          </a:bodyPr>
          <a:lstStyle/>
          <a:p>
            <a:pPr fontAlgn="base"/>
            <a:r>
              <a:rPr lang="ar-SA" sz="3100" dirty="0" smtClean="0">
                <a:latin typeface="Arial" pitchFamily="34" charset="0"/>
                <a:cs typeface="Arial" pitchFamily="34" charset="0"/>
              </a:rPr>
              <a:t>جودة المحتوى لدينا هو أمر بالغ الأهمية ل </a:t>
            </a:r>
            <a:r>
              <a:rPr lang="ar-SA" sz="3100" dirty="0" err="1" smtClean="0">
                <a:latin typeface="Arial" pitchFamily="34" charset="0"/>
                <a:cs typeface="Arial" pitchFamily="34" charset="0"/>
              </a:rPr>
              <a:t>سكوبوس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. </a:t>
            </a:r>
            <a:r>
              <a:rPr lang="ar-SA" sz="3100" dirty="0" smtClean="0">
                <a:latin typeface="Arial" pitchFamily="34" charset="0"/>
                <a:cs typeface="Arial" pitchFamily="34" charset="0"/>
              </a:rPr>
              <a:t>بالإضافة إلى المجلات التي تخضع لعمليات تقييم واختيار صارمة قبل قبولها في </a:t>
            </a:r>
            <a:r>
              <a:rPr lang="ar-SA" sz="3100" dirty="0" err="1" smtClean="0">
                <a:latin typeface="Arial" pitchFamily="34" charset="0"/>
                <a:cs typeface="Arial" pitchFamily="34" charset="0"/>
              </a:rPr>
              <a:t>سكوبوس</a:t>
            </a:r>
            <a:r>
              <a:rPr lang="ar-SA" sz="3100" dirty="0" smtClean="0">
                <a:latin typeface="Arial" pitchFamily="34" charset="0"/>
                <a:cs typeface="Arial" pitchFamily="34" charset="0"/>
              </a:rPr>
              <a:t>، يجب أن تثبت أيضا القدرة على الحفاظ على وضع الجودة عاما بعد عام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fontAlgn="base"/>
            <a:r>
              <a:rPr lang="ar-SA" sz="3100" dirty="0" smtClean="0">
                <a:latin typeface="Arial" pitchFamily="34" charset="0"/>
                <a:cs typeface="Arial" pitchFamily="34" charset="0"/>
              </a:rPr>
              <a:t>ولتحديد جودة المجلة، يدير </a:t>
            </a:r>
            <a:r>
              <a:rPr lang="ar-SA" sz="3100" dirty="0" err="1" smtClean="0">
                <a:latin typeface="Arial" pitchFamily="34" charset="0"/>
                <a:cs typeface="Arial" pitchFamily="34" charset="0"/>
              </a:rPr>
              <a:t>سكوبوس</a:t>
            </a:r>
            <a:r>
              <a:rPr lang="ar-SA" sz="3100" dirty="0" smtClean="0">
                <a:latin typeface="Arial" pitchFamily="34" charset="0"/>
                <a:cs typeface="Arial" pitchFamily="34" charset="0"/>
              </a:rPr>
              <a:t> برنامج إعادة التقييم السنوي الذي يحدد المجلات المتدنية والمتقدمة الأداء بثلاث طرق مختلفة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lvl="0" fontAlgn="base"/>
            <a:r>
              <a:rPr lang="ar-SA" sz="3100" dirty="0" smtClean="0">
                <a:latin typeface="Arial" pitchFamily="34" charset="0"/>
                <a:cs typeface="Arial" pitchFamily="34" charset="0"/>
              </a:rPr>
              <a:t>يحدد </a:t>
            </a:r>
            <a:r>
              <a:rPr lang="ar-SA" sz="3100" dirty="0" err="1" smtClean="0">
                <a:latin typeface="Arial" pitchFamily="34" charset="0"/>
                <a:cs typeface="Arial" pitchFamily="34" charset="0"/>
              </a:rPr>
              <a:t>سكوبوس</a:t>
            </a:r>
            <a:r>
              <a:rPr lang="ar-SA" sz="3100" dirty="0" smtClean="0">
                <a:latin typeface="Arial" pitchFamily="34" charset="0"/>
                <a:cs typeface="Arial" pitchFamily="34" charset="0"/>
              </a:rPr>
              <a:t> المجلات ذات الأداء الضعيف لإعادة التقييم باستخدام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ar-SA" sz="3100" b="1" dirty="0" smtClean="0">
                <a:latin typeface="Arial" pitchFamily="34" charset="0"/>
                <a:cs typeface="Arial" pitchFamily="34" charset="0"/>
              </a:rPr>
              <a:t>ستة مقاييس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ar-SA" sz="3100" dirty="0" smtClean="0">
                <a:latin typeface="Arial" pitchFamily="34" charset="0"/>
                <a:cs typeface="Arial" pitchFamily="34" charset="0"/>
              </a:rPr>
              <a:t>ومعايير يجب أن تجتمع فيها جميع المجلات في قاعدة البيانات عاما تلو الآخر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. </a:t>
            </a:r>
            <a:r>
              <a:rPr lang="ar-SA" sz="3100" dirty="0" smtClean="0">
                <a:latin typeface="Arial" pitchFamily="34" charset="0"/>
                <a:cs typeface="Arial" pitchFamily="34" charset="0"/>
              </a:rPr>
              <a:t>إذا لم تفي المجلة بأي من المعايير الستة لمدة سنتين متتاليتين، فسوف يقوم المجلس بإعادة تقييم المجلة استنادا إلى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ar-SA" sz="3100" dirty="0" smtClean="0">
                <a:latin typeface="Arial" pitchFamily="34" charset="0"/>
                <a:cs typeface="Arial" pitchFamily="34" charset="0"/>
                <a:hlinkClick r:id="rId2"/>
              </a:rPr>
              <a:t>معايير اختيار العنوان </a:t>
            </a:r>
            <a:r>
              <a:rPr lang="ar-SA" sz="3100" dirty="0" err="1" smtClean="0">
                <a:latin typeface="Arial" pitchFamily="34" charset="0"/>
                <a:cs typeface="Arial" pitchFamily="34" charset="0"/>
                <a:hlinkClick r:id="rId2"/>
              </a:rPr>
              <a:t>سكوبوس</a:t>
            </a:r>
            <a:r>
              <a:rPr lang="ar-SA" sz="3100" dirty="0" err="1" smtClean="0">
                <a:latin typeface="Arial" pitchFamily="34" charset="0"/>
                <a:cs typeface="Arial" pitchFamily="34" charset="0"/>
              </a:rPr>
              <a:t>مع</a:t>
            </a:r>
            <a:r>
              <a:rPr lang="ar-SA" sz="3100" dirty="0" smtClean="0">
                <a:latin typeface="Arial" pitchFamily="34" charset="0"/>
                <a:cs typeface="Arial" pitchFamily="34" charset="0"/>
              </a:rPr>
              <a:t> احتمال توقف المجلة عن تدفقها إلى الأمام من </a:t>
            </a:r>
            <a:r>
              <a:rPr lang="ar-SA" sz="3100" dirty="0" err="1" smtClean="0">
                <a:latin typeface="Arial" pitchFamily="34" charset="0"/>
                <a:cs typeface="Arial" pitchFamily="34" charset="0"/>
              </a:rPr>
              <a:t>سكوبوس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lvl="0" fontAlgn="base"/>
            <a:r>
              <a:rPr lang="ar-SA" sz="3100" dirty="0" smtClean="0">
                <a:latin typeface="Arial" pitchFamily="34" charset="0"/>
                <a:cs typeface="Arial" pitchFamily="34" charset="0"/>
              </a:rPr>
              <a:t>يحدد </a:t>
            </a:r>
            <a:r>
              <a:rPr lang="ar-SA" sz="3100" dirty="0" err="1" smtClean="0">
                <a:latin typeface="Arial" pitchFamily="34" charset="0"/>
                <a:cs typeface="Arial" pitchFamily="34" charset="0"/>
              </a:rPr>
              <a:t>سكوباس</a:t>
            </a:r>
            <a:r>
              <a:rPr lang="ar-SA" sz="3100" dirty="0" smtClean="0">
                <a:latin typeface="Arial" pitchFamily="34" charset="0"/>
                <a:cs typeface="Arial" pitchFamily="34" charset="0"/>
              </a:rPr>
              <a:t> المجلات الخارجية لإعادة تقييم من خلال تشغيل أداة تحليل البيانات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  </a:t>
            </a:r>
            <a:r>
              <a:rPr lang="ar-SA" sz="3100" dirty="0" smtClean="0">
                <a:latin typeface="Arial" pitchFamily="34" charset="0"/>
                <a:cs typeface="Arial" pitchFamily="34" charset="0"/>
              </a:rPr>
              <a:t>على أساس سنوي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. </a:t>
            </a:r>
            <a:r>
              <a:rPr lang="ar-SA" sz="3100" dirty="0" smtClean="0">
                <a:latin typeface="Arial" pitchFamily="34" charset="0"/>
                <a:cs typeface="Arial" pitchFamily="34" charset="0"/>
              </a:rPr>
              <a:t>وتحدد هذه الأداة المجلات التي تدل على سلوكيات خارجية مثل نمو الناتج </a:t>
            </a:r>
            <a:r>
              <a:rPr lang="ar-SA" sz="3100" dirty="0" err="1" smtClean="0">
                <a:latin typeface="Arial" pitchFamily="34" charset="0"/>
                <a:cs typeface="Arial" pitchFamily="34" charset="0"/>
              </a:rPr>
              <a:t>المفاجئ </a:t>
            </a:r>
            <a:r>
              <a:rPr lang="ar-SA" sz="3100" dirty="0" smtClean="0">
                <a:latin typeface="Arial" pitchFamily="34" charset="0"/>
                <a:cs typeface="Arial" pitchFamily="34" charset="0"/>
              </a:rPr>
              <a:t>، والتغيرات غير المفسرة والمفاجئة في بلد الانتماء، أو ارتفاع معدلات الاستشهاد الذاتي للمجلة، من بين أمور أخرى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. </a:t>
            </a:r>
            <a:r>
              <a:rPr lang="ar-SA" sz="3100" dirty="0" smtClean="0">
                <a:latin typeface="Arial" pitchFamily="34" charset="0"/>
                <a:cs typeface="Arial" pitchFamily="34" charset="0"/>
              </a:rPr>
              <a:t>سيتم إعادة تقييم جميع المجلات التي تم تحديدها بواسطة أداة الرادار من قبل </a:t>
            </a:r>
            <a:r>
              <a:rPr lang="ar-SA" sz="3100" dirty="0" err="1" smtClean="0">
                <a:latin typeface="Arial" pitchFamily="34" charset="0"/>
                <a:cs typeface="Arial" pitchFamily="34" charset="0"/>
              </a:rPr>
              <a:t>سساب</a:t>
            </a:r>
            <a:r>
              <a:rPr lang="ar-SA" sz="3100" dirty="0" smtClean="0">
                <a:latin typeface="Arial" pitchFamily="34" charset="0"/>
                <a:cs typeface="Arial" pitchFamily="34" charset="0"/>
              </a:rPr>
              <a:t> في سنة تحديد الهوية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. </a:t>
            </a:r>
            <a:r>
              <a:rPr lang="ar-SA" sz="3100" dirty="0" smtClean="0">
                <a:latin typeface="Arial" pitchFamily="34" charset="0"/>
                <a:cs typeface="Arial" pitchFamily="34" charset="0"/>
              </a:rPr>
              <a:t>ويستند استعراض </a:t>
            </a:r>
            <a:r>
              <a:rPr lang="ar-IQ" sz="3100" dirty="0" smtClean="0">
                <a:latin typeface="Arial" pitchFamily="34" charset="0"/>
                <a:cs typeface="Arial" pitchFamily="34" charset="0"/>
              </a:rPr>
              <a:t>ل</a:t>
            </a:r>
            <a:r>
              <a:rPr lang="ar-SA" sz="3100" dirty="0" smtClean="0">
                <a:latin typeface="Arial" pitchFamily="34" charset="0"/>
                <a:cs typeface="Arial" pitchFamily="34" charset="0"/>
                <a:hlinkClick r:id="rId2"/>
              </a:rPr>
              <a:t>معايير اختيار عنوان </a:t>
            </a:r>
            <a:r>
              <a:rPr lang="ar-SA" sz="3100" dirty="0" err="1" smtClean="0">
                <a:latin typeface="Arial" pitchFamily="34" charset="0"/>
                <a:cs typeface="Arial" pitchFamily="34" charset="0"/>
                <a:hlinkClick r:id="rId2"/>
              </a:rPr>
              <a:t>سكوباس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ar-SA" sz="3100" dirty="0" smtClean="0">
                <a:latin typeface="Arial" pitchFamily="34" charset="0"/>
                <a:cs typeface="Arial" pitchFamily="34" charset="0"/>
              </a:rPr>
              <a:t>وقد يؤدي إلى وقف تدفق المجلة إلى الأمام من </a:t>
            </a:r>
            <a:r>
              <a:rPr lang="ar-SA" sz="3100" dirty="0" err="1" smtClean="0">
                <a:latin typeface="Arial" pitchFamily="34" charset="0"/>
                <a:cs typeface="Arial" pitchFamily="34" charset="0"/>
              </a:rPr>
              <a:t>سكوبوس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ar-IQ" dirty="0"/>
          </a:p>
        </p:txBody>
      </p:sp>
    </p:spTree>
  </p:cSld>
  <p:clrMapOvr>
    <a:masterClrMapping/>
  </p:clrMapOvr>
  <p:transition spd="slow">
    <p:pull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6" name="عنصر نائب للمحتوى 5" descr="Screenshot_٢٠١٧١١١٧-١٣٤٨٣٤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٣٤٨٣٧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٢٤٨٣٦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٣٤٩٠٠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٣٤٩٠٤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٣٤٩٠٩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٣٤٩١٣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٣٤٩١٨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٣٤٩٢٤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عنصر نائب للمحتوى 3" descr="Screenshot_٢٠١٧١١١٧-١٣٤٩٢٧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حركة">
  <a:themeElements>
    <a:clrScheme name="حركة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حركة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حركة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391</TotalTime>
  <Words>643</Words>
  <Application>Microsoft Office PowerPoint</Application>
  <PresentationFormat>عرض على الشاشة (3:4)‏</PresentationFormat>
  <Paragraphs>110</Paragraphs>
  <Slides>113</Slides>
  <Notes>0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113</vt:i4>
      </vt:variant>
    </vt:vector>
  </HeadingPairs>
  <TitlesOfParts>
    <vt:vector size="114" baseType="lpstr">
      <vt:lpstr>حركة</vt:lpstr>
      <vt:lpstr>ا.م ميادة خالد       م.د معتز خليل </vt:lpstr>
      <vt:lpstr>الخطوات الواجب توافرها في نشر البحوث في مجلات الخاصة بمنصة SCOPUS</vt:lpstr>
      <vt:lpstr>  </vt:lpstr>
      <vt:lpstr>الشريحة 4</vt:lpstr>
      <vt:lpstr>ثانيا :عملية تقييم العنوان </vt:lpstr>
      <vt:lpstr>scopus</vt:lpstr>
      <vt:lpstr>ثالثا:معايير اختيار المجلة </vt:lpstr>
      <vt:lpstr>scopus</vt:lpstr>
      <vt:lpstr>اعادة تقييم العنوان</vt:lpstr>
      <vt:lpstr>scopus</vt:lpstr>
      <vt:lpstr>1- المقاييس والمعايير </vt:lpstr>
      <vt:lpstr>scopus</vt:lpstr>
      <vt:lpstr>- قاعدة بيانات سكوباس:</vt:lpstr>
      <vt:lpstr>- مخاوف النشر</vt:lpstr>
      <vt:lpstr>رابعا:نشر الأخلاقيات والنشر البيانات سوء الممارسة</vt:lpstr>
      <vt:lpstr>خامسا:نطاق واختيار معايير الكتب </vt:lpstr>
      <vt:lpstr>scopus</vt:lpstr>
      <vt:lpstr>سادسا:معايير اختيار أوراق المؤتمر 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  <vt:lpstr>الشريحة 39</vt:lpstr>
      <vt:lpstr>الشريحة 40</vt:lpstr>
      <vt:lpstr>الشريحة 41</vt:lpstr>
      <vt:lpstr>الشريحة 42</vt:lpstr>
      <vt:lpstr>الشريحة 43</vt:lpstr>
      <vt:lpstr>الشريحة 44</vt:lpstr>
      <vt:lpstr>الشريحة 45</vt:lpstr>
      <vt:lpstr>الشريحة 46</vt:lpstr>
      <vt:lpstr>الشريحة 47</vt:lpstr>
      <vt:lpstr>الشريحة 48</vt:lpstr>
      <vt:lpstr>الشريحة 49</vt:lpstr>
      <vt:lpstr>الشريحة 50</vt:lpstr>
      <vt:lpstr>الشريحة 51</vt:lpstr>
      <vt:lpstr>الشريحة 52</vt:lpstr>
      <vt:lpstr>الشريحة 53</vt:lpstr>
      <vt:lpstr>الشريحة 54</vt:lpstr>
      <vt:lpstr>الشريحة 55</vt:lpstr>
      <vt:lpstr>الشريحة 56</vt:lpstr>
      <vt:lpstr>الشريحة 57</vt:lpstr>
      <vt:lpstr>الشريحة 58</vt:lpstr>
      <vt:lpstr>الشريحة 59</vt:lpstr>
      <vt:lpstr>الشريحة 60</vt:lpstr>
      <vt:lpstr>الشريحة 61</vt:lpstr>
      <vt:lpstr>الشريحة 62</vt:lpstr>
      <vt:lpstr>الشريحة 63</vt:lpstr>
      <vt:lpstr>الشريحة 64</vt:lpstr>
      <vt:lpstr>الشريحة 65</vt:lpstr>
      <vt:lpstr>الشريحة 66</vt:lpstr>
      <vt:lpstr>الشريحة 67</vt:lpstr>
      <vt:lpstr>الشريحة 68</vt:lpstr>
      <vt:lpstr>الشريحة 69</vt:lpstr>
      <vt:lpstr>الشريحة 70</vt:lpstr>
      <vt:lpstr>الشريحة 71</vt:lpstr>
      <vt:lpstr>الشريحة 72</vt:lpstr>
      <vt:lpstr>الشريحة 73</vt:lpstr>
      <vt:lpstr>الشريحة 74</vt:lpstr>
      <vt:lpstr>الشريحة 75</vt:lpstr>
      <vt:lpstr>الشريحة 76</vt:lpstr>
      <vt:lpstr>الشريحة 77</vt:lpstr>
      <vt:lpstr>الشريحة 78</vt:lpstr>
      <vt:lpstr>الشريحة 79</vt:lpstr>
      <vt:lpstr>الشريحة 80</vt:lpstr>
      <vt:lpstr>الشريحة 81</vt:lpstr>
      <vt:lpstr>الشريحة 82</vt:lpstr>
      <vt:lpstr>الشريحة 83</vt:lpstr>
      <vt:lpstr>الشريحة 84</vt:lpstr>
      <vt:lpstr>الشريحة 85</vt:lpstr>
      <vt:lpstr>الشريحة 86</vt:lpstr>
      <vt:lpstr>الشريحة 87</vt:lpstr>
      <vt:lpstr>الشريحة 88</vt:lpstr>
      <vt:lpstr>الشريحة 89</vt:lpstr>
      <vt:lpstr>الشريحة 90</vt:lpstr>
      <vt:lpstr>الشريحة 91</vt:lpstr>
      <vt:lpstr>الشريحة 92</vt:lpstr>
      <vt:lpstr>الشريحة 93</vt:lpstr>
      <vt:lpstr>الشريحة 94</vt:lpstr>
      <vt:lpstr>الشريحة 95</vt:lpstr>
      <vt:lpstr>الشريحة 96</vt:lpstr>
      <vt:lpstr>الشريحة 97</vt:lpstr>
      <vt:lpstr>الشريحة 98</vt:lpstr>
      <vt:lpstr>الشريحة 99</vt:lpstr>
      <vt:lpstr>الشريحة 100</vt:lpstr>
      <vt:lpstr>الشريحة 101</vt:lpstr>
      <vt:lpstr>الشريحة 102</vt:lpstr>
      <vt:lpstr>الشريحة 103</vt:lpstr>
      <vt:lpstr>الشريحة 104</vt:lpstr>
      <vt:lpstr>الشريحة 105</vt:lpstr>
      <vt:lpstr>الشريحة 106</vt:lpstr>
      <vt:lpstr>الشريحة 107</vt:lpstr>
      <vt:lpstr>الشريحة 108</vt:lpstr>
      <vt:lpstr>الشريحة 109</vt:lpstr>
      <vt:lpstr>الشريحة 110</vt:lpstr>
      <vt:lpstr>الشريحة 111</vt:lpstr>
      <vt:lpstr>الشريحة 112</vt:lpstr>
      <vt:lpstr>الشريحة 113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motz khleel</dc:creator>
  <cp:lastModifiedBy>motz khleel</cp:lastModifiedBy>
  <cp:revision>42</cp:revision>
  <dcterms:created xsi:type="dcterms:W3CDTF">2017-11-17T11:24:22Z</dcterms:created>
  <dcterms:modified xsi:type="dcterms:W3CDTF">2017-11-30T08:32:58Z</dcterms:modified>
</cp:coreProperties>
</file>