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9144000" cy="6858000" type="screen4x3"/>
  <p:notesSz cx="6888163" cy="100218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11/02/1439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11/02/1439</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oe.ucsc.edu/~okram/papers/journal-status.pdf)" TargetMode="External"/><Relationship Id="rId2" Type="http://schemas.openxmlformats.org/officeDocument/2006/relationships/hyperlink" Target="http://www.uksg.org/rfp.pdf"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46650"/>
          </a:xfrm>
        </p:spPr>
        <p:txBody>
          <a:bodyPr>
            <a:normAutofit/>
          </a:bodyPr>
          <a:lstStyle/>
          <a:p>
            <a:pPr algn="ctr"/>
            <a:r>
              <a:rPr lang="ar-IQ" sz="6600" b="1" dirty="0" smtClean="0">
                <a:solidFill>
                  <a:srgbClr val="FFC000"/>
                </a:solidFill>
              </a:rPr>
              <a:t>دورة عن </a:t>
            </a:r>
            <a:r>
              <a:rPr lang="ar-SA" sz="6600" b="1" dirty="0" smtClean="0">
                <a:solidFill>
                  <a:srgbClr val="FFC000"/>
                </a:solidFill>
              </a:rPr>
              <a:t>كيفية عمل حساب في </a:t>
            </a:r>
            <a:r>
              <a:rPr lang="ar-SA" sz="6600" b="1" dirty="0" err="1" smtClean="0">
                <a:solidFill>
                  <a:srgbClr val="7030A0"/>
                </a:solidFill>
              </a:rPr>
              <a:t>تومسن</a:t>
            </a:r>
            <a:r>
              <a:rPr lang="ar-SA" sz="6600" b="1" dirty="0" smtClean="0">
                <a:solidFill>
                  <a:srgbClr val="7030A0"/>
                </a:solidFill>
              </a:rPr>
              <a:t> </a:t>
            </a:r>
            <a:r>
              <a:rPr lang="ar-SA" sz="6600" b="1" dirty="0" err="1" smtClean="0">
                <a:solidFill>
                  <a:srgbClr val="7030A0"/>
                </a:solidFill>
              </a:rPr>
              <a:t>رويترز</a:t>
            </a:r>
            <a:r>
              <a:rPr lang="ar-IQ" sz="6600" b="1" dirty="0" smtClean="0">
                <a:solidFill>
                  <a:srgbClr val="00B050"/>
                </a:solidFill>
              </a:rPr>
              <a:t>وكشف الانتحال</a:t>
            </a:r>
            <a:r>
              <a:rPr lang="ar-IQ" sz="6600" b="1" dirty="0" smtClean="0">
                <a:solidFill>
                  <a:srgbClr val="FFC000"/>
                </a:solidFill>
              </a:rPr>
              <a:t/>
            </a:r>
            <a:br>
              <a:rPr lang="ar-IQ" sz="6600" b="1" dirty="0" smtClean="0">
                <a:solidFill>
                  <a:srgbClr val="FFC000"/>
                </a:solidFill>
              </a:rPr>
            </a:br>
            <a:r>
              <a:rPr lang="ar-IQ" sz="6600" b="1" dirty="0" smtClean="0">
                <a:solidFill>
                  <a:srgbClr val="FF0000"/>
                </a:solidFill>
              </a:rPr>
              <a:t>اعداد د.معتز خليل</a:t>
            </a:r>
            <a:endParaRPr lang="ar-IQ" sz="6600"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solidFill>
                <a:srgbClr val="92D050"/>
              </a:solidFill>
            </a:endParaRPr>
          </a:p>
        </p:txBody>
      </p:sp>
      <p:sp>
        <p:nvSpPr>
          <p:cNvPr id="3" name="عنصر نائب للمحتوى 2"/>
          <p:cNvSpPr>
            <a:spLocks noGrp="1"/>
          </p:cNvSpPr>
          <p:nvPr>
            <p:ph idx="1"/>
          </p:nvPr>
        </p:nvSpPr>
        <p:spPr>
          <a:xfrm>
            <a:off x="457200" y="1052736"/>
            <a:ext cx="8229600" cy="5328592"/>
          </a:xfrm>
        </p:spPr>
        <p:txBody>
          <a:bodyPr/>
          <a:lstStyle/>
          <a:p>
            <a:pPr lvl="0"/>
            <a:r>
              <a:rPr lang="ar-SA" b="1" dirty="0" smtClean="0"/>
              <a:t>لا تتسرع في تقديم مقالك للنشر.</a:t>
            </a:r>
            <a:endParaRPr lang="en-US" dirty="0" smtClean="0"/>
          </a:p>
          <a:p>
            <a:pPr fontAlgn="base"/>
            <a:r>
              <a:rPr lang="ar-SA" dirty="0" smtClean="0"/>
              <a:t>يعتمد المؤلفون في بعض الأحيان على حقيقة أن لديهم دائما فرصة لمعالجة أوجه القصور في عملهم بعد أن تلقت ردود الفعل الواردة من محرر المجلة والمراجعين تحديدها</a:t>
            </a:r>
            <a:r>
              <a:rPr lang="en-US" dirty="0" smtClean="0"/>
              <a:t>.</a:t>
            </a:r>
          </a:p>
          <a:p>
            <a:pPr fontAlgn="base"/>
            <a:r>
              <a:rPr lang="ar-SA" dirty="0" smtClean="0"/>
              <a:t>ومن شأن اتباع نهج وموقف </a:t>
            </a:r>
            <a:r>
              <a:rPr lang="ar-SA" dirty="0" err="1" smtClean="0"/>
              <a:t>استباقيين</a:t>
            </a:r>
            <a:r>
              <a:rPr lang="ar-SA" dirty="0" smtClean="0"/>
              <a:t> أن يقللا من فرصة الرفض وخيبة الأمل</a:t>
            </a:r>
            <a:r>
              <a:rPr lang="en-US" dirty="0" smtClean="0"/>
              <a:t>. </a:t>
            </a:r>
            <a:r>
              <a:rPr lang="ar-SA" dirty="0" smtClean="0"/>
              <a:t>إعادة القراءة أمر ضروري في مجال البحث ويساعد على تحديد المشاكل الأكثر شيوعا وأوجه القصور في المخطوطة، والتي قد يتم تجاهلها على خلاف ذلك كما نجد أنه من المفيد جدا مشاركة بحوثي مع زملائي وغيرهم من الباحثين وطلب تعليقاتهم</a:t>
            </a:r>
            <a:r>
              <a:rPr lang="en-US" dirty="0" smtClean="0"/>
              <a:t>. </a:t>
            </a:r>
          </a:p>
          <a:p>
            <a:pPr>
              <a:buNone/>
            </a:pPr>
            <a:endParaRPr lang="ar-IQ" dirty="0"/>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p>
        </p:txBody>
      </p:sp>
      <p:sp>
        <p:nvSpPr>
          <p:cNvPr id="3" name="عنصر نائب للمحتوى 2"/>
          <p:cNvSpPr>
            <a:spLocks noGrp="1"/>
          </p:cNvSpPr>
          <p:nvPr>
            <p:ph idx="1"/>
          </p:nvPr>
        </p:nvSpPr>
        <p:spPr>
          <a:xfrm>
            <a:off x="457200" y="1052736"/>
            <a:ext cx="8229600" cy="5256584"/>
          </a:xfrm>
        </p:spPr>
        <p:txBody>
          <a:bodyPr/>
          <a:lstStyle/>
          <a:p>
            <a:pPr lvl="0" fontAlgn="base"/>
            <a:r>
              <a:rPr lang="ar-SA" b="1" dirty="0" smtClean="0"/>
              <a:t>تحديد</a:t>
            </a:r>
            <a:r>
              <a:rPr lang="ar-SA" dirty="0" smtClean="0"/>
              <a:t> </a:t>
            </a:r>
            <a:r>
              <a:rPr lang="ar-SA" b="1" dirty="0" smtClean="0"/>
              <a:t>المكان المناسب </a:t>
            </a:r>
            <a:r>
              <a:rPr lang="ar-SA" b="1" dirty="0" err="1" smtClean="0"/>
              <a:t>للنشر </a:t>
            </a:r>
            <a:r>
              <a:rPr lang="ar-SA" b="1" dirty="0" smtClean="0"/>
              <a:t>(التخصص في أي مجال</a:t>
            </a:r>
            <a:r>
              <a:rPr lang="ar-SA" b="1" dirty="0" err="1" smtClean="0"/>
              <a:t>):</a:t>
            </a:r>
            <a:endParaRPr lang="en-US" dirty="0" smtClean="0"/>
          </a:p>
          <a:p>
            <a:r>
              <a:rPr lang="ar-SA" dirty="0" smtClean="0"/>
              <a:t>في بعض الأحيان يختار الباحثون الأقل خبرة تقديم أعمالهم البحثية إلى اثنين أو أكثر من المجلات في نفس الوقت</a:t>
            </a:r>
            <a:r>
              <a:rPr lang="en-US" dirty="0" smtClean="0"/>
              <a:t>. </a:t>
            </a:r>
            <a:r>
              <a:rPr lang="ar-SA" dirty="0" smtClean="0"/>
              <a:t>وتقترح أخلاقيات البحث وسياسات جميع المجلات العلمية أن يقدم المؤلفون بحوثهم إلى مجلة واحدة فقط في كل مرة</a:t>
            </a:r>
            <a:r>
              <a:rPr lang="en-US" dirty="0" smtClean="0"/>
              <a:t>. </a:t>
            </a:r>
            <a:r>
              <a:rPr lang="ar-SA" dirty="0" smtClean="0"/>
              <a:t>وقد يؤدي القيام بذلك إلى إحراج ويؤدي إلى مشاكل تتعلق بحقوق التأليف والنشر للمؤلف، وصاحب العمل الجامعي، والمجلات المعنية</a:t>
            </a:r>
            <a:endParaRPr lang="ar-IQ" dirty="0"/>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p>
        </p:txBody>
      </p:sp>
      <p:sp>
        <p:nvSpPr>
          <p:cNvPr id="3" name="عنصر نائب للمحتوى 2"/>
          <p:cNvSpPr>
            <a:spLocks noGrp="1"/>
          </p:cNvSpPr>
          <p:nvPr>
            <p:ph idx="1"/>
          </p:nvPr>
        </p:nvSpPr>
        <p:spPr>
          <a:xfrm>
            <a:off x="457200" y="908720"/>
            <a:ext cx="8229600" cy="5400600"/>
          </a:xfrm>
        </p:spPr>
        <p:txBody>
          <a:bodyPr>
            <a:normAutofit fontScale="77500" lnSpcReduction="20000"/>
          </a:bodyPr>
          <a:lstStyle/>
          <a:p>
            <a:pPr lvl="0" fontAlgn="base"/>
            <a:r>
              <a:rPr lang="ar-SA" b="1" dirty="0" smtClean="0"/>
              <a:t>قراءة أهداف ونطاق والمبادئ التوجيهية للمؤلف من مجلة تستهدفها بعناية</a:t>
            </a:r>
            <a:endParaRPr lang="en-US" dirty="0" smtClean="0"/>
          </a:p>
          <a:p>
            <a:r>
              <a:rPr lang="ar-SA" dirty="0" smtClean="0"/>
              <a:t>ردود الفعل الواردة من زملائك، وتحديد هدفك للمجلة التي تنشر </a:t>
            </a:r>
            <a:r>
              <a:rPr lang="ar-SA" dirty="0" err="1" smtClean="0"/>
              <a:t>بها</a:t>
            </a:r>
            <a:r>
              <a:rPr lang="ar-SA" dirty="0" smtClean="0"/>
              <a:t>، والخطوة الهامة التالية هي قراءة أهداف ونطاق المجلات في مجال البحث التي تستهدفها</a:t>
            </a:r>
            <a:r>
              <a:rPr lang="en-US" dirty="0" smtClean="0"/>
              <a:t>. </a:t>
            </a:r>
            <a:r>
              <a:rPr lang="ar-SA" dirty="0" smtClean="0"/>
              <a:t>سيؤدي ذلك إلى تحسين فرص قبول بحثك للنشر</a:t>
            </a:r>
            <a:r>
              <a:rPr lang="en-US" dirty="0" smtClean="0"/>
              <a:t>, </a:t>
            </a:r>
            <a:r>
              <a:rPr lang="ar-IQ" dirty="0" smtClean="0"/>
              <a:t>و</a:t>
            </a:r>
            <a:r>
              <a:rPr lang="ar-SA" dirty="0" smtClean="0"/>
              <a:t>خطوة مهمة أخرى هي تحميل واستيعاب المبادئ التوجيهية للمؤلف وضمان مفردات البحث تتفق معها</a:t>
            </a:r>
            <a:r>
              <a:rPr lang="en-US" dirty="0" smtClean="0"/>
              <a:t>. </a:t>
            </a:r>
            <a:r>
              <a:rPr lang="ar-SA" dirty="0" smtClean="0"/>
              <a:t>وأفاد بعض الناشرين بأن ورقة واحدة من خمسة صفحات لا تتبع متطلبات الشكل والشكل للمجلة المستهدفة، التي قد تحدد متطلبات الأرقام والجداول والمراجع,لذلك الرفض يمكن أن يأتي في أوقات مختلفة وبأشكال مختلفة</a:t>
            </a:r>
            <a:r>
              <a:rPr lang="en-US" dirty="0" smtClean="0"/>
              <a:t>. </a:t>
            </a:r>
            <a:r>
              <a:rPr lang="ar-SA" dirty="0" smtClean="0"/>
              <a:t>على سبيل المثال، إذا كان هدف البحث الخاص بك لا يتماشى مع أهداف ونطاق المجلة المستهدفة، أو إذا لم يتم تنظيم البحث الخاص بك وتهيئته وفقا لهدف </a:t>
            </a:r>
            <a:r>
              <a:rPr lang="ar-SA" dirty="0" err="1" smtClean="0"/>
              <a:t>المجلة </a:t>
            </a:r>
            <a:r>
              <a:rPr lang="ar-SA" dirty="0" smtClean="0"/>
              <a:t>، و يمكن للبحث يلقى رفض من المحرر دون أن ترسل لاستعراض الأقران</a:t>
            </a:r>
            <a:r>
              <a:rPr lang="en-US" dirty="0" smtClean="0"/>
              <a:t>. </a:t>
            </a:r>
            <a:r>
              <a:rPr lang="ar-SA" dirty="0" smtClean="0"/>
              <a:t>يمكن أن يكون رفض المكتب مؤلما للمؤلفين، مما يجعلهم يشعرون بأنهم قد يضيعون وقتا ثمينا، بل قد يسبب لهم فقدان الحماس لموضوعهم البحثي.</a:t>
            </a:r>
            <a:endParaRPr lang="ar-IQ" dirty="0"/>
          </a:p>
        </p:txBody>
      </p:sp>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p>
        </p:txBody>
      </p:sp>
      <p:sp>
        <p:nvSpPr>
          <p:cNvPr id="3" name="عنصر نائب للمحتوى 2"/>
          <p:cNvSpPr>
            <a:spLocks noGrp="1"/>
          </p:cNvSpPr>
          <p:nvPr>
            <p:ph idx="1"/>
          </p:nvPr>
        </p:nvSpPr>
        <p:spPr>
          <a:xfrm>
            <a:off x="457200" y="908720"/>
            <a:ext cx="8229600" cy="5217443"/>
          </a:xfrm>
        </p:spPr>
        <p:txBody>
          <a:bodyPr>
            <a:normAutofit fontScale="92500"/>
          </a:bodyPr>
          <a:lstStyle/>
          <a:p>
            <a:pPr lvl="0" fontAlgn="base"/>
            <a:r>
              <a:rPr lang="ar-SA" b="1" dirty="0" smtClean="0"/>
              <a:t>جعل الانطباع الأول جيد مع </a:t>
            </a:r>
            <a:r>
              <a:rPr lang="ar-SA" b="1" dirty="0" err="1" smtClean="0"/>
              <a:t>عنوانك </a:t>
            </a:r>
            <a:r>
              <a:rPr lang="ar-SA" dirty="0" err="1" smtClean="0"/>
              <a:t>:</a:t>
            </a:r>
            <a:endParaRPr lang="en-US" dirty="0" smtClean="0"/>
          </a:p>
          <a:p>
            <a:pPr fontAlgn="base"/>
            <a:r>
              <a:rPr lang="ar-SA" dirty="0" smtClean="0"/>
              <a:t>العنوان والملخص من العناصر المهمة من البحث لأنها العناصر الأولى التي يراها محرر مجلة, </a:t>
            </a:r>
            <a:r>
              <a:rPr lang="ar-SA" dirty="0" err="1" smtClean="0"/>
              <a:t>اومراحعة</a:t>
            </a:r>
            <a:r>
              <a:rPr lang="ar-SA" dirty="0" smtClean="0"/>
              <a:t>  على ما قدمته من ملاحظات، وتبادل للمعلومات مع العديد من الزملاء قبل التقديم للنشر, ويجب أن يلخص</a:t>
            </a:r>
            <a:r>
              <a:rPr lang="en-US" dirty="0" smtClean="0"/>
              <a:t> </a:t>
            </a:r>
            <a:r>
              <a:rPr lang="ar-SA" b="1" dirty="0" smtClean="0"/>
              <a:t>العنوان</a:t>
            </a:r>
            <a:r>
              <a:rPr lang="en-US" dirty="0" smtClean="0"/>
              <a:t> </a:t>
            </a:r>
            <a:r>
              <a:rPr lang="ar-SA" dirty="0" smtClean="0"/>
              <a:t>للموضوع الرئيسي للمادة ويعكس مساهمتك في النظرية</a:t>
            </a:r>
            <a:r>
              <a:rPr lang="en-US" dirty="0" smtClean="0"/>
              <a:t>.</a:t>
            </a:r>
          </a:p>
          <a:p>
            <a:r>
              <a:rPr lang="ar-SA" dirty="0" smtClean="0"/>
              <a:t>وينبغي أن يصاغ</a:t>
            </a:r>
            <a:r>
              <a:rPr lang="en-US" dirty="0" smtClean="0"/>
              <a:t> </a:t>
            </a:r>
            <a:r>
              <a:rPr lang="ar-SA" b="1" dirty="0" smtClean="0"/>
              <a:t>الملخص</a:t>
            </a:r>
            <a:r>
              <a:rPr lang="en-US" dirty="0" smtClean="0"/>
              <a:t> </a:t>
            </a:r>
            <a:r>
              <a:rPr lang="ar-SA" dirty="0" smtClean="0"/>
              <a:t>بدقة وأن يشمل هدف الدراسة ونطاقها؛</a:t>
            </a:r>
            <a:r>
              <a:rPr lang="en-US" dirty="0" smtClean="0"/>
              <a:t> </a:t>
            </a:r>
            <a:r>
              <a:rPr lang="ar-SA" dirty="0" smtClean="0"/>
              <a:t>والمشكلة الرئيسية التي يتعين معالجتها والنظرية؛</a:t>
            </a:r>
            <a:r>
              <a:rPr lang="en-US" dirty="0" smtClean="0"/>
              <a:t> </a:t>
            </a:r>
            <a:r>
              <a:rPr lang="ar-SA" dirty="0" smtClean="0"/>
              <a:t>الطريقة المستخدمة؛</a:t>
            </a:r>
            <a:r>
              <a:rPr lang="en-US" dirty="0" smtClean="0"/>
              <a:t> </a:t>
            </a:r>
            <a:r>
              <a:rPr lang="ar-SA" dirty="0" smtClean="0"/>
              <a:t>مجموعة البيانات؛</a:t>
            </a:r>
            <a:r>
              <a:rPr lang="en-US" dirty="0" smtClean="0"/>
              <a:t> </a:t>
            </a:r>
            <a:r>
              <a:rPr lang="ar-SA" dirty="0" smtClean="0"/>
              <a:t>النتائج الرئيسية؛</a:t>
            </a:r>
            <a:r>
              <a:rPr lang="en-US" dirty="0" smtClean="0"/>
              <a:t> </a:t>
            </a:r>
            <a:r>
              <a:rPr lang="ar-SA" dirty="0" smtClean="0"/>
              <a:t>محددات؛</a:t>
            </a:r>
            <a:r>
              <a:rPr lang="en-US" dirty="0" smtClean="0"/>
              <a:t> </a:t>
            </a:r>
            <a:r>
              <a:rPr lang="ar-SA" dirty="0" smtClean="0"/>
              <a:t>والآثار المترتبة على النظرية والممارسة.</a:t>
            </a:r>
            <a:endParaRPr lang="ar-IQ" dirty="0"/>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p>
        </p:txBody>
      </p:sp>
      <p:sp>
        <p:nvSpPr>
          <p:cNvPr id="3" name="عنصر نائب للمحتوى 2"/>
          <p:cNvSpPr>
            <a:spLocks noGrp="1"/>
          </p:cNvSpPr>
          <p:nvPr>
            <p:ph idx="1"/>
          </p:nvPr>
        </p:nvSpPr>
        <p:spPr>
          <a:xfrm>
            <a:off x="457200" y="908720"/>
            <a:ext cx="8229600" cy="5217443"/>
          </a:xfrm>
        </p:spPr>
        <p:txBody>
          <a:bodyPr/>
          <a:lstStyle/>
          <a:p>
            <a:pPr lvl="0" fontAlgn="base"/>
            <a:r>
              <a:rPr lang="ar-SA" b="1" dirty="0" smtClean="0"/>
              <a:t>تدقيق البحث الخاص بك، بما في ذلك النص الرئيسي، وقائمة المراجع والجداول والأشكال</a:t>
            </a:r>
            <a:r>
              <a:rPr lang="ar-SA" dirty="0" smtClean="0"/>
              <a:t>:</a:t>
            </a:r>
            <a:endParaRPr lang="en-US" dirty="0" smtClean="0"/>
          </a:p>
          <a:p>
            <a:pPr fontAlgn="base"/>
            <a:r>
              <a:rPr lang="ar-SA" dirty="0" smtClean="0"/>
              <a:t>السمة الرئيسية للكتابات العلمية هي الوضوح</a:t>
            </a:r>
            <a:r>
              <a:rPr lang="en-US" dirty="0" smtClean="0"/>
              <a:t>. </a:t>
            </a:r>
            <a:r>
              <a:rPr lang="ar-SA" dirty="0" smtClean="0"/>
              <a:t>قبل تقديم البحث للنشر، فمن المستحسن يكون الباحث مهنيا في</a:t>
            </a:r>
            <a:r>
              <a:rPr lang="ar-IQ" dirty="0" smtClean="0"/>
              <a:t> كتابة البحث </a:t>
            </a:r>
            <a:r>
              <a:rPr lang="ar-SA" dirty="0" smtClean="0"/>
              <a:t>من خلال مراجعة البحث المقدم إلى المجلة مراجعة نقدية من قبل هيئة التحرير قبل اختياره.</a:t>
            </a:r>
            <a:endParaRPr lang="en-US" dirty="0" smtClean="0"/>
          </a:p>
          <a:p>
            <a:pPr>
              <a:buNone/>
            </a:pPr>
            <a:endParaRPr lang="ar-IQ" dirty="0"/>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p>
        </p:txBody>
      </p:sp>
      <p:sp>
        <p:nvSpPr>
          <p:cNvPr id="3" name="عنصر نائب للمحتوى 2"/>
          <p:cNvSpPr>
            <a:spLocks noGrp="1"/>
          </p:cNvSpPr>
          <p:nvPr>
            <p:ph idx="1"/>
          </p:nvPr>
        </p:nvSpPr>
        <p:spPr>
          <a:xfrm>
            <a:off x="457200" y="980728"/>
            <a:ext cx="8229600" cy="5145435"/>
          </a:xfrm>
        </p:spPr>
        <p:txBody>
          <a:bodyPr/>
          <a:lstStyle/>
          <a:p>
            <a:pPr lvl="0" fontAlgn="base"/>
            <a:r>
              <a:rPr lang="ar-SA" b="1" dirty="0" smtClean="0"/>
              <a:t>تقديم</a:t>
            </a:r>
            <a:r>
              <a:rPr lang="ar-SA" dirty="0" smtClean="0"/>
              <a:t> </a:t>
            </a:r>
            <a:r>
              <a:rPr lang="ar-SA" b="1" dirty="0" smtClean="0"/>
              <a:t>تقرير خاص بالبحث الى هيئة التحرير بعد </a:t>
            </a:r>
            <a:r>
              <a:rPr lang="ar-SA" b="1" dirty="0" err="1" smtClean="0"/>
              <a:t>التعديل :</a:t>
            </a:r>
            <a:endParaRPr lang="en-US" dirty="0" smtClean="0"/>
          </a:p>
          <a:p>
            <a:pPr algn="just" fontAlgn="base">
              <a:buNone/>
            </a:pPr>
            <a:r>
              <a:rPr lang="ar-SA" dirty="0" smtClean="0"/>
              <a:t>عدم التقليل من أهمية </a:t>
            </a:r>
            <a:r>
              <a:rPr lang="ar-SA" dirty="0" err="1" smtClean="0"/>
              <a:t>التقريرالموجهه</a:t>
            </a:r>
            <a:r>
              <a:rPr lang="ar-SA" dirty="0" smtClean="0"/>
              <a:t> إلى رئيس التحرير أو رئيس تحرير المجلة المستهدفة</a:t>
            </a:r>
            <a:r>
              <a:rPr lang="ar-SA" b="1" dirty="0" smtClean="0"/>
              <a:t> </a:t>
            </a:r>
            <a:r>
              <a:rPr lang="ar-SA" dirty="0" err="1" smtClean="0"/>
              <a:t>للبحث ,</a:t>
            </a:r>
            <a:r>
              <a:rPr lang="en-US" dirty="0" smtClean="0"/>
              <a:t>. </a:t>
            </a:r>
            <a:r>
              <a:rPr lang="ar-SA" dirty="0" smtClean="0"/>
              <a:t>بل هو ممارسة أفضل لتجنب </a:t>
            </a:r>
            <a:r>
              <a:rPr lang="ar-IQ" dirty="0" smtClean="0"/>
              <a:t>اخطاء</a:t>
            </a:r>
            <a:r>
              <a:rPr lang="ar-SA" dirty="0" smtClean="0"/>
              <a:t>البحث و تغطية جيدة </a:t>
            </a:r>
            <a:r>
              <a:rPr lang="ar-SA" b="1" dirty="0" smtClean="0"/>
              <a:t>أولا</a:t>
            </a:r>
            <a:r>
              <a:rPr lang="ar-SA" dirty="0" smtClean="0"/>
              <a:t> الخطوط العريضة للموضوع الرئيسي</a:t>
            </a:r>
            <a:r>
              <a:rPr lang="en-US" dirty="0" smtClean="0"/>
              <a:t>.</a:t>
            </a:r>
            <a:r>
              <a:rPr lang="ar-IQ" dirty="0" smtClean="0"/>
              <a:t>للبحث </a:t>
            </a:r>
            <a:r>
              <a:rPr lang="en-US" dirty="0" smtClean="0"/>
              <a:t> </a:t>
            </a:r>
            <a:r>
              <a:rPr lang="ar-SA" b="1" dirty="0" smtClean="0"/>
              <a:t>ثانيا</a:t>
            </a:r>
            <a:r>
              <a:rPr lang="ar-SA" dirty="0" smtClean="0"/>
              <a:t>، يعالج موضوع البحث؛</a:t>
            </a:r>
            <a:r>
              <a:rPr lang="en-US" dirty="0" smtClean="0"/>
              <a:t> </a:t>
            </a:r>
            <a:r>
              <a:rPr lang="ar-SA" b="1" dirty="0" smtClean="0"/>
              <a:t>وثالثا</a:t>
            </a:r>
            <a:r>
              <a:rPr lang="ar-SA" dirty="0" smtClean="0"/>
              <a:t>، يبرر أهمية البحث للمجلة </a:t>
            </a:r>
            <a:r>
              <a:rPr lang="ar-IQ" dirty="0" smtClean="0"/>
              <a:t>ا</a:t>
            </a:r>
            <a:r>
              <a:rPr lang="ar-SA" dirty="0" smtClean="0"/>
              <a:t>لمستهدفة</a:t>
            </a:r>
            <a:r>
              <a:rPr lang="en-US" dirty="0" smtClean="0"/>
              <a:t>. </a:t>
            </a:r>
            <a:r>
              <a:rPr lang="ar-SA" dirty="0" smtClean="0"/>
              <a:t>والمقترحات الخاصة </a:t>
            </a:r>
            <a:r>
              <a:rPr lang="ar-SA" dirty="0" err="1" smtClean="0"/>
              <a:t>بالبحث .</a:t>
            </a:r>
            <a:endParaRPr lang="en-US" dirty="0" smtClean="0"/>
          </a:p>
          <a:p>
            <a:pPr>
              <a:buNone/>
            </a:pPr>
            <a:endParaRPr lang="ar-IQ" dirty="0"/>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ar-SA" b="1" dirty="0" smtClean="0">
                <a:solidFill>
                  <a:srgbClr val="92D050"/>
                </a:solidFill>
              </a:rPr>
              <a:t>شروط النشر في مجلات </a:t>
            </a:r>
            <a:r>
              <a:rPr lang="ar-SA" b="1" dirty="0" err="1" smtClean="0">
                <a:solidFill>
                  <a:srgbClr val="92D050"/>
                </a:solidFill>
              </a:rPr>
              <a:t>تومسن</a:t>
            </a:r>
            <a:r>
              <a:rPr lang="ar-SA" b="1" dirty="0" smtClean="0">
                <a:solidFill>
                  <a:srgbClr val="92D050"/>
                </a:solidFill>
              </a:rPr>
              <a:t> </a:t>
            </a:r>
            <a:r>
              <a:rPr lang="ar-SA" b="1" dirty="0" err="1" smtClean="0">
                <a:solidFill>
                  <a:srgbClr val="92D050"/>
                </a:solidFill>
              </a:rPr>
              <a:t>رويترز</a:t>
            </a:r>
            <a:r>
              <a:rPr lang="ar-SA" b="1" dirty="0" smtClean="0">
                <a:solidFill>
                  <a:srgbClr val="92D050"/>
                </a:solidFill>
              </a:rPr>
              <a:t> </a:t>
            </a:r>
            <a:r>
              <a:rPr lang="ar-SA" b="1" dirty="0" err="1" smtClean="0">
                <a:solidFill>
                  <a:srgbClr val="92D050"/>
                </a:solidFill>
              </a:rPr>
              <a:t>:</a:t>
            </a:r>
            <a:endParaRPr lang="ar-IQ" dirty="0"/>
          </a:p>
        </p:txBody>
      </p:sp>
      <p:sp>
        <p:nvSpPr>
          <p:cNvPr id="3" name="عنصر نائب للمحتوى 2"/>
          <p:cNvSpPr>
            <a:spLocks noGrp="1"/>
          </p:cNvSpPr>
          <p:nvPr>
            <p:ph idx="1"/>
          </p:nvPr>
        </p:nvSpPr>
        <p:spPr>
          <a:xfrm>
            <a:off x="457200" y="980728"/>
            <a:ext cx="8229600" cy="5400600"/>
          </a:xfrm>
        </p:spPr>
        <p:txBody>
          <a:bodyPr>
            <a:normAutofit fontScale="92500" lnSpcReduction="20000"/>
          </a:bodyPr>
          <a:lstStyle/>
          <a:p>
            <a:pPr lvl="0" fontAlgn="base"/>
            <a:r>
              <a:rPr lang="ar-SA" b="1" dirty="0" smtClean="0"/>
              <a:t>تناول تعليقات المراجع بعناية </a:t>
            </a:r>
            <a:r>
              <a:rPr lang="ar-SA" b="1" dirty="0" err="1" smtClean="0"/>
              <a:t>فائقة</a:t>
            </a:r>
            <a:r>
              <a:rPr lang="ar-SA" dirty="0" err="1" smtClean="0"/>
              <a:t> :</a:t>
            </a:r>
            <a:endParaRPr lang="en-US" dirty="0" smtClean="0"/>
          </a:p>
          <a:p>
            <a:pPr algn="just" fontAlgn="base">
              <a:buNone/>
            </a:pPr>
            <a:r>
              <a:rPr lang="ar-SA" dirty="0" smtClean="0"/>
              <a:t>تتطلب هذه </a:t>
            </a:r>
            <a:r>
              <a:rPr lang="ar-SA" dirty="0" err="1" smtClean="0"/>
              <a:t>التنقيحات</a:t>
            </a:r>
            <a:r>
              <a:rPr lang="ar-SA" dirty="0" smtClean="0"/>
              <a:t> إما تغييرات رئيسية أو ثانوية في </a:t>
            </a:r>
            <a:r>
              <a:rPr lang="ar-IQ" dirty="0" smtClean="0"/>
              <a:t>البحث </a:t>
            </a:r>
            <a:r>
              <a:rPr lang="ar-SA" dirty="0" smtClean="0"/>
              <a:t>وينبغي أن يفهم الباحثون عديمي الخبرة بعض الجوانب الرئيسية لعملية المراجعة</a:t>
            </a:r>
            <a:r>
              <a:rPr lang="en-US" b="1" dirty="0" smtClean="0"/>
              <a:t>. </a:t>
            </a:r>
            <a:r>
              <a:rPr lang="ar-SA" b="1" dirty="0" smtClean="0"/>
              <a:t>أولا</a:t>
            </a:r>
            <a:r>
              <a:rPr lang="ar-SA" dirty="0" smtClean="0"/>
              <a:t>، من المهم معالجة </a:t>
            </a:r>
            <a:r>
              <a:rPr lang="ar-SA" dirty="0" err="1" smtClean="0"/>
              <a:t>التنقيحات</a:t>
            </a:r>
            <a:r>
              <a:rPr lang="ar-SA" dirty="0" smtClean="0"/>
              <a:t> بجد؛</a:t>
            </a:r>
            <a:r>
              <a:rPr lang="en-US" dirty="0" smtClean="0"/>
              <a:t> </a:t>
            </a:r>
            <a:r>
              <a:rPr lang="ar-SA" b="1" dirty="0" smtClean="0"/>
              <a:t>وثانيا</a:t>
            </a:r>
            <a:r>
              <a:rPr lang="ar-SA" dirty="0" smtClean="0"/>
              <a:t>، من الضروري معالجة جميع التعليقات الواردة من المراجعين وتجنب التباينات</a:t>
            </a:r>
            <a:r>
              <a:rPr lang="ar-SA" b="1" dirty="0" smtClean="0"/>
              <a:t>؛</a:t>
            </a:r>
            <a:r>
              <a:rPr lang="en-US" b="1" dirty="0" smtClean="0"/>
              <a:t> </a:t>
            </a:r>
            <a:r>
              <a:rPr lang="ar-SA" b="1" dirty="0" smtClean="0"/>
              <a:t>ثالثا</a:t>
            </a:r>
            <a:r>
              <a:rPr lang="ar-SA" dirty="0" smtClean="0"/>
              <a:t>، إعادة تقديم البحث المنقح يجب أن يتم بحلول الموعد النهائي الذي توفره المجلة</a:t>
            </a:r>
            <a:r>
              <a:rPr lang="en-US" b="1" dirty="0" smtClean="0"/>
              <a:t>. </a:t>
            </a:r>
            <a:r>
              <a:rPr lang="ar-SA" b="1" dirty="0" smtClean="0"/>
              <a:t>رابعا</a:t>
            </a:r>
            <a:r>
              <a:rPr lang="ar-SA" dirty="0" smtClean="0"/>
              <a:t>، يمكن أن تشمل عملية التنقيح جولات متعددة</a:t>
            </a:r>
            <a:r>
              <a:rPr lang="en-US" dirty="0" smtClean="0"/>
              <a:t>.</a:t>
            </a:r>
          </a:p>
          <a:p>
            <a:pPr algn="just" fontAlgn="base">
              <a:buNone/>
            </a:pPr>
            <a:r>
              <a:rPr lang="ar-SA" dirty="0" smtClean="0"/>
              <a:t>وتتطلب عملية التنقيح وثيقتين رئيسيتين</a:t>
            </a:r>
            <a:r>
              <a:rPr lang="en-US" dirty="0" smtClean="0"/>
              <a:t>. </a:t>
            </a:r>
            <a:r>
              <a:rPr lang="ar-SA" dirty="0" smtClean="0"/>
              <a:t>الأول هو المخطوطة المنقحة التي تسلط الضوء على جميع التعديلات التي أجريت بناء على التوصيات الواردة من المراجعين</a:t>
            </a:r>
            <a:r>
              <a:rPr lang="en-US" dirty="0" smtClean="0"/>
              <a:t>. </a:t>
            </a:r>
            <a:r>
              <a:rPr lang="ar-SA" dirty="0" smtClean="0"/>
              <a:t>والثاني عبارة عن رسالة تتضمن ردود المؤلفين توضح أنها تناولت جميع شواغل المراجعين والمحررين</a:t>
            </a:r>
            <a:r>
              <a:rPr lang="en-US" dirty="0" smtClean="0"/>
              <a:t>.</a:t>
            </a:r>
          </a:p>
          <a:p>
            <a:pPr>
              <a:buNone/>
            </a:pPr>
            <a:endParaRPr lang="ar-IQ" dirty="0"/>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SA" b="1" dirty="0" smtClean="0">
                <a:solidFill>
                  <a:srgbClr val="FFC000"/>
                </a:solidFill>
              </a:rPr>
              <a:t>كيفية عمل حساب في </a:t>
            </a:r>
            <a:r>
              <a:rPr lang="ar-SA" b="1" dirty="0" err="1" smtClean="0">
                <a:solidFill>
                  <a:srgbClr val="FFC000"/>
                </a:solidFill>
              </a:rPr>
              <a:t>تومسن</a:t>
            </a:r>
            <a:r>
              <a:rPr lang="ar-SA" b="1" dirty="0" smtClean="0">
                <a:solidFill>
                  <a:srgbClr val="FFC000"/>
                </a:solidFill>
              </a:rPr>
              <a:t> </a:t>
            </a:r>
            <a:r>
              <a:rPr lang="ar-SA" b="1" dirty="0" err="1" smtClean="0">
                <a:solidFill>
                  <a:srgbClr val="FFC000"/>
                </a:solidFill>
              </a:rPr>
              <a:t>رويترز:</a:t>
            </a:r>
            <a:endParaRPr lang="ar-IQ" dirty="0"/>
          </a:p>
        </p:txBody>
      </p:sp>
      <p:pic>
        <p:nvPicPr>
          <p:cNvPr id="4" name="عنصر نائب للمحتوى 3" descr="1.png"/>
          <p:cNvPicPr>
            <a:picLocks noGrp="1" noChangeAspect="1"/>
          </p:cNvPicPr>
          <p:nvPr>
            <p:ph idx="1"/>
          </p:nvPr>
        </p:nvPicPr>
        <p:blipFill>
          <a:blip r:embed="rId2" cstate="print"/>
          <a:stretch>
            <a:fillRect/>
          </a:stretch>
        </p:blipFill>
        <p:spPr>
          <a:xfrm>
            <a:off x="0" y="1125538"/>
            <a:ext cx="9144000" cy="5732462"/>
          </a:xfrm>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 :</a:t>
            </a:r>
            <a:r>
              <a:rPr lang="en-US" dirty="0" smtClean="0">
                <a:solidFill>
                  <a:srgbClr val="FF0000"/>
                </a:solidFill>
              </a:rPr>
              <a:t/>
            </a:r>
            <a:br>
              <a:rPr lang="en-US" dirty="0" smtClean="0">
                <a:solidFill>
                  <a:srgbClr val="FF0000"/>
                </a:solidFill>
              </a:rPr>
            </a:br>
            <a:endParaRPr lang="ar-IQ" dirty="0"/>
          </a:p>
        </p:txBody>
      </p:sp>
      <p:sp>
        <p:nvSpPr>
          <p:cNvPr id="6" name="عنصر نائب للمحتوى 5"/>
          <p:cNvSpPr>
            <a:spLocks noGrp="1"/>
          </p:cNvSpPr>
          <p:nvPr>
            <p:ph idx="1"/>
          </p:nvPr>
        </p:nvSpPr>
        <p:spPr>
          <a:xfrm>
            <a:off x="457200" y="1124744"/>
            <a:ext cx="8229600" cy="5001419"/>
          </a:xfrm>
        </p:spPr>
        <p:txBody>
          <a:bodyPr>
            <a:noAutofit/>
          </a:bodyPr>
          <a:lstStyle/>
          <a:p>
            <a:pPr>
              <a:buNone/>
            </a:pPr>
            <a:r>
              <a:rPr lang="ar-SA" sz="2800" dirty="0" smtClean="0"/>
              <a:t>فهرس الاقتباس العلمي</a:t>
            </a:r>
            <a:r>
              <a:rPr lang="en-US" sz="2800" dirty="0" smtClean="0"/>
              <a:t> </a:t>
            </a:r>
            <a:r>
              <a:rPr lang="en-US" sz="2800" baseline="30000" dirty="0" smtClean="0"/>
              <a:t>®</a:t>
            </a:r>
            <a:r>
              <a:rPr lang="en-US" sz="2800" dirty="0" smtClean="0"/>
              <a:t> (SCI </a:t>
            </a:r>
            <a:r>
              <a:rPr lang="en-US" sz="2800" baseline="30000" dirty="0" smtClean="0"/>
              <a:t>®</a:t>
            </a:r>
            <a:r>
              <a:rPr lang="en-US" sz="2800" dirty="0" smtClean="0"/>
              <a:t> ) </a:t>
            </a:r>
            <a:r>
              <a:rPr lang="ar-SA" sz="2800" dirty="0" smtClean="0"/>
              <a:t>لسنوات عديدة، وبدأ طومسون </a:t>
            </a:r>
            <a:r>
              <a:rPr lang="ar-SA" sz="2800" dirty="0" err="1" smtClean="0"/>
              <a:t>رويترز</a:t>
            </a:r>
            <a:r>
              <a:rPr lang="ar-SA" sz="2800" dirty="0" smtClean="0"/>
              <a:t> لنشر مجلة الاقتباس التقارير</a:t>
            </a:r>
            <a:r>
              <a:rPr lang="en-US" sz="2800" dirty="0" smtClean="0"/>
              <a:t> </a:t>
            </a:r>
            <a:r>
              <a:rPr lang="en-US" sz="2800" baseline="30000" dirty="0" smtClean="0"/>
              <a:t>®</a:t>
            </a:r>
            <a:r>
              <a:rPr lang="en-US" sz="2800" dirty="0" smtClean="0"/>
              <a:t> (JCR </a:t>
            </a:r>
            <a:r>
              <a:rPr lang="en-US" sz="2800" baseline="30000" dirty="0" smtClean="0"/>
              <a:t>®</a:t>
            </a:r>
            <a:r>
              <a:rPr lang="en-US" sz="2800" dirty="0" smtClean="0"/>
              <a:t> ) </a:t>
            </a:r>
            <a:r>
              <a:rPr lang="ar-SA" sz="2800" dirty="0" smtClean="0"/>
              <a:t>في عام 1975 كجزء </a:t>
            </a:r>
            <a:r>
              <a:rPr lang="ar-IQ" sz="2800" dirty="0" smtClean="0"/>
              <a:t>م</a:t>
            </a:r>
            <a:r>
              <a:rPr lang="ar-SA" sz="2800" dirty="0" err="1" smtClean="0"/>
              <a:t>ؤشر</a:t>
            </a:r>
            <a:r>
              <a:rPr lang="ar-SA" sz="2800" dirty="0" smtClean="0"/>
              <a:t> الاقتباس العلوم الاجتماعية</a:t>
            </a:r>
            <a:r>
              <a:rPr lang="en-US" sz="2800" dirty="0" smtClean="0"/>
              <a:t> </a:t>
            </a:r>
            <a:r>
              <a:rPr lang="en-US" sz="2800" baseline="30000" dirty="0" smtClean="0"/>
              <a:t>®</a:t>
            </a:r>
            <a:r>
              <a:rPr lang="en-US" sz="2800" dirty="0" smtClean="0"/>
              <a:t>(CC </a:t>
            </a:r>
            <a:r>
              <a:rPr lang="en-US" sz="2800" baseline="30000" dirty="0" smtClean="0"/>
              <a:t>®</a:t>
            </a:r>
            <a:r>
              <a:rPr lang="en-US" sz="2800" dirty="0" smtClean="0"/>
              <a:t>). </a:t>
            </a:r>
            <a:r>
              <a:rPr lang="ar-SA" sz="2800" dirty="0" err="1" smtClean="0"/>
              <a:t>يوفرأدوات</a:t>
            </a:r>
            <a:r>
              <a:rPr lang="ar-SA" sz="2800" dirty="0" smtClean="0"/>
              <a:t> كمية لترتيب، وتقييم، وتصنيف، ومقارنة المجلات</a:t>
            </a:r>
            <a:r>
              <a:rPr lang="en-US" sz="2800" dirty="0" smtClean="0"/>
              <a:t>, </a:t>
            </a:r>
            <a:r>
              <a:rPr lang="ar-SA" sz="2800" dirty="0" smtClean="0"/>
              <a:t>عامل التأثير هو واحد من هذه؛</a:t>
            </a:r>
            <a:r>
              <a:rPr lang="en-US" sz="2800" dirty="0" smtClean="0"/>
              <a:t> </a:t>
            </a:r>
            <a:r>
              <a:rPr lang="ar-SA" sz="2800" dirty="0" smtClean="0"/>
              <a:t>بل هو مقياس للوتيرة التي استشهد </a:t>
            </a:r>
            <a:r>
              <a:rPr lang="ar-SA" sz="2800" dirty="0" err="1" smtClean="0"/>
              <a:t>بها</a:t>
            </a:r>
            <a:r>
              <a:rPr lang="ar-SA" sz="2800" dirty="0" smtClean="0"/>
              <a:t> في مجلة في سنة أو فترة معينة</a:t>
            </a:r>
            <a:r>
              <a:rPr lang="en-US" sz="2800" dirty="0" smtClean="0"/>
              <a:t>. </a:t>
            </a:r>
            <a:r>
              <a:rPr lang="ar-SA" sz="2800" dirty="0" smtClean="0"/>
              <a:t>عامل تأثير </a:t>
            </a:r>
            <a:r>
              <a:rPr lang="en-US" sz="2800" dirty="0" smtClean="0"/>
              <a:t>SCI</a:t>
            </a:r>
            <a:r>
              <a:rPr lang="ar-SA" sz="2800" dirty="0" smtClean="0"/>
              <a:t>السنوي هو نسبة بين </a:t>
            </a:r>
            <a:r>
              <a:rPr lang="ar-SA" sz="2800" dirty="0" err="1" smtClean="0"/>
              <a:t>الاستشهادات</a:t>
            </a:r>
            <a:r>
              <a:rPr lang="ar-SA" sz="2800" dirty="0" smtClean="0"/>
              <a:t> والبنود المنشورة الأخيرة المنشورة</a:t>
            </a:r>
            <a:r>
              <a:rPr lang="en-US" sz="2800" dirty="0" smtClean="0"/>
              <a:t>. </a:t>
            </a:r>
            <a:r>
              <a:rPr lang="ar-SA" sz="2800" dirty="0" smtClean="0"/>
              <a:t>وكثيرا ما يستخدم كمؤشر للأهمية النسبية لمجلة في مجالها، مع المجلات ذات عوامل التأثير الأعلى التي تعتبر أكثر أهمية من تلك التي لديها أقل منها</a:t>
            </a:r>
            <a:r>
              <a:rPr lang="en-US" sz="2800" dirty="0" smtClean="0"/>
              <a:t>. </a:t>
            </a:r>
            <a:r>
              <a:rPr lang="ar-SA" sz="2800" dirty="0" smtClean="0"/>
              <a:t>وغالبا ما يتم النظر في عوامل التأثير للترقيات الأكاديمية، الضغط على الأكاديميين للحفاظ على استهداف المجلات تأثير أعلى</a:t>
            </a:r>
            <a:r>
              <a:rPr lang="en-US" sz="2800" dirty="0" smtClean="0"/>
              <a:t> </a:t>
            </a:r>
            <a:r>
              <a:rPr lang="ar-SA" sz="2800" dirty="0" smtClean="0"/>
              <a:t>في الواقع، يتم دفع العلماء في انحاء العالم على أساس عامل تأثير المجلات التي ينشرون فيها</a:t>
            </a:r>
            <a:r>
              <a:rPr lang="en-US" sz="2800" dirty="0" smtClean="0"/>
              <a:t>.</a:t>
            </a:r>
          </a:p>
          <a:p>
            <a:pPr>
              <a:buNone/>
            </a:pPr>
            <a:endParaRPr lang="ar-IQ" sz="2800"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 :</a:t>
            </a:r>
            <a:endParaRPr lang="ar-IQ" dirty="0"/>
          </a:p>
        </p:txBody>
      </p:sp>
      <p:sp>
        <p:nvSpPr>
          <p:cNvPr id="3" name="عنصر نائب للمحتوى 2"/>
          <p:cNvSpPr>
            <a:spLocks noGrp="1"/>
          </p:cNvSpPr>
          <p:nvPr>
            <p:ph idx="1"/>
          </p:nvPr>
        </p:nvSpPr>
        <p:spPr>
          <a:xfrm>
            <a:off x="457200" y="1340768"/>
            <a:ext cx="8229600" cy="4785395"/>
          </a:xfrm>
        </p:spPr>
        <p:txBody>
          <a:bodyPr>
            <a:normAutofit fontScale="85000" lnSpcReduction="20000"/>
          </a:bodyPr>
          <a:lstStyle/>
          <a:p>
            <a:r>
              <a:rPr lang="ar-SA" dirty="0" smtClean="0"/>
              <a:t>وفي أي سنة معينة، يكون عامل تأثير المجلة هو متوسط ​​عدد </a:t>
            </a:r>
            <a:r>
              <a:rPr lang="ar-SA" dirty="0" err="1" smtClean="0"/>
              <a:t>الاستشهادات</a:t>
            </a:r>
            <a:r>
              <a:rPr lang="ar-SA" dirty="0" smtClean="0"/>
              <a:t> الواردة لكل ورقة منشورة في تلك المجلة خلال السنتين السابقتين </a:t>
            </a:r>
            <a:r>
              <a:rPr lang="ar-IQ" dirty="0" err="1" smtClean="0"/>
              <a:t>,</a:t>
            </a:r>
            <a:r>
              <a:rPr lang="ar-SA" dirty="0" smtClean="0"/>
              <a:t>فعلى سبيل المثال، إذا كان للمجلة عامل تأثير قدره 3 في عام 2013، فإن أوراقها المنشورة في عامي 2011 و 2012 تلقت 3 اقتباسات لكل منها في المتوسط ​​في عام </a:t>
            </a:r>
            <a:r>
              <a:rPr lang="ar-SA" dirty="0" err="1" smtClean="0"/>
              <a:t>2013.</a:t>
            </a:r>
            <a:r>
              <a:rPr lang="ar-SA" dirty="0" smtClean="0"/>
              <a:t> وسيحسب عامل تأثير عام 2013 على النحو التالي</a:t>
            </a:r>
            <a:r>
              <a:rPr lang="en-US" dirty="0" smtClean="0"/>
              <a:t>:</a:t>
            </a:r>
          </a:p>
          <a:p>
            <a:r>
              <a:rPr lang="ar-SA" b="1" dirty="0" smtClean="0"/>
              <a:t>ا)و</a:t>
            </a:r>
            <a:r>
              <a:rPr lang="en-US" dirty="0" smtClean="0"/>
              <a:t> </a:t>
            </a:r>
            <a:r>
              <a:rPr lang="ar-SA" dirty="0" smtClean="0"/>
              <a:t>استشهد عدد المرات التي نشرت مقالات في هذا مجلة في عام 2011 و 2012 التي المقالات في المجلات المفهرسة خلال عام 2013</a:t>
            </a:r>
            <a:r>
              <a:rPr lang="en-US" dirty="0" smtClean="0"/>
              <a:t>.</a:t>
            </a:r>
          </a:p>
          <a:p>
            <a:r>
              <a:rPr lang="ar-SA" b="1" dirty="0" smtClean="0"/>
              <a:t>ب</a:t>
            </a:r>
            <a:r>
              <a:rPr lang="en-US" b="1" dirty="0" smtClean="0"/>
              <a:t>)</a:t>
            </a:r>
            <a:r>
              <a:rPr lang="en-US" dirty="0" smtClean="0"/>
              <a:t> </a:t>
            </a:r>
            <a:r>
              <a:rPr lang="ar-SA" dirty="0" smtClean="0"/>
              <a:t>العدد </a:t>
            </a:r>
            <a:r>
              <a:rPr lang="ar-SA" dirty="0" err="1" smtClean="0"/>
              <a:t>الإجمالي </a:t>
            </a:r>
            <a:r>
              <a:rPr lang="ar-SA" dirty="0" smtClean="0"/>
              <a:t>"للعناصر المقبولة" التي نشرتها تلك المجلة في عامي 2011 و </a:t>
            </a:r>
            <a:r>
              <a:rPr lang="ar-SA" dirty="0" err="1" smtClean="0"/>
              <a:t>2012.</a:t>
            </a:r>
            <a:r>
              <a:rPr lang="ar-SA" dirty="0" smtClean="0"/>
              <a:t> ("العناصر المناسبة" هي عادة مقالات أو مراجعات أو إجراءات أو ملاحظات، وليس مقالات تحريرية أو رسائل إلى المحرر.</a:t>
            </a:r>
            <a:endParaRPr lang="en-US" dirty="0" smtClean="0"/>
          </a:p>
          <a:p>
            <a:endParaRPr lang="ar-IQ" dirty="0"/>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1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 :</a:t>
            </a:r>
            <a:endParaRPr lang="ar-IQ" dirty="0"/>
          </a:p>
        </p:txBody>
      </p:sp>
      <p:sp>
        <p:nvSpPr>
          <p:cNvPr id="3" name="عنصر نائب للمحتوى 2"/>
          <p:cNvSpPr>
            <a:spLocks noGrp="1"/>
          </p:cNvSpPr>
          <p:nvPr>
            <p:ph idx="1"/>
          </p:nvPr>
        </p:nvSpPr>
        <p:spPr>
          <a:xfrm>
            <a:off x="457200" y="1268760"/>
            <a:ext cx="8229600" cy="4857403"/>
          </a:xfrm>
        </p:spPr>
        <p:txBody>
          <a:bodyPr>
            <a:normAutofit fontScale="77500" lnSpcReduction="20000"/>
          </a:bodyPr>
          <a:lstStyle/>
          <a:p>
            <a:pPr>
              <a:buNone/>
            </a:pPr>
            <a:r>
              <a:rPr lang="ar-SA" dirty="0" smtClean="0"/>
              <a:t>وتجدر الإشارة إلی أن عوامل الأثر لعام 2013 تنشر فعلیا في عام 2014؛ ولا یمکن حسابھا </a:t>
            </a:r>
            <a:r>
              <a:rPr lang="ar-SA" dirty="0" err="1" smtClean="0"/>
              <a:t>حتی</a:t>
            </a:r>
            <a:r>
              <a:rPr lang="ar-SA" dirty="0" smtClean="0"/>
              <a:t> تتم معالجة جمیع منشورات عام 2013 من قبل وکالة الفهرسة للمجلات الجديدة، التي يتم فهرستها من أول قضية المنشورة، الحصول على عامل تأثير بعد 2 سنوات من الفهرسة</a:t>
            </a:r>
            <a:r>
              <a:rPr lang="en-US" dirty="0" smtClean="0"/>
              <a:t>. </a:t>
            </a:r>
            <a:r>
              <a:rPr lang="ar-SA" dirty="0" smtClean="0"/>
              <a:t>وفي هذه الحالة، فإن </a:t>
            </a:r>
            <a:r>
              <a:rPr lang="ar-SA" dirty="0" err="1" smtClean="0"/>
              <a:t>الاستشهادات</a:t>
            </a:r>
            <a:r>
              <a:rPr lang="ar-SA" dirty="0" smtClean="0"/>
              <a:t> بالسنة السابقة للمجلد 1 وعدد المقالات المنشورة في السنة السابقة للمجلد 1 هي قيم صفر معروفة</a:t>
            </a:r>
            <a:r>
              <a:rPr lang="en-US" dirty="0" smtClean="0"/>
              <a:t>. </a:t>
            </a:r>
            <a:r>
              <a:rPr lang="ar-SA" dirty="0" smtClean="0"/>
              <a:t>المجلات التي يتم فهرستها بدءا من مجلد آخر غير المجلد الأول لن تحصل على عامل التأثير حتى يتم فهرسة لمدة 3 سنوات</a:t>
            </a:r>
            <a:r>
              <a:rPr lang="en-US" dirty="0" smtClean="0"/>
              <a:t>. </a:t>
            </a:r>
            <a:r>
              <a:rPr lang="ar-SA" dirty="0" smtClean="0"/>
              <a:t>وفي بعض الأحيان، لا تنشر الإصدارات السنوية والمنشورات غير النظامية أي بنود في سنة معينة، مما يؤثر على العد</a:t>
            </a:r>
            <a:r>
              <a:rPr lang="en-US" dirty="0" smtClean="0"/>
              <a:t>. </a:t>
            </a:r>
            <a:r>
              <a:rPr lang="ar-SA" dirty="0" smtClean="0"/>
              <a:t>ويتعلق عامل التأثير بفترة زمنية محددة؛</a:t>
            </a:r>
            <a:r>
              <a:rPr lang="en-US" dirty="0" smtClean="0"/>
              <a:t> </a:t>
            </a:r>
            <a:r>
              <a:rPr lang="ar-SA" dirty="0" smtClean="0"/>
              <a:t>فمن الممكن لحساب ذلك لأي فترة مطلوبة، وتشمل تقارير الاقتباس اليومية أيضا عامل تأثير لمدة خمس سنوات وتظهر تصنيفات المجلات من قبل عامل التأثير، إذا رغبت في ذلك من قبل مثل الفيزياء الحيوية أو الأمراض الجلدية</a:t>
            </a:r>
            <a:r>
              <a:rPr lang="en-US" dirty="0" smtClean="0"/>
              <a:t>. </a:t>
            </a:r>
            <a:r>
              <a:rPr lang="ar-SA" dirty="0" smtClean="0"/>
              <a:t>يستخدم عامل التأثير لمقارنة المجلات المختلفة داخل حقل معين</a:t>
            </a:r>
            <a:r>
              <a:rPr lang="en-US" dirty="0" smtClean="0"/>
              <a:t>.</a:t>
            </a:r>
          </a:p>
          <a:p>
            <a:pPr>
              <a:buNone/>
            </a:pPr>
            <a:endParaRPr lang="ar-IQ" dirty="0"/>
          </a:p>
        </p:txBody>
      </p:sp>
    </p:spTree>
  </p:cSld>
  <p:clrMapOvr>
    <a:masterClrMapping/>
  </p:clrMapOvr>
  <p:transition spd="slow">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blind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lus/>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2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trips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a:t>
            </a:r>
            <a:endParaRPr lang="ar-IQ" dirty="0"/>
          </a:p>
        </p:txBody>
      </p:sp>
      <p:sp>
        <p:nvSpPr>
          <p:cNvPr id="3" name="عنصر نائب للمحتوى 2"/>
          <p:cNvSpPr>
            <a:spLocks noGrp="1"/>
          </p:cNvSpPr>
          <p:nvPr>
            <p:ph idx="1"/>
          </p:nvPr>
        </p:nvSpPr>
        <p:spPr>
          <a:xfrm>
            <a:off x="457200" y="1196752"/>
            <a:ext cx="8229600" cy="4929411"/>
          </a:xfrm>
        </p:spPr>
        <p:txBody>
          <a:bodyPr>
            <a:noAutofit/>
          </a:bodyPr>
          <a:lstStyle/>
          <a:p>
            <a:pPr>
              <a:buNone/>
            </a:pPr>
            <a:r>
              <a:rPr lang="ar-SA" dirty="0" smtClean="0"/>
              <a:t>عامل التأثير يعتمد بشكل كبير على الضبط الأكاديمي، وربما على سرعة الحصول على </a:t>
            </a:r>
            <a:r>
              <a:rPr lang="ar-SA" dirty="0" err="1" smtClean="0"/>
              <a:t>استشهادات</a:t>
            </a:r>
            <a:r>
              <a:rPr lang="ar-SA" dirty="0" smtClean="0"/>
              <a:t> في مجال</a:t>
            </a:r>
            <a:r>
              <a:rPr lang="ar-IQ" dirty="0" smtClean="0"/>
              <a:t> </a:t>
            </a:r>
            <a:r>
              <a:rPr lang="ar-IQ" dirty="0" err="1" smtClean="0"/>
              <a:t>معين ,</a:t>
            </a:r>
            <a:r>
              <a:rPr lang="en-US" dirty="0" smtClean="0"/>
              <a:t> </a:t>
            </a:r>
            <a:r>
              <a:rPr lang="ar-SA" dirty="0" smtClean="0"/>
              <a:t>وتختلف النسبة المئوية لإجمالي </a:t>
            </a:r>
            <a:r>
              <a:rPr lang="ar-SA" dirty="0" err="1" smtClean="0"/>
              <a:t>الاستشهادات</a:t>
            </a:r>
            <a:r>
              <a:rPr lang="ar-SA" dirty="0" smtClean="0"/>
              <a:t> التي تحدث في أول سنتين بعد النشر اختلافا كبيرا بين التخصصات من 1 إلى 3٪ في العلوم الرياضية والفيزيائية إلى 5-8٪ في العلوم البيولوجية وبالتالي، لا يمكن استخدام عوامل التأثير لمقارنة المجلات عبر التخصصات</a:t>
            </a:r>
            <a:r>
              <a:rPr lang="en-US" dirty="0" smtClean="0"/>
              <a:t>.</a:t>
            </a:r>
          </a:p>
          <a:p>
            <a:pPr>
              <a:buNone/>
            </a:pPr>
            <a:endParaRPr lang="ar-IQ" sz="2000" b="1" dirty="0"/>
          </a:p>
        </p:txBody>
      </p:sp>
    </p:spTree>
  </p:cSld>
  <p:clrMapOvr>
    <a:masterClrMapping/>
  </p:clrMapOvr>
  <p:transition spd="slow">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3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mb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mb/>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heck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a:t>
            </a:r>
            <a:endParaRPr lang="ar-IQ" dirty="0"/>
          </a:p>
        </p:txBody>
      </p:sp>
      <p:sp>
        <p:nvSpPr>
          <p:cNvPr id="3" name="عنصر نائب للمحتوى 2"/>
          <p:cNvSpPr>
            <a:spLocks noGrp="1"/>
          </p:cNvSpPr>
          <p:nvPr>
            <p:ph idx="1"/>
          </p:nvPr>
        </p:nvSpPr>
        <p:spPr>
          <a:xfrm>
            <a:off x="457200" y="1052736"/>
            <a:ext cx="8229600" cy="5328592"/>
          </a:xfrm>
        </p:spPr>
        <p:txBody>
          <a:bodyPr>
            <a:normAutofit fontScale="77500" lnSpcReduction="20000"/>
          </a:bodyPr>
          <a:lstStyle/>
          <a:p>
            <a:r>
              <a:rPr lang="ar-SA" dirty="0" smtClean="0"/>
              <a:t>وقد تفاقمت هذه المشكلة عندما تم توسيع نطاق استخدام عوامل التأثير لتقييم ليس فقط المجلات، ولكن أيضا الأوراق فيه</a:t>
            </a:r>
            <a:r>
              <a:rPr lang="en-US" dirty="0" smtClean="0"/>
              <a:t>. </a:t>
            </a:r>
            <a:r>
              <a:rPr lang="ar-SA" dirty="0" smtClean="0"/>
              <a:t>تم حث مجلس تمويل التعليم العالي في انكلترا من قبل لجنة اختيار العلوم والتكنولوجيا في مجلس العموم لتذكير فرق ممارسة تقييم البحوث بأنهم ملزمون بتقييم جودة محتوى المواد الفردية وليس سمعة المجلة التي هم فيها وأخيرا، فإن تصنيفات الدوريات المبنية على عوامل التأثير لا ترتبط إلا ارتباطا معتدلا بتلك التي تم جمعها من نتائج </a:t>
            </a:r>
            <a:r>
              <a:rPr lang="ar-SA" dirty="0" err="1" smtClean="0"/>
              <a:t>استقصاءات </a:t>
            </a:r>
            <a:r>
              <a:rPr lang="ar-SA" dirty="0" smtClean="0"/>
              <a:t>,بيد أن بعض المجلات بدأت تتخذ نهجا أكثر ابتكارا</a:t>
            </a:r>
            <a:r>
              <a:rPr lang="en-US" dirty="0" smtClean="0"/>
              <a:t>. </a:t>
            </a:r>
            <a:r>
              <a:rPr lang="ar-SA" dirty="0" smtClean="0"/>
              <a:t>إحدى هذه المجلة </a:t>
            </a:r>
            <a:r>
              <a:rPr lang="ar-SA" dirty="0" err="1" smtClean="0"/>
              <a:t>هي (</a:t>
            </a:r>
            <a:r>
              <a:rPr lang="en-US" dirty="0" smtClean="0"/>
              <a:t>1+</a:t>
            </a:r>
            <a:r>
              <a:rPr lang="ar-IQ" dirty="0" err="1" smtClean="0"/>
              <a:t>)</a:t>
            </a:r>
            <a:r>
              <a:rPr lang="ar-SA" dirty="0" smtClean="0"/>
              <a:t>، التي توفر مقاييس مقالة فردية لكل من يصل إلى المقالة</a:t>
            </a:r>
            <a:r>
              <a:rPr lang="en-US" dirty="0" smtClean="0"/>
              <a:t>. </a:t>
            </a:r>
            <a:r>
              <a:rPr lang="ar-SA" dirty="0" smtClean="0"/>
              <a:t>بدلا من السماح سمعة مجلة تقرر تأثير أوراقها، </a:t>
            </a:r>
            <a:r>
              <a:rPr lang="ar-SA" dirty="0" err="1" smtClean="0"/>
              <a:t>بلس</a:t>
            </a:r>
            <a:r>
              <a:rPr lang="ar-SA" dirty="0" smtClean="0"/>
              <a:t> واحد يوفر معلومات حول تأثير المادة على مستوى أكثر دقة</a:t>
            </a:r>
            <a:r>
              <a:rPr lang="en-US" dirty="0" smtClean="0"/>
              <a:t>. </a:t>
            </a:r>
            <a:r>
              <a:rPr lang="ar-SA" dirty="0" smtClean="0"/>
              <a:t>وهناك مقاييس جديدة أخرى للتأثير بما في ذلك مؤشر </a:t>
            </a:r>
            <a:r>
              <a:rPr lang="en-US" b="1" dirty="0" smtClean="0"/>
              <a:t>h</a:t>
            </a:r>
            <a:r>
              <a:rPr lang="en-US" dirty="0" smtClean="0"/>
              <a:t>/</a:t>
            </a:r>
            <a:r>
              <a:rPr lang="en-US" b="1" dirty="0" err="1" smtClean="0"/>
              <a:t>indx</a:t>
            </a:r>
            <a:r>
              <a:rPr lang="en-US" dirty="0" smtClean="0"/>
              <a:t> (</a:t>
            </a:r>
            <a:r>
              <a:rPr lang="ar-SA" dirty="0" smtClean="0"/>
              <a:t>مقياس يشير إلى عدد الأوراق التي تحتوي على عدد أقل من </a:t>
            </a:r>
            <a:r>
              <a:rPr lang="ar-SA" dirty="0" err="1" smtClean="0"/>
              <a:t>الاستشهادات</a:t>
            </a:r>
            <a:r>
              <a:rPr lang="ar-SA" dirty="0" smtClean="0"/>
              <a:t> التي نشرها مؤلف فردي) لا يزال يعتمد على </a:t>
            </a:r>
            <a:r>
              <a:rPr lang="ar-SA" dirty="0" err="1" smtClean="0"/>
              <a:t>الاستشهادات</a:t>
            </a:r>
            <a:r>
              <a:rPr lang="ar-SA" dirty="0" smtClean="0"/>
              <a:t> كبديل للتأثير</a:t>
            </a:r>
            <a:r>
              <a:rPr lang="en-US" dirty="0" smtClean="0"/>
              <a:t>. </a:t>
            </a:r>
            <a:r>
              <a:rPr lang="ar-SA" dirty="0" smtClean="0"/>
              <a:t>والواقع أن التاريخ هو أفضل قضاة على أثر أي بحث، ويتعين على العلماء تطبيق نفس المعيار العلمي على مقاييس التأثير، التي تنطبق على أبحاثهم، ووضع مقياس يلبي نوعية وأثر التحقيقات عمل</a:t>
            </a:r>
            <a:r>
              <a:rPr lang="en-US" dirty="0" smtClean="0"/>
              <a:t>.</a:t>
            </a:r>
            <a:endParaRPr lang="en-US" dirty="0"/>
          </a:p>
        </p:txBody>
      </p:sp>
    </p:spTree>
  </p:cSld>
  <p:clrMapOvr>
    <a:masterClrMapping/>
  </p:clrMapOvr>
  <p:transition spd="slow">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7.png"/>
          <p:cNvPicPr>
            <a:picLocks noGrp="1" noChangeAspect="1"/>
          </p:cNvPicPr>
          <p:nvPr>
            <p:ph idx="1"/>
          </p:nvPr>
        </p:nvPicPr>
        <p:blipFill>
          <a:blip r:embed="rId2" cstate="print"/>
          <a:stretch>
            <a:fillRect/>
          </a:stretch>
        </p:blipFill>
        <p:spPr>
          <a:xfrm>
            <a:off x="1043608" y="0"/>
            <a:ext cx="8100392" cy="6858000"/>
          </a:xfrm>
        </p:spPr>
      </p:pic>
    </p:spTree>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edg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4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amon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trips dir="l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a:t>
            </a:r>
            <a:endParaRPr lang="ar-IQ" dirty="0"/>
          </a:p>
        </p:txBody>
      </p:sp>
      <p:sp>
        <p:nvSpPr>
          <p:cNvPr id="3" name="عنصر نائب للمحتوى 2"/>
          <p:cNvSpPr>
            <a:spLocks noGrp="1"/>
          </p:cNvSpPr>
          <p:nvPr>
            <p:ph idx="1"/>
          </p:nvPr>
        </p:nvSpPr>
        <p:spPr>
          <a:xfrm>
            <a:off x="457200" y="980728"/>
            <a:ext cx="8229600" cy="5472608"/>
          </a:xfrm>
        </p:spPr>
        <p:txBody>
          <a:bodyPr>
            <a:normAutofit/>
          </a:bodyPr>
          <a:lstStyle/>
          <a:p>
            <a:r>
              <a:rPr lang="ar-SA" dirty="0" smtClean="0"/>
              <a:t>ويمكن للمجلة أن تعتمد سياسات تحريرية لزيادة عامل تأثيرها</a:t>
            </a:r>
            <a:r>
              <a:rPr lang="ar-IQ" dirty="0" smtClean="0"/>
              <a:t> ف</a:t>
            </a:r>
            <a:r>
              <a:rPr lang="ar-SA" dirty="0" smtClean="0"/>
              <a:t>على سبيل المثال، قد تنشر المجلات نسبة أكبر من مقالات المراجعة، والتي يتم الاستشهاد </a:t>
            </a:r>
            <a:r>
              <a:rPr lang="ar-SA" dirty="0" err="1" smtClean="0"/>
              <a:t>بها</a:t>
            </a:r>
            <a:r>
              <a:rPr lang="ar-SA" dirty="0" smtClean="0"/>
              <a:t> بشكل عام أكثر من تقارير الأبحاث وهكذا يمكن للمقالات استعراض رفع عامل تأثير المجلة والمجلات الاستعراض سوف، وبالتالي، غالبا ما يكون لها أعلى العوامل تأثير في مجالات كل </a:t>
            </a:r>
            <a:r>
              <a:rPr lang="ar-SA" dirty="0" err="1" smtClean="0"/>
              <a:t>منها </a:t>
            </a:r>
            <a:r>
              <a:rPr lang="ar-SA" dirty="0" smtClean="0"/>
              <a:t>,ووضعت بعض المجلات سياسة تقديمها </a:t>
            </a:r>
            <a:r>
              <a:rPr lang="ar-SA" dirty="0" err="1" smtClean="0"/>
              <a:t>إلى </a:t>
            </a:r>
            <a:r>
              <a:rPr lang="ar-SA" dirty="0" smtClean="0"/>
              <a:t>"دعوة فقط" لدعوة كبار العلماء حصرا لنشر </a:t>
            </a:r>
            <a:r>
              <a:rPr lang="ar-SA" dirty="0" err="1" smtClean="0"/>
              <a:t>أوراق </a:t>
            </a:r>
            <a:r>
              <a:rPr lang="ar-SA" dirty="0" smtClean="0"/>
              <a:t>"</a:t>
            </a:r>
            <a:r>
              <a:rPr lang="ar-SA" dirty="0" err="1" smtClean="0"/>
              <a:t>سيتابل</a:t>
            </a:r>
            <a:r>
              <a:rPr lang="ar-SA" dirty="0" smtClean="0"/>
              <a:t>" لزيادة عامل تأثير </a:t>
            </a:r>
            <a:r>
              <a:rPr lang="ar-SA" dirty="0" err="1" smtClean="0"/>
              <a:t>المجلة .</a:t>
            </a:r>
            <a:endParaRPr lang="en-US" dirty="0" smtClean="0"/>
          </a:p>
        </p:txBody>
      </p:sp>
    </p:spTree>
  </p:cSld>
  <p:clrMapOvr>
    <a:masterClrMapping/>
  </p:clrMapOvr>
  <p:transition spd="slow">
    <p:pull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l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amon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5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ver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mb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omb/>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orient="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orient="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fontScale="90000"/>
          </a:bodyPr>
          <a:lstStyle/>
          <a:p>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a:t>
            </a:r>
            <a:endParaRPr lang="ar-IQ" dirty="0"/>
          </a:p>
        </p:txBody>
      </p:sp>
      <p:sp>
        <p:nvSpPr>
          <p:cNvPr id="3" name="عنصر نائب للمحتوى 2"/>
          <p:cNvSpPr>
            <a:spLocks noGrp="1"/>
          </p:cNvSpPr>
          <p:nvPr>
            <p:ph idx="1"/>
          </p:nvPr>
        </p:nvSpPr>
        <p:spPr>
          <a:xfrm>
            <a:off x="457200" y="980728"/>
            <a:ext cx="8229600" cy="5400600"/>
          </a:xfrm>
        </p:spPr>
        <p:txBody>
          <a:bodyPr>
            <a:normAutofit fontScale="77500" lnSpcReduction="20000"/>
          </a:bodyPr>
          <a:lstStyle/>
          <a:p>
            <a:r>
              <a:rPr lang="ar-SA" dirty="0" smtClean="0"/>
              <a:t>وقد تحاول المجلات أيضا أن تحد من </a:t>
            </a:r>
            <a:r>
              <a:rPr lang="ar-SA" dirty="0" err="1" smtClean="0"/>
              <a:t>عدد </a:t>
            </a:r>
            <a:r>
              <a:rPr lang="ar-SA" dirty="0" smtClean="0"/>
              <a:t>"العناصر </a:t>
            </a:r>
            <a:r>
              <a:rPr lang="ar-SA" dirty="0" err="1" smtClean="0"/>
              <a:t>المقبولة" </a:t>
            </a:r>
            <a:r>
              <a:rPr lang="ar-SA" dirty="0" smtClean="0"/>
              <a:t>- أي مقام معادلة عامل </a:t>
            </a:r>
            <a:r>
              <a:rPr lang="ar-SA" dirty="0" err="1" smtClean="0"/>
              <a:t>التأثير </a:t>
            </a:r>
            <a:r>
              <a:rPr lang="ar-SA" dirty="0" smtClean="0"/>
              <a:t>- إما عن طريق رفض نشر </a:t>
            </a:r>
            <a:r>
              <a:rPr lang="ar-SA" dirty="0" err="1" smtClean="0"/>
              <a:t>مقالات </a:t>
            </a:r>
            <a:r>
              <a:rPr lang="ar-SA" dirty="0" smtClean="0"/>
              <a:t>(مثل تقارير الحالات في المجلات الطبية) التي لا يرجح أن تذكر أو بتغيير المواد ومن المثير للاهتمام أن البنود التي تعتبر غير </a:t>
            </a:r>
            <a:r>
              <a:rPr lang="ar-SA" dirty="0" err="1" smtClean="0"/>
              <a:t>مواتية </a:t>
            </a:r>
            <a:r>
              <a:rPr lang="ar-SA" dirty="0" smtClean="0"/>
              <a:t>- وبالتالي لا تدرج في حسابات عوامل </a:t>
            </a:r>
            <a:r>
              <a:rPr lang="ar-SA" dirty="0" err="1" smtClean="0"/>
              <a:t>التأثير </a:t>
            </a:r>
            <a:r>
              <a:rPr lang="ar-SA" dirty="0" smtClean="0"/>
              <a:t>- يمكن، إذا استشهد </a:t>
            </a:r>
            <a:r>
              <a:rPr lang="ar-SA" dirty="0" err="1" smtClean="0"/>
              <a:t>بها</a:t>
            </a:r>
            <a:r>
              <a:rPr lang="ar-SA" dirty="0" smtClean="0"/>
              <a:t>، أن تدخل في جزء البسط من المعادلة على الرغم من السهولة التي يمكن </a:t>
            </a:r>
            <a:r>
              <a:rPr lang="ar-SA" dirty="0" err="1" smtClean="0"/>
              <a:t>بها</a:t>
            </a:r>
            <a:r>
              <a:rPr lang="ar-SA" dirty="0" smtClean="0"/>
              <a:t> استبعاد هذه </a:t>
            </a:r>
            <a:r>
              <a:rPr lang="ar-SA" dirty="0" err="1" smtClean="0"/>
              <a:t>الاستشهادات</a:t>
            </a:r>
            <a:r>
              <a:rPr lang="en-US" dirty="0" smtClean="0"/>
              <a:t>. </a:t>
            </a:r>
            <a:r>
              <a:rPr lang="ar-SA" dirty="0" smtClean="0"/>
              <a:t>ومن الصعب تقييم هذا التأثير، حيث أن التمييز بين التعليقات التحريرية والمواد الأصلية القصيرة ليس واضحا دائما</a:t>
            </a:r>
            <a:r>
              <a:rPr lang="en-US" dirty="0" smtClean="0"/>
              <a:t>. </a:t>
            </a:r>
            <a:r>
              <a:rPr lang="ar-SA" dirty="0" smtClean="0"/>
              <a:t>على سبيل المثال، قد تشير الرسائل إلى المحرر إلى أي من الصفين</a:t>
            </a:r>
            <a:r>
              <a:rPr lang="en-US" dirty="0" smtClean="0"/>
              <a:t>.</a:t>
            </a:r>
          </a:p>
          <a:p>
            <a:r>
              <a:rPr lang="ar-SA" dirty="0" smtClean="0"/>
              <a:t>وهناك دوريات تكتيكية أقل غدرا تعمل على نشر جزء كبير من أوراقها، أو على اقل اوراق متوقع ذكرها في وقت مبكر من السنة التقويمية</a:t>
            </a:r>
            <a:r>
              <a:rPr lang="en-US" dirty="0" smtClean="0"/>
              <a:t>. </a:t>
            </a:r>
            <a:r>
              <a:rPr lang="ar-SA" dirty="0" smtClean="0"/>
              <a:t>وهذا يعطي هذه الأوراق المزيد من الوقت لجمع </a:t>
            </a:r>
            <a:r>
              <a:rPr lang="ar-SA" dirty="0" err="1" smtClean="0"/>
              <a:t>الاستشهادات</a:t>
            </a:r>
            <a:r>
              <a:rPr lang="en-US" dirty="0" smtClean="0"/>
              <a:t>.</a:t>
            </a:r>
            <a:r>
              <a:rPr lang="ar-SA" dirty="0" smtClean="0"/>
              <a:t>هناك عدة طرق، ليس بالضرورة مع وجود نية شائنة، لمجلة في الاستشهاد بمقالات في نفس المجلة، مما سيزيد من عامل تأثير المجلة والاقتباسات </a:t>
            </a:r>
            <a:r>
              <a:rPr lang="ar-SA" dirty="0" err="1" smtClean="0"/>
              <a:t>القسرية</a:t>
            </a:r>
            <a:r>
              <a:rPr lang="ar-SA" dirty="0" smtClean="0"/>
              <a:t> هي ممارسة يقوم فيها المحرر بإجبار مؤلف على إضافة </a:t>
            </a:r>
            <a:r>
              <a:rPr lang="ar-SA" dirty="0" err="1" smtClean="0"/>
              <a:t>الاستشهادات</a:t>
            </a:r>
            <a:r>
              <a:rPr lang="ar-SA" dirty="0" smtClean="0"/>
              <a:t> الذاتية المزيفة إلى مقالة قبل أن توافق المجلة على نشرها من أجل تضخيم عامل تأثير المجلة</a:t>
            </a:r>
            <a:r>
              <a:rPr lang="en-US" dirty="0" smtClean="0"/>
              <a:t>.</a:t>
            </a:r>
          </a:p>
          <a:p>
            <a:pPr>
              <a:buNone/>
            </a:pPr>
            <a:endParaRPr lang="ar-IQ" dirty="0"/>
          </a:p>
        </p:txBody>
      </p:sp>
    </p:spTree>
  </p:cSld>
  <p:clrMapOvr>
    <a:masterClrMapping/>
  </p:clrMapOvr>
  <p:transition spd="slow">
    <p:pull dir="l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blinds/>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randomBa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69.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2"/>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0.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newsfla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circl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3.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split orient="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74638"/>
            <a:ext cx="8028384" cy="1143000"/>
          </a:xfrm>
        </p:spPr>
        <p:txBody>
          <a:bodyPr>
            <a:normAutofit fontScale="90000"/>
          </a:bodyPr>
          <a:lstStyle/>
          <a:p>
            <a:pPr algn="r"/>
            <a:r>
              <a:rPr lang="ar-SA" b="1" dirty="0" smtClean="0">
                <a:solidFill>
                  <a:srgbClr val="FF0000"/>
                </a:solidFill>
              </a:rPr>
              <a:t>نبذة مخ</a:t>
            </a:r>
            <a:r>
              <a:rPr lang="ar-IQ" b="1" dirty="0" smtClean="0">
                <a:solidFill>
                  <a:srgbClr val="FF0000"/>
                </a:solidFill>
              </a:rPr>
              <a:t>ت</a:t>
            </a:r>
            <a:r>
              <a:rPr lang="ar-SA" b="1" dirty="0" smtClean="0">
                <a:solidFill>
                  <a:srgbClr val="FF0000"/>
                </a:solidFill>
              </a:rPr>
              <a:t>صرة </a:t>
            </a:r>
            <a:r>
              <a:rPr lang="ar-SA" b="1" dirty="0" err="1" smtClean="0">
                <a:solidFill>
                  <a:srgbClr val="FF0000"/>
                </a:solidFill>
              </a:rPr>
              <a:t>موقع (</a:t>
            </a:r>
            <a:r>
              <a:rPr lang="en-US" b="1" dirty="0" smtClean="0">
                <a:solidFill>
                  <a:srgbClr val="FF0000"/>
                </a:solidFill>
              </a:rPr>
              <a:t>Thomson </a:t>
            </a:r>
            <a:r>
              <a:rPr lang="en-US" b="1" dirty="0" err="1" smtClean="0">
                <a:solidFill>
                  <a:srgbClr val="FF0000"/>
                </a:solidFill>
              </a:rPr>
              <a:t>reueters</a:t>
            </a:r>
            <a:r>
              <a:rPr lang="ar-IQ" b="1" dirty="0" err="1" smtClean="0">
                <a:solidFill>
                  <a:srgbClr val="FF0000"/>
                </a:solidFill>
              </a:rPr>
              <a:t>)</a:t>
            </a:r>
            <a:endParaRPr lang="ar-IQ" dirty="0"/>
          </a:p>
        </p:txBody>
      </p:sp>
      <p:sp>
        <p:nvSpPr>
          <p:cNvPr id="3" name="عنصر نائب للمحتوى 2"/>
          <p:cNvSpPr>
            <a:spLocks noGrp="1"/>
          </p:cNvSpPr>
          <p:nvPr>
            <p:ph idx="1"/>
          </p:nvPr>
        </p:nvSpPr>
        <p:spPr/>
        <p:txBody>
          <a:bodyPr>
            <a:noAutofit/>
          </a:bodyPr>
          <a:lstStyle/>
          <a:p>
            <a:r>
              <a:rPr lang="ar-SA" sz="2000" b="1" dirty="0" smtClean="0"/>
              <a:t>وهناك أخيرا طرق أخرى لقياس تأثير المواد العلمية وإبرازها</a:t>
            </a:r>
            <a:r>
              <a:rPr lang="en-US" sz="2000" b="1" dirty="0" smtClean="0"/>
              <a:t>. </a:t>
            </a:r>
            <a:r>
              <a:rPr lang="ar-SA" sz="2000" b="1" dirty="0" smtClean="0"/>
              <a:t>تواجه </a:t>
            </a:r>
            <a:r>
              <a:rPr lang="ar-SA" sz="2000" b="1" dirty="0" err="1" smtClean="0"/>
              <a:t>تومسون</a:t>
            </a:r>
            <a:r>
              <a:rPr lang="ar-SA" sz="2000" b="1" dirty="0" smtClean="0"/>
              <a:t> </a:t>
            </a:r>
            <a:r>
              <a:rPr lang="ar-SA" sz="2000" b="1" dirty="0" err="1" smtClean="0"/>
              <a:t>رويترز</a:t>
            </a:r>
            <a:r>
              <a:rPr lang="ar-SA" sz="2000" b="1" dirty="0" smtClean="0"/>
              <a:t> الآن منافسة من قبل المنظمات  الاخرى </a:t>
            </a:r>
            <a:r>
              <a:rPr lang="ar-SA" sz="2000" b="1" dirty="0" err="1" smtClean="0"/>
              <a:t>مثل (</a:t>
            </a:r>
            <a:r>
              <a:rPr lang="en-US" sz="2000" b="1" dirty="0" smtClean="0"/>
              <a:t>SCOPUS</a:t>
            </a:r>
            <a:r>
              <a:rPr lang="ar-IQ" sz="2000" b="1" dirty="0" err="1" smtClean="0"/>
              <a:t>)</a:t>
            </a:r>
            <a:r>
              <a:rPr lang="ar-SA" sz="2000" b="1" dirty="0" smtClean="0"/>
              <a:t>التي طورت أدوات على الإنترنت لعد الأصوات، </a:t>
            </a:r>
            <a:r>
              <a:rPr lang="ar-SA" sz="2000" b="1" dirty="0" err="1" smtClean="0"/>
              <a:t>مثل (</a:t>
            </a:r>
            <a:r>
              <a:rPr lang="en-US" sz="2000" b="1" dirty="0" smtClean="0"/>
              <a:t> </a:t>
            </a:r>
            <a:r>
              <a:rPr lang="en-US" sz="2000" b="1" dirty="0" err="1" smtClean="0"/>
              <a:t>google</a:t>
            </a:r>
            <a:r>
              <a:rPr lang="en-US" sz="2000" b="1" dirty="0" smtClean="0"/>
              <a:t> scholar</a:t>
            </a:r>
            <a:r>
              <a:rPr lang="ar-SA" sz="2000" b="1" dirty="0" err="1" smtClean="0"/>
              <a:t>و ،</a:t>
            </a:r>
            <a:r>
              <a:rPr lang="ar-SA" sz="2000" b="1" dirty="0" smtClean="0"/>
              <a:t> </a:t>
            </a:r>
            <a:r>
              <a:rPr lang="en-US" sz="2000" b="1" dirty="0" smtClean="0"/>
              <a:t>Crossover rank </a:t>
            </a:r>
            <a:r>
              <a:rPr lang="ar-IQ" sz="2000" b="1" dirty="0" err="1" smtClean="0"/>
              <a:t>)</a:t>
            </a:r>
            <a:r>
              <a:rPr lang="ar-IQ" sz="2000" b="1" dirty="0" smtClean="0"/>
              <a:t> </a:t>
            </a:r>
            <a:r>
              <a:rPr lang="ar-SA" sz="2000" b="1" dirty="0" smtClean="0"/>
              <a:t>وقد تساعد هذه المسابقة في إحداث تغيير متأخر</a:t>
            </a:r>
            <a:r>
              <a:rPr lang="en-US" sz="2000" b="1" dirty="0" smtClean="0"/>
              <a:t>. </a:t>
            </a:r>
            <a:r>
              <a:rPr lang="ar-SA" sz="2000" b="1" dirty="0" smtClean="0"/>
              <a:t>ويمكن أيضا اعتماد تدابير أخرى للتأثير العلمي على نطاق واسع، مثل عامل الاستخدام، الذي يجري الترويج له من قبل مجموعة المسلسلات في المملكة المتحدة</a:t>
            </a:r>
            <a:r>
              <a:rPr lang="en-US" sz="2000" b="1" dirty="0" smtClean="0"/>
              <a:t> ( </a:t>
            </a:r>
            <a:r>
              <a:rPr lang="en-US" sz="2000" b="1" dirty="0" smtClean="0">
                <a:hlinkClick r:id="rId2"/>
              </a:rPr>
              <a:t>http://www.uksg.org/rfp.pdf</a:t>
            </a:r>
            <a:r>
              <a:rPr lang="en-US" sz="2000" b="1" dirty="0" smtClean="0"/>
              <a:t> )</a:t>
            </a:r>
            <a:r>
              <a:rPr lang="ar-SA" sz="2000" b="1" dirty="0" smtClean="0"/>
              <a:t>، أو عامل</a:t>
            </a:r>
            <a:r>
              <a:rPr lang="en-US" sz="2000" b="1" dirty="0" smtClean="0"/>
              <a:t> Y</a:t>
            </a:r>
            <a:r>
              <a:rPr lang="ar-SA" sz="2000" b="1" dirty="0" smtClean="0"/>
              <a:t>، لكل من عامل التأثير ورتبة الصفحة المرجحة، التي وضعتها </a:t>
            </a:r>
            <a:r>
              <a:rPr lang="en-US" sz="2000" b="1" dirty="0" err="1" smtClean="0"/>
              <a:t>google</a:t>
            </a:r>
            <a:r>
              <a:rPr lang="en-US" sz="2000" b="1" dirty="0" smtClean="0"/>
              <a:t>( </a:t>
            </a:r>
            <a:r>
              <a:rPr lang="en-US" sz="2000" b="1" dirty="0" smtClean="0">
                <a:hlinkClick r:id="rId3"/>
              </a:rPr>
              <a:t>http://www.soe.ucsc.edu/~okram/papers/journal-status.pdf)</a:t>
            </a:r>
            <a:r>
              <a:rPr lang="en-US" sz="2000" b="1" dirty="0" smtClean="0"/>
              <a:t>. </a:t>
            </a:r>
            <a:r>
              <a:rPr lang="ar-SA" sz="2000" b="1" dirty="0" smtClean="0"/>
              <a:t>ولعل هذه التدابير قد تصبح قديمة كما أن الإنترنت تتيح للمستخدمين التفاعل بشكل مباشر مع المقالات المنشورة</a:t>
            </a:r>
            <a:r>
              <a:rPr lang="en-US" sz="2000" b="1" dirty="0" smtClean="0"/>
              <a:t>. </a:t>
            </a:r>
            <a:r>
              <a:rPr lang="ar-SA" sz="2000" b="1" dirty="0" smtClean="0"/>
              <a:t>وقد اتخذت المجلات خطوة نحو مثل هذا المستقبل مع نشر رسائل البريد الإلكتروني، وقد تم تعزيز مثل هذا التفاعل لسنوات عديدة</a:t>
            </a:r>
            <a:r>
              <a:rPr lang="en-US" sz="2000" b="1" dirty="0" smtClean="0"/>
              <a:t>. </a:t>
            </a:r>
            <a:r>
              <a:rPr lang="ar-SA" sz="2000" b="1" dirty="0" smtClean="0"/>
              <a:t>وبما أن المزيد والمزيد من المقالات متاحة بالكامل إلكترونيا، كما أن محركات البحث تزداد تعقيدا في تعدين الويب وتقييم الاستخدام، فإن هذا التفاعل يصبح أسهل وسيكون القراء قادرين على الحكم على الأوراق لأنفسهم بدلا من الاعتماد على بدائل عفا عليها الزمن مثل عامل التأثير</a:t>
            </a:r>
            <a:r>
              <a:rPr lang="en-US" sz="2000" b="1" dirty="0" smtClean="0"/>
              <a:t>. </a:t>
            </a:r>
            <a:r>
              <a:rPr lang="ar-SA" sz="2000" b="1" dirty="0" smtClean="0"/>
              <a:t>وإذا كان المؤلفون سيقتبسون عامل تأثير المجلة، فينبغي عليهم أن يفهموا ما يستطيعونه ولا يستطيعون قياسه</a:t>
            </a:r>
            <a:endParaRPr lang="ar-IQ" sz="2000" b="1" dirty="0"/>
          </a:p>
        </p:txBody>
      </p:sp>
    </p:spTree>
  </p:cSld>
  <p:clrMapOvr>
    <a:masterClrMapping/>
  </p:clrMapOvr>
  <p:transition spd="slow">
    <p:pull dir="l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6.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8"/>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7.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3"/>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78.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066130"/>
          </a:xfrm>
        </p:spPr>
        <p:txBody>
          <a:bodyPr/>
          <a:lstStyle/>
          <a:p>
            <a:pPr algn="r"/>
            <a:r>
              <a:rPr lang="ar-IQ" dirty="0" smtClean="0">
                <a:solidFill>
                  <a:srgbClr val="FF0000"/>
                </a:solidFill>
              </a:rPr>
              <a:t>موقع لكشف الانتحال خاص بموقع </a:t>
            </a:r>
            <a:r>
              <a:rPr lang="ar-IQ" dirty="0" err="1" smtClean="0">
                <a:solidFill>
                  <a:srgbClr val="FF0000"/>
                </a:solidFill>
              </a:rPr>
              <a:t>بتومسن</a:t>
            </a:r>
            <a:r>
              <a:rPr lang="ar-IQ" dirty="0" smtClean="0">
                <a:solidFill>
                  <a:srgbClr val="FF0000"/>
                </a:solidFill>
              </a:rPr>
              <a:t> </a:t>
            </a:r>
            <a:endParaRPr lang="ar-IQ" dirty="0">
              <a:solidFill>
                <a:srgbClr val="FF0000"/>
              </a:solidFill>
            </a:endParaRPr>
          </a:p>
        </p:txBody>
      </p:sp>
      <p:pic>
        <p:nvPicPr>
          <p:cNvPr id="4" name="عنصر نائب للمحتوى 3" descr="Screenshot_٢٠١٧١٠٣١-١٨٣٠٤٤.png"/>
          <p:cNvPicPr>
            <a:picLocks noGrp="1" noChangeAspect="1"/>
          </p:cNvPicPr>
          <p:nvPr>
            <p:ph idx="1"/>
          </p:nvPr>
        </p:nvPicPr>
        <p:blipFill>
          <a:blip r:embed="rId2" cstate="print"/>
          <a:stretch>
            <a:fillRect/>
          </a:stretch>
        </p:blipFill>
        <p:spPr>
          <a:xfrm>
            <a:off x="0" y="1196752"/>
            <a:ext cx="9144000" cy="5661248"/>
          </a:xfrm>
        </p:spPr>
      </p:pic>
    </p:spTree>
  </p:cSld>
  <p:clrMapOvr>
    <a:masterClrMapping/>
  </p:clrMapOvr>
  <p:transition spd="slow">
    <p:wheel spokes="8"/>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Screenshot_٢٠١٧١٠٣١-١٨٣١٢٥.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Screenshot_٢٠١٧١٠٣١-١٨٣١٣٠.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lus/>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Screenshot_٢٠١٧١٠٣١-١٨٣١٣٨.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heel spokes="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Screenshot_٢٠١٧١٠٣١-١٨٣١٤٢.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pull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Screenshot_٢٠١٧١٠٣١-١٨٣١٤٧.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212</TotalTime>
  <Words>720</Words>
  <Application>Microsoft Office PowerPoint</Application>
  <PresentationFormat>عرض على الشاشة (3:4)‏</PresentationFormat>
  <Paragraphs>46</Paragraphs>
  <Slides>98</Slides>
  <Notes>0</Notes>
  <HiddenSlides>0</HiddenSlides>
  <MMClips>0</MMClips>
  <ScaleCrop>false</ScaleCrop>
  <HeadingPairs>
    <vt:vector size="4" baseType="variant">
      <vt:variant>
        <vt:lpstr>سمة</vt:lpstr>
      </vt:variant>
      <vt:variant>
        <vt:i4>1</vt:i4>
      </vt:variant>
      <vt:variant>
        <vt:lpstr>عناوين الشرائح</vt:lpstr>
      </vt:variant>
      <vt:variant>
        <vt:i4>98</vt:i4>
      </vt:variant>
    </vt:vector>
  </HeadingPairs>
  <TitlesOfParts>
    <vt:vector size="99" baseType="lpstr">
      <vt:lpstr>انقلاب</vt:lpstr>
      <vt:lpstr>دورة عن كيفية عمل حساب في تومسن رويترزوكشف الانتحال اعداد د.معتز خليل</vt:lpstr>
      <vt:lpstr>نبذة مختصرة موقع (Thomson reueters) : </vt:lpstr>
      <vt:lpstr>نبذة مختصرة موقع (Thomson reueters) :</vt:lpstr>
      <vt:lpstr>نبذة مختصرة موقع (Thomson reueters) :</vt:lpstr>
      <vt:lpstr>نبذة مختصرة موقع (Thomson reueters)</vt:lpstr>
      <vt:lpstr>نبذة مختصرة موقع (Thomson reueters)</vt:lpstr>
      <vt:lpstr>نبذة مختصرة موقع (Thomson reueters)</vt:lpstr>
      <vt:lpstr>نبذة مختصرة موقع (Thomson reueters)</vt:lpstr>
      <vt:lpstr>نبذة مختصرة موقع (Thomson reueters)</vt:lpstr>
      <vt:lpstr>شروط النشر في مجلات تومسن رويترز :</vt:lpstr>
      <vt:lpstr>شروط النشر في مجلات تومسن رويترز :</vt:lpstr>
      <vt:lpstr>شروط النشر في مجلات تومسن رويترز :</vt:lpstr>
      <vt:lpstr>شروط النشر في مجلات تومسن رويترز :</vt:lpstr>
      <vt:lpstr>شروط النشر في مجلات تومسن رويترز :</vt:lpstr>
      <vt:lpstr>شروط النشر في مجلات تومسن رويترز :</vt:lpstr>
      <vt:lpstr>شروط النشر في مجلات تومسن رويترز :</vt:lpstr>
      <vt:lpstr>كيفية عمل حساب في تومسن رويترز:</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موقع لكشف الانتحال خاص بموقع بتومسن </vt:lpstr>
      <vt:lpstr>الشريحة 94</vt:lpstr>
      <vt:lpstr>الشريحة 95</vt:lpstr>
      <vt:lpstr>الشريحة 96</vt:lpstr>
      <vt:lpstr>الشريحة 97</vt:lpstr>
      <vt:lpstr>الشريحة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كيفية عمل حساب في تومسن رويترز:</dc:title>
  <dc:creator>motz khleel</dc:creator>
  <cp:lastModifiedBy>motz khleel</cp:lastModifiedBy>
  <cp:revision>24</cp:revision>
  <dcterms:created xsi:type="dcterms:W3CDTF">2017-10-28T18:58:27Z</dcterms:created>
  <dcterms:modified xsi:type="dcterms:W3CDTF">2017-10-31T17:07:13Z</dcterms:modified>
</cp:coreProperties>
</file>