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jpg"/></Relationships>
</file>

<file path=ppt/diagrams/_rels/drawing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8EFF8B-1315-49ED-957E-5089C0731338}" type="doc">
      <dgm:prSet loTypeId="urn:microsoft.com/office/officeart/2005/8/layout/hList3" loCatId="list" qsTypeId="urn:microsoft.com/office/officeart/2005/8/quickstyle/simple1" qsCatId="simple" csTypeId="urn:microsoft.com/office/officeart/2005/8/colors/accent3_1" csCatId="accent3" phldr="1"/>
      <dgm:spPr/>
      <dgm:t>
        <a:bodyPr/>
        <a:lstStyle/>
        <a:p>
          <a:endParaRPr lang="en-US"/>
        </a:p>
      </dgm:t>
    </dgm:pt>
    <dgm:pt modelId="{8AB4BD03-4BC4-4D58-A6EC-B84C9820AD41}">
      <dgm:prSet phldrT="[Text]"/>
      <dgm:spPr/>
      <dgm:t>
        <a:bodyPr/>
        <a:lstStyle/>
        <a:p>
          <a:pPr rtl="1"/>
          <a:r>
            <a:rPr lang="ar-IQ" dirty="0" smtClean="0">
              <a:latin typeface="Times New Roman" panose="02020603050405020304" pitchFamily="18" charset="0"/>
              <a:cs typeface="Times New Roman" panose="02020603050405020304" pitchFamily="18" charset="0"/>
            </a:rPr>
            <a:t>وظائف الدم</a:t>
          </a:r>
          <a:endParaRPr lang="en-US" dirty="0">
            <a:latin typeface="Times New Roman" panose="02020603050405020304" pitchFamily="18" charset="0"/>
            <a:cs typeface="Times New Roman" panose="02020603050405020304" pitchFamily="18" charset="0"/>
          </a:endParaRPr>
        </a:p>
      </dgm:t>
    </dgm:pt>
    <dgm:pt modelId="{1FE098AE-58C0-463B-8EF0-3350CB841DA2}" type="parTrans" cxnId="{E4814508-8A17-4E12-9425-D03B47ED7E8B}">
      <dgm:prSet/>
      <dgm:spPr/>
      <dgm:t>
        <a:bodyPr/>
        <a:lstStyle/>
        <a:p>
          <a:pPr rtl="1"/>
          <a:endParaRPr lang="en-US"/>
        </a:p>
      </dgm:t>
    </dgm:pt>
    <dgm:pt modelId="{A1B623D2-814C-48E6-BD5B-4D27BDB83F35}" type="sibTrans" cxnId="{E4814508-8A17-4E12-9425-D03B47ED7E8B}">
      <dgm:prSet/>
      <dgm:spPr/>
      <dgm:t>
        <a:bodyPr/>
        <a:lstStyle/>
        <a:p>
          <a:pPr rtl="1"/>
          <a:endParaRPr lang="en-US"/>
        </a:p>
      </dgm:t>
    </dgm:pt>
    <dgm:pt modelId="{F7B8E92D-64A0-4973-B741-73B561431C55}">
      <dgm:prSet phldrT="[Text]"/>
      <dgm:spPr/>
      <dgm:t>
        <a:bodyPr/>
        <a:lstStyle/>
        <a:p>
          <a:pPr rtl="1"/>
          <a:r>
            <a:rPr lang="ar-IQ" dirty="0" smtClean="0">
              <a:latin typeface="Times New Roman" panose="02020603050405020304" pitchFamily="18" charset="0"/>
              <a:cs typeface="Times New Roman" panose="02020603050405020304" pitchFamily="18" charset="0"/>
            </a:rPr>
            <a:t> يقوم بنقل المواد الغذائية والاملاح المعدينة الضرورية لوظيفة الخلية المثلى</a:t>
          </a:r>
          <a:endParaRPr lang="en-US" dirty="0">
            <a:latin typeface="Times New Roman" panose="02020603050405020304" pitchFamily="18" charset="0"/>
            <a:cs typeface="Times New Roman" panose="02020603050405020304" pitchFamily="18" charset="0"/>
          </a:endParaRPr>
        </a:p>
      </dgm:t>
    </dgm:pt>
    <dgm:pt modelId="{5F669662-A763-4261-B0D0-C43E31BA7A2C}" type="parTrans" cxnId="{3784D90B-788E-4C6A-B48E-205716119F45}">
      <dgm:prSet/>
      <dgm:spPr/>
      <dgm:t>
        <a:bodyPr/>
        <a:lstStyle/>
        <a:p>
          <a:pPr rtl="1"/>
          <a:endParaRPr lang="en-US"/>
        </a:p>
      </dgm:t>
    </dgm:pt>
    <dgm:pt modelId="{6C0E8ED5-178A-410C-84FF-27960DEDD01A}" type="sibTrans" cxnId="{3784D90B-788E-4C6A-B48E-205716119F45}">
      <dgm:prSet/>
      <dgm:spPr/>
      <dgm:t>
        <a:bodyPr/>
        <a:lstStyle/>
        <a:p>
          <a:pPr rtl="1"/>
          <a:endParaRPr lang="en-US"/>
        </a:p>
      </dgm:t>
    </dgm:pt>
    <dgm:pt modelId="{123EFB8C-2C4B-42DA-ABBD-843D97A26832}">
      <dgm:prSet phldrT="[Text]"/>
      <dgm:spPr/>
      <dgm:t>
        <a:bodyPr/>
        <a:lstStyle/>
        <a:p>
          <a:pPr rtl="1"/>
          <a:r>
            <a:rPr lang="ar-IQ" dirty="0" smtClean="0"/>
            <a:t> </a:t>
          </a:r>
          <a:r>
            <a:rPr lang="ar-IQ" dirty="0" smtClean="0">
              <a:latin typeface="Times New Roman" panose="02020603050405020304" pitchFamily="18" charset="0"/>
              <a:cs typeface="Times New Roman" panose="02020603050405020304" pitchFamily="18" charset="0"/>
            </a:rPr>
            <a:t>المسؤول عن المناعة والدفاع ضد الاجسام الغريبة وتجلط الدم </a:t>
          </a:r>
          <a:endParaRPr lang="en-US" dirty="0">
            <a:latin typeface="Times New Roman" panose="02020603050405020304" pitchFamily="18" charset="0"/>
            <a:cs typeface="Times New Roman" panose="02020603050405020304" pitchFamily="18" charset="0"/>
          </a:endParaRPr>
        </a:p>
      </dgm:t>
    </dgm:pt>
    <dgm:pt modelId="{FA4AB164-140E-4AC7-9295-3CC815797EC4}" type="parTrans" cxnId="{2E795AA5-0CC2-4159-8F94-C145AD614345}">
      <dgm:prSet/>
      <dgm:spPr/>
      <dgm:t>
        <a:bodyPr/>
        <a:lstStyle/>
        <a:p>
          <a:pPr rtl="1"/>
          <a:endParaRPr lang="en-US"/>
        </a:p>
      </dgm:t>
    </dgm:pt>
    <dgm:pt modelId="{0C288778-12B8-4EA0-94A7-D47CDC1C9BA7}" type="sibTrans" cxnId="{2E795AA5-0CC2-4159-8F94-C145AD614345}">
      <dgm:prSet/>
      <dgm:spPr/>
      <dgm:t>
        <a:bodyPr/>
        <a:lstStyle/>
        <a:p>
          <a:pPr rtl="1"/>
          <a:endParaRPr lang="en-US"/>
        </a:p>
      </dgm:t>
    </dgm:pt>
    <dgm:pt modelId="{0FBD8D1F-A6C4-4B64-8E4C-D3271730B470}">
      <dgm:prSet phldrT="[Text]"/>
      <dgm:spPr/>
      <dgm:t>
        <a:bodyPr/>
        <a:lstStyle/>
        <a:p>
          <a:pPr rtl="1"/>
          <a:r>
            <a:rPr lang="ar-IQ" dirty="0" smtClean="0"/>
            <a:t> </a:t>
          </a:r>
          <a:r>
            <a:rPr lang="ar-IQ" dirty="0" smtClean="0">
              <a:latin typeface="Times New Roman" panose="02020603050405020304" pitchFamily="18" charset="0"/>
              <a:cs typeface="Times New Roman" panose="02020603050405020304" pitchFamily="18" charset="0"/>
            </a:rPr>
            <a:t>نقل الاوكسجين وثاني اوكسيد الكاربون </a:t>
          </a:r>
          <a:endParaRPr lang="en-US" dirty="0">
            <a:latin typeface="Times New Roman" panose="02020603050405020304" pitchFamily="18" charset="0"/>
            <a:cs typeface="Times New Roman" panose="02020603050405020304" pitchFamily="18" charset="0"/>
          </a:endParaRPr>
        </a:p>
      </dgm:t>
    </dgm:pt>
    <dgm:pt modelId="{BBF0C721-BAD7-4968-AD6E-7CDFE6A8F97B}" type="parTrans" cxnId="{F5A0F4A2-2850-49EB-A721-FC8CBC01D18D}">
      <dgm:prSet/>
      <dgm:spPr/>
      <dgm:t>
        <a:bodyPr/>
        <a:lstStyle/>
        <a:p>
          <a:pPr rtl="1"/>
          <a:endParaRPr lang="en-US"/>
        </a:p>
      </dgm:t>
    </dgm:pt>
    <dgm:pt modelId="{910E091B-5BF6-4C8A-AB30-7DB93E2CA3D8}" type="sibTrans" cxnId="{F5A0F4A2-2850-49EB-A721-FC8CBC01D18D}">
      <dgm:prSet/>
      <dgm:spPr/>
      <dgm:t>
        <a:bodyPr/>
        <a:lstStyle/>
        <a:p>
          <a:pPr rtl="1"/>
          <a:endParaRPr lang="en-US"/>
        </a:p>
      </dgm:t>
    </dgm:pt>
    <dgm:pt modelId="{F4A7AC38-93F4-4BBC-943C-1B074F5CDBD0}">
      <dgm:prSet phldrT="[Text]"/>
      <dgm:spPr/>
      <dgm:t>
        <a:bodyPr/>
        <a:lstStyle/>
        <a:p>
          <a:pPr rtl="1"/>
          <a:r>
            <a:rPr lang="ar-IQ" dirty="0" smtClean="0">
              <a:latin typeface="Times New Roman" panose="02020603050405020304" pitchFamily="18" charset="0"/>
              <a:cs typeface="Times New Roman" panose="02020603050405020304" pitchFamily="18" charset="0"/>
            </a:rPr>
            <a:t>يحافظ على تنظيم درجة حرارة الجسم اثناء التدريب وتبادل الماء</a:t>
          </a:r>
          <a:endParaRPr lang="en-US" dirty="0">
            <a:latin typeface="Times New Roman" panose="02020603050405020304" pitchFamily="18" charset="0"/>
            <a:cs typeface="Times New Roman" panose="02020603050405020304" pitchFamily="18" charset="0"/>
          </a:endParaRPr>
        </a:p>
      </dgm:t>
    </dgm:pt>
    <dgm:pt modelId="{0DAAFAB8-4FDB-4F93-9BDE-920662553AED}" type="parTrans" cxnId="{2A018B04-5E38-40F3-9BB7-7174896636D1}">
      <dgm:prSet/>
      <dgm:spPr/>
      <dgm:t>
        <a:bodyPr/>
        <a:lstStyle/>
        <a:p>
          <a:endParaRPr lang="en-US"/>
        </a:p>
      </dgm:t>
    </dgm:pt>
    <dgm:pt modelId="{B205A95E-6C12-4993-BBCD-A6DAE38854FF}" type="sibTrans" cxnId="{2A018B04-5E38-40F3-9BB7-7174896636D1}">
      <dgm:prSet/>
      <dgm:spPr/>
      <dgm:t>
        <a:bodyPr/>
        <a:lstStyle/>
        <a:p>
          <a:endParaRPr lang="en-US"/>
        </a:p>
      </dgm:t>
    </dgm:pt>
    <dgm:pt modelId="{3548AE2E-3D4E-495D-998E-80E58DF84670}">
      <dgm:prSet phldrT="[Text]"/>
      <dgm:spPr/>
      <dgm:t>
        <a:bodyPr/>
        <a:lstStyle/>
        <a:p>
          <a:pPr rtl="1"/>
          <a:r>
            <a:rPr lang="ar-IQ" dirty="0" smtClean="0">
              <a:latin typeface="Times New Roman" panose="02020603050405020304" pitchFamily="18" charset="0"/>
              <a:cs typeface="Times New Roman" panose="02020603050405020304" pitchFamily="18" charset="0"/>
            </a:rPr>
            <a:t>تعمل كحوامل للهرمونات البنائية والكوليسترول وبعض الايونات مثل الحديد والعقاقير</a:t>
          </a:r>
          <a:endParaRPr lang="en-US" dirty="0">
            <a:latin typeface="Times New Roman" panose="02020603050405020304" pitchFamily="18" charset="0"/>
            <a:cs typeface="Times New Roman" panose="02020603050405020304" pitchFamily="18" charset="0"/>
          </a:endParaRPr>
        </a:p>
      </dgm:t>
    </dgm:pt>
    <dgm:pt modelId="{F413AD80-8267-4528-9084-B6B07C1234C8}" type="parTrans" cxnId="{9A107CEB-7956-47C4-B0AB-27965636415A}">
      <dgm:prSet/>
      <dgm:spPr/>
    </dgm:pt>
    <dgm:pt modelId="{90199B8F-731C-499E-86A7-4E57AC12DF1D}" type="sibTrans" cxnId="{9A107CEB-7956-47C4-B0AB-27965636415A}">
      <dgm:prSet/>
      <dgm:spPr/>
    </dgm:pt>
    <dgm:pt modelId="{BA111E12-FD75-4593-B837-8201896D7BE3}" type="pres">
      <dgm:prSet presAssocID="{838EFF8B-1315-49ED-957E-5089C0731338}" presName="composite" presStyleCnt="0">
        <dgm:presLayoutVars>
          <dgm:chMax val="1"/>
          <dgm:dir/>
          <dgm:resizeHandles val="exact"/>
        </dgm:presLayoutVars>
      </dgm:prSet>
      <dgm:spPr/>
    </dgm:pt>
    <dgm:pt modelId="{6BF97CF3-D83F-4ADC-AD4E-CE153AEF5D24}" type="pres">
      <dgm:prSet presAssocID="{8AB4BD03-4BC4-4D58-A6EC-B84C9820AD41}" presName="roof" presStyleLbl="dkBgShp" presStyleIdx="0" presStyleCnt="2" custLinFactNeighborX="111" custLinFactNeighborY="-1757"/>
      <dgm:spPr/>
    </dgm:pt>
    <dgm:pt modelId="{1F936325-9097-47C8-BA93-4DAEC5015A28}" type="pres">
      <dgm:prSet presAssocID="{8AB4BD03-4BC4-4D58-A6EC-B84C9820AD41}" presName="pillars" presStyleCnt="0"/>
      <dgm:spPr/>
    </dgm:pt>
    <dgm:pt modelId="{F6104460-D874-4F1D-898C-7A904FFDA0B9}" type="pres">
      <dgm:prSet presAssocID="{8AB4BD03-4BC4-4D58-A6EC-B84C9820AD41}" presName="pillar1" presStyleLbl="node1" presStyleIdx="0" presStyleCnt="5">
        <dgm:presLayoutVars>
          <dgm:bulletEnabled val="1"/>
        </dgm:presLayoutVars>
      </dgm:prSet>
      <dgm:spPr/>
      <dgm:t>
        <a:bodyPr/>
        <a:lstStyle/>
        <a:p>
          <a:endParaRPr lang="en-US"/>
        </a:p>
      </dgm:t>
    </dgm:pt>
    <dgm:pt modelId="{AE13FE4B-1583-460E-B115-36CBF56E772C}" type="pres">
      <dgm:prSet presAssocID="{123EFB8C-2C4B-42DA-ABBD-843D97A26832}" presName="pillarX" presStyleLbl="node1" presStyleIdx="1" presStyleCnt="5">
        <dgm:presLayoutVars>
          <dgm:bulletEnabled val="1"/>
        </dgm:presLayoutVars>
      </dgm:prSet>
      <dgm:spPr/>
      <dgm:t>
        <a:bodyPr/>
        <a:lstStyle/>
        <a:p>
          <a:endParaRPr lang="en-US"/>
        </a:p>
      </dgm:t>
    </dgm:pt>
    <dgm:pt modelId="{3C3B061F-A1CD-4B83-AB5B-FF0FE3B3D68B}" type="pres">
      <dgm:prSet presAssocID="{3548AE2E-3D4E-495D-998E-80E58DF84670}" presName="pillarX" presStyleLbl="node1" presStyleIdx="2" presStyleCnt="5">
        <dgm:presLayoutVars>
          <dgm:bulletEnabled val="1"/>
        </dgm:presLayoutVars>
      </dgm:prSet>
      <dgm:spPr/>
      <dgm:t>
        <a:bodyPr/>
        <a:lstStyle/>
        <a:p>
          <a:endParaRPr lang="en-US"/>
        </a:p>
      </dgm:t>
    </dgm:pt>
    <dgm:pt modelId="{BC6EF96B-2950-404E-B502-AF2CE8A6F7B3}" type="pres">
      <dgm:prSet presAssocID="{0FBD8D1F-A6C4-4B64-8E4C-D3271730B470}" presName="pillarX" presStyleLbl="node1" presStyleIdx="3" presStyleCnt="5">
        <dgm:presLayoutVars>
          <dgm:bulletEnabled val="1"/>
        </dgm:presLayoutVars>
      </dgm:prSet>
      <dgm:spPr/>
      <dgm:t>
        <a:bodyPr/>
        <a:lstStyle/>
        <a:p>
          <a:endParaRPr lang="en-US"/>
        </a:p>
      </dgm:t>
    </dgm:pt>
    <dgm:pt modelId="{71667D04-2276-48BD-A13E-64D6BF7F6F15}" type="pres">
      <dgm:prSet presAssocID="{F4A7AC38-93F4-4BBC-943C-1B074F5CDBD0}" presName="pillarX" presStyleLbl="node1" presStyleIdx="4" presStyleCnt="5">
        <dgm:presLayoutVars>
          <dgm:bulletEnabled val="1"/>
        </dgm:presLayoutVars>
      </dgm:prSet>
      <dgm:spPr/>
    </dgm:pt>
    <dgm:pt modelId="{E031E6C1-8458-4860-ACE2-8AC02754DFF8}" type="pres">
      <dgm:prSet presAssocID="{8AB4BD03-4BC4-4D58-A6EC-B84C9820AD41}" presName="base" presStyleLbl="dkBgShp" presStyleIdx="1" presStyleCnt="2" custLinFactNeighborY="3957"/>
      <dgm:spPr/>
    </dgm:pt>
  </dgm:ptLst>
  <dgm:cxnLst>
    <dgm:cxn modelId="{2A018B04-5E38-40F3-9BB7-7174896636D1}" srcId="{8AB4BD03-4BC4-4D58-A6EC-B84C9820AD41}" destId="{F4A7AC38-93F4-4BBC-943C-1B074F5CDBD0}" srcOrd="4" destOrd="0" parTransId="{0DAAFAB8-4FDB-4F93-9BDE-920662553AED}" sibTransId="{B205A95E-6C12-4993-BBCD-A6DAE38854FF}"/>
    <dgm:cxn modelId="{2E795AA5-0CC2-4159-8F94-C145AD614345}" srcId="{8AB4BD03-4BC4-4D58-A6EC-B84C9820AD41}" destId="{123EFB8C-2C4B-42DA-ABBD-843D97A26832}" srcOrd="1" destOrd="0" parTransId="{FA4AB164-140E-4AC7-9295-3CC815797EC4}" sibTransId="{0C288778-12B8-4EA0-94A7-D47CDC1C9BA7}"/>
    <dgm:cxn modelId="{7A1C10C4-B219-40BF-AD0E-0FAB03C721C9}" type="presOf" srcId="{8AB4BD03-4BC4-4D58-A6EC-B84C9820AD41}" destId="{6BF97CF3-D83F-4ADC-AD4E-CE153AEF5D24}" srcOrd="0" destOrd="0" presId="urn:microsoft.com/office/officeart/2005/8/layout/hList3"/>
    <dgm:cxn modelId="{C56A99F5-08AF-42D1-8A7A-150E0B22DA10}" type="presOf" srcId="{838EFF8B-1315-49ED-957E-5089C0731338}" destId="{BA111E12-FD75-4593-B837-8201896D7BE3}" srcOrd="0" destOrd="0" presId="urn:microsoft.com/office/officeart/2005/8/layout/hList3"/>
    <dgm:cxn modelId="{F5A0F4A2-2850-49EB-A721-FC8CBC01D18D}" srcId="{8AB4BD03-4BC4-4D58-A6EC-B84C9820AD41}" destId="{0FBD8D1F-A6C4-4B64-8E4C-D3271730B470}" srcOrd="3" destOrd="0" parTransId="{BBF0C721-BAD7-4968-AD6E-7CDFE6A8F97B}" sibTransId="{910E091B-5BF6-4C8A-AB30-7DB93E2CA3D8}"/>
    <dgm:cxn modelId="{2EA882B6-9C3A-4A93-9FBF-734FB31BC9F0}" type="presOf" srcId="{123EFB8C-2C4B-42DA-ABBD-843D97A26832}" destId="{AE13FE4B-1583-460E-B115-36CBF56E772C}" srcOrd="0" destOrd="0" presId="urn:microsoft.com/office/officeart/2005/8/layout/hList3"/>
    <dgm:cxn modelId="{18F0C352-4226-4117-B8AF-5D198D4F48C4}" type="presOf" srcId="{0FBD8D1F-A6C4-4B64-8E4C-D3271730B470}" destId="{BC6EF96B-2950-404E-B502-AF2CE8A6F7B3}" srcOrd="0" destOrd="0" presId="urn:microsoft.com/office/officeart/2005/8/layout/hList3"/>
    <dgm:cxn modelId="{3784D90B-788E-4C6A-B48E-205716119F45}" srcId="{8AB4BD03-4BC4-4D58-A6EC-B84C9820AD41}" destId="{F7B8E92D-64A0-4973-B741-73B561431C55}" srcOrd="0" destOrd="0" parTransId="{5F669662-A763-4261-B0D0-C43E31BA7A2C}" sibTransId="{6C0E8ED5-178A-410C-84FF-27960DEDD01A}"/>
    <dgm:cxn modelId="{A58B8021-AF66-45B0-892D-8D92890B6DFC}" type="presOf" srcId="{3548AE2E-3D4E-495D-998E-80E58DF84670}" destId="{3C3B061F-A1CD-4B83-AB5B-FF0FE3B3D68B}" srcOrd="0" destOrd="0" presId="urn:microsoft.com/office/officeart/2005/8/layout/hList3"/>
    <dgm:cxn modelId="{9A107CEB-7956-47C4-B0AB-27965636415A}" srcId="{8AB4BD03-4BC4-4D58-A6EC-B84C9820AD41}" destId="{3548AE2E-3D4E-495D-998E-80E58DF84670}" srcOrd="2" destOrd="0" parTransId="{F413AD80-8267-4528-9084-B6B07C1234C8}" sibTransId="{90199B8F-731C-499E-86A7-4E57AC12DF1D}"/>
    <dgm:cxn modelId="{9F4560ED-70C0-4520-8C7E-1209CA856DEA}" type="presOf" srcId="{F7B8E92D-64A0-4973-B741-73B561431C55}" destId="{F6104460-D874-4F1D-898C-7A904FFDA0B9}" srcOrd="0" destOrd="0" presId="urn:microsoft.com/office/officeart/2005/8/layout/hList3"/>
    <dgm:cxn modelId="{3E68F23D-C4B6-4445-A5C3-F91E87D42141}" type="presOf" srcId="{F4A7AC38-93F4-4BBC-943C-1B074F5CDBD0}" destId="{71667D04-2276-48BD-A13E-64D6BF7F6F15}" srcOrd="0" destOrd="0" presId="urn:microsoft.com/office/officeart/2005/8/layout/hList3"/>
    <dgm:cxn modelId="{E4814508-8A17-4E12-9425-D03B47ED7E8B}" srcId="{838EFF8B-1315-49ED-957E-5089C0731338}" destId="{8AB4BD03-4BC4-4D58-A6EC-B84C9820AD41}" srcOrd="0" destOrd="0" parTransId="{1FE098AE-58C0-463B-8EF0-3350CB841DA2}" sibTransId="{A1B623D2-814C-48E6-BD5B-4D27BDB83F35}"/>
    <dgm:cxn modelId="{8AC9C131-2ACF-4C71-B345-020FFB6FC10B}" type="presParOf" srcId="{BA111E12-FD75-4593-B837-8201896D7BE3}" destId="{6BF97CF3-D83F-4ADC-AD4E-CE153AEF5D24}" srcOrd="0" destOrd="0" presId="urn:microsoft.com/office/officeart/2005/8/layout/hList3"/>
    <dgm:cxn modelId="{41DFC6E1-2D09-44AF-82B0-53502D2F4D5B}" type="presParOf" srcId="{BA111E12-FD75-4593-B837-8201896D7BE3}" destId="{1F936325-9097-47C8-BA93-4DAEC5015A28}" srcOrd="1" destOrd="0" presId="urn:microsoft.com/office/officeart/2005/8/layout/hList3"/>
    <dgm:cxn modelId="{68B1076A-9B41-4B67-9BF9-33A4B336E6D4}" type="presParOf" srcId="{1F936325-9097-47C8-BA93-4DAEC5015A28}" destId="{F6104460-D874-4F1D-898C-7A904FFDA0B9}" srcOrd="0" destOrd="0" presId="urn:microsoft.com/office/officeart/2005/8/layout/hList3"/>
    <dgm:cxn modelId="{35D36DAB-8E4D-4D7A-A279-6A1C297FF8C8}" type="presParOf" srcId="{1F936325-9097-47C8-BA93-4DAEC5015A28}" destId="{AE13FE4B-1583-460E-B115-36CBF56E772C}" srcOrd="1" destOrd="0" presId="urn:microsoft.com/office/officeart/2005/8/layout/hList3"/>
    <dgm:cxn modelId="{66AF02E3-AB32-443C-ACE4-5B1B658543DC}" type="presParOf" srcId="{1F936325-9097-47C8-BA93-4DAEC5015A28}" destId="{3C3B061F-A1CD-4B83-AB5B-FF0FE3B3D68B}" srcOrd="2" destOrd="0" presId="urn:microsoft.com/office/officeart/2005/8/layout/hList3"/>
    <dgm:cxn modelId="{C7F0EF00-651F-4EA7-82BF-682A0471212D}" type="presParOf" srcId="{1F936325-9097-47C8-BA93-4DAEC5015A28}" destId="{BC6EF96B-2950-404E-B502-AF2CE8A6F7B3}" srcOrd="3" destOrd="0" presId="urn:microsoft.com/office/officeart/2005/8/layout/hList3"/>
    <dgm:cxn modelId="{C2ECB13F-9198-429D-9291-8F0822911BFD}" type="presParOf" srcId="{1F936325-9097-47C8-BA93-4DAEC5015A28}" destId="{71667D04-2276-48BD-A13E-64D6BF7F6F15}" srcOrd="4" destOrd="0" presId="urn:microsoft.com/office/officeart/2005/8/layout/hList3"/>
    <dgm:cxn modelId="{C0C5D99C-C7D7-4799-BE43-5930613DFC90}" type="presParOf" srcId="{BA111E12-FD75-4593-B837-8201896D7BE3}" destId="{E031E6C1-8458-4860-ACE2-8AC02754DFF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2A18D3-E802-4988-9EE8-8754F5309F88}"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0874A280-CC67-4878-B0BF-2AE5F28AB522}">
      <dgm:prSet phldrT="[Text]"/>
      <dgm:spPr/>
      <dgm:t>
        <a:bodyPr/>
        <a:lstStyle/>
        <a:p>
          <a:pPr rtl="1"/>
          <a:r>
            <a:rPr lang="ar-IQ" dirty="0" smtClean="0"/>
            <a:t>العناصر الخلوية</a:t>
          </a:r>
          <a:endParaRPr lang="en-US" dirty="0"/>
        </a:p>
      </dgm:t>
    </dgm:pt>
    <dgm:pt modelId="{32CA460B-23C7-4DCE-9FFF-353833F24745}" type="parTrans" cxnId="{76897438-174D-4B4F-AB83-B4E49EAE7F8B}">
      <dgm:prSet/>
      <dgm:spPr/>
      <dgm:t>
        <a:bodyPr/>
        <a:lstStyle/>
        <a:p>
          <a:endParaRPr lang="en-US"/>
        </a:p>
      </dgm:t>
    </dgm:pt>
    <dgm:pt modelId="{09152BB9-D0CF-4091-80CB-45A1CEB78722}" type="sibTrans" cxnId="{76897438-174D-4B4F-AB83-B4E49EAE7F8B}">
      <dgm:prSet/>
      <dgm:spPr/>
      <dgm:t>
        <a:bodyPr/>
        <a:lstStyle/>
        <a:p>
          <a:endParaRPr lang="en-US"/>
        </a:p>
      </dgm:t>
    </dgm:pt>
    <dgm:pt modelId="{CDE31A03-9137-47F8-9D70-AC9C1EDB3EC6}">
      <dgm:prSet phldrT="[Text]"/>
      <dgm:spPr/>
      <dgm:t>
        <a:bodyPr/>
        <a:lstStyle/>
        <a:p>
          <a:pPr rtl="1"/>
          <a:r>
            <a:rPr lang="ar-IQ" dirty="0" smtClean="0"/>
            <a:t>الصفائح الدموية </a:t>
          </a:r>
          <a:r>
            <a:rPr lang="en-US" dirty="0" smtClean="0"/>
            <a:t>Platelets</a:t>
          </a:r>
          <a:endParaRPr lang="en-US" dirty="0"/>
        </a:p>
      </dgm:t>
    </dgm:pt>
    <dgm:pt modelId="{19395933-7B94-4EBA-A063-A7839B37A5CA}" type="parTrans" cxnId="{AA3CECA9-C2CA-4E92-938F-315ADED4D665}">
      <dgm:prSet/>
      <dgm:spPr/>
      <dgm:t>
        <a:bodyPr/>
        <a:lstStyle/>
        <a:p>
          <a:endParaRPr lang="en-US"/>
        </a:p>
      </dgm:t>
    </dgm:pt>
    <dgm:pt modelId="{481C9B48-CDDE-43C5-99B2-DB64ADA3A387}" type="sibTrans" cxnId="{AA3CECA9-C2CA-4E92-938F-315ADED4D665}">
      <dgm:prSet/>
      <dgm:spPr/>
      <dgm:t>
        <a:bodyPr/>
        <a:lstStyle/>
        <a:p>
          <a:endParaRPr lang="en-US"/>
        </a:p>
      </dgm:t>
    </dgm:pt>
    <dgm:pt modelId="{70396C9B-A5C7-470C-82A6-4B7241F24316}">
      <dgm:prSet phldrT="[Text]"/>
      <dgm:spPr/>
      <dgm:t>
        <a:bodyPr/>
        <a:lstStyle/>
        <a:p>
          <a:pPr rtl="1"/>
          <a:r>
            <a:rPr lang="ar-IQ" dirty="0" smtClean="0"/>
            <a:t>كريات الدم الحمراء </a:t>
          </a:r>
          <a:r>
            <a:rPr lang="en-US" dirty="0" smtClean="0"/>
            <a:t>Red Blood Cells</a:t>
          </a:r>
          <a:endParaRPr lang="en-US" dirty="0"/>
        </a:p>
      </dgm:t>
    </dgm:pt>
    <dgm:pt modelId="{F608092A-D012-4C56-BE56-8AC6E78A4F8D}" type="parTrans" cxnId="{4643AECB-BE03-410B-AA47-3EE81ADD172F}">
      <dgm:prSet/>
      <dgm:spPr/>
      <dgm:t>
        <a:bodyPr/>
        <a:lstStyle/>
        <a:p>
          <a:endParaRPr lang="en-US"/>
        </a:p>
      </dgm:t>
    </dgm:pt>
    <dgm:pt modelId="{0772A1CB-351D-4E53-B7BA-8A67F7A3EEA3}" type="sibTrans" cxnId="{4643AECB-BE03-410B-AA47-3EE81ADD172F}">
      <dgm:prSet/>
      <dgm:spPr/>
      <dgm:t>
        <a:bodyPr/>
        <a:lstStyle/>
        <a:p>
          <a:endParaRPr lang="en-US"/>
        </a:p>
      </dgm:t>
    </dgm:pt>
    <dgm:pt modelId="{CD97FC9B-3525-4603-AFD7-40957A65A8C0}">
      <dgm:prSet phldrT="[Text]"/>
      <dgm:spPr/>
      <dgm:t>
        <a:bodyPr/>
        <a:lstStyle/>
        <a:p>
          <a:pPr rtl="1"/>
          <a:r>
            <a:rPr lang="ar-IQ" dirty="0" smtClean="0"/>
            <a:t>كريات الدم البيضاء</a:t>
          </a:r>
          <a:r>
            <a:rPr lang="en-US" dirty="0" smtClean="0"/>
            <a:t> </a:t>
          </a:r>
          <a:r>
            <a:rPr lang="ar-IQ" dirty="0" smtClean="0"/>
            <a:t> </a:t>
          </a:r>
          <a:r>
            <a:rPr lang="en-US" dirty="0" smtClean="0"/>
            <a:t>Red Blood Cells</a:t>
          </a:r>
          <a:endParaRPr lang="en-US" dirty="0"/>
        </a:p>
      </dgm:t>
    </dgm:pt>
    <dgm:pt modelId="{620545F5-D268-422C-8878-6B12C077625B}" type="parTrans" cxnId="{EC857C2E-ECB5-4257-A559-57022DD073D3}">
      <dgm:prSet/>
      <dgm:spPr/>
      <dgm:t>
        <a:bodyPr/>
        <a:lstStyle/>
        <a:p>
          <a:endParaRPr lang="en-US"/>
        </a:p>
      </dgm:t>
    </dgm:pt>
    <dgm:pt modelId="{86467EE2-C975-4EA5-AB32-75B8D271F112}" type="sibTrans" cxnId="{EC857C2E-ECB5-4257-A559-57022DD073D3}">
      <dgm:prSet/>
      <dgm:spPr/>
      <dgm:t>
        <a:bodyPr/>
        <a:lstStyle/>
        <a:p>
          <a:endParaRPr lang="en-US"/>
        </a:p>
      </dgm:t>
    </dgm:pt>
    <dgm:pt modelId="{FB341C27-D90B-4AA6-976E-6C9A70F0DC58}" type="pres">
      <dgm:prSet presAssocID="{0A2A18D3-E802-4988-9EE8-8754F5309F88}" presName="hierChild1" presStyleCnt="0">
        <dgm:presLayoutVars>
          <dgm:chPref val="1"/>
          <dgm:dir/>
          <dgm:animOne val="branch"/>
          <dgm:animLvl val="lvl"/>
          <dgm:resizeHandles/>
        </dgm:presLayoutVars>
      </dgm:prSet>
      <dgm:spPr/>
    </dgm:pt>
    <dgm:pt modelId="{3AF11FEF-937C-4163-A8B7-3BE2D3C7BDD8}" type="pres">
      <dgm:prSet presAssocID="{0874A280-CC67-4878-B0BF-2AE5F28AB522}" presName="hierRoot1" presStyleCnt="0"/>
      <dgm:spPr/>
    </dgm:pt>
    <dgm:pt modelId="{34DB9CB5-2FDD-4608-9F78-B149273F2958}" type="pres">
      <dgm:prSet presAssocID="{0874A280-CC67-4878-B0BF-2AE5F28AB522}" presName="composite" presStyleCnt="0"/>
      <dgm:spPr/>
    </dgm:pt>
    <dgm:pt modelId="{870A6699-6337-4007-9EF2-37D95999CC09}" type="pres">
      <dgm:prSet presAssocID="{0874A280-CC67-4878-B0BF-2AE5F28AB522}" presName="background" presStyleLbl="node0" presStyleIdx="0" presStyleCnt="1"/>
      <dgm:spPr/>
    </dgm:pt>
    <dgm:pt modelId="{12DBECA6-8EB2-43BB-9BCB-01C107DC08BA}" type="pres">
      <dgm:prSet presAssocID="{0874A280-CC67-4878-B0BF-2AE5F28AB522}" presName="text" presStyleLbl="fgAcc0" presStyleIdx="0" presStyleCnt="1" custScaleX="145307" custScaleY="101336">
        <dgm:presLayoutVars>
          <dgm:chPref val="3"/>
        </dgm:presLayoutVars>
      </dgm:prSet>
      <dgm:spPr/>
    </dgm:pt>
    <dgm:pt modelId="{B4582F9F-4849-4F77-805A-859A942347F5}" type="pres">
      <dgm:prSet presAssocID="{0874A280-CC67-4878-B0BF-2AE5F28AB522}" presName="hierChild2" presStyleCnt="0"/>
      <dgm:spPr/>
    </dgm:pt>
    <dgm:pt modelId="{8208FF42-43EC-4BA7-8FC7-383BC5043852}" type="pres">
      <dgm:prSet presAssocID="{19395933-7B94-4EBA-A063-A7839B37A5CA}" presName="Name10" presStyleLbl="parChTrans1D2" presStyleIdx="0" presStyleCnt="3"/>
      <dgm:spPr/>
    </dgm:pt>
    <dgm:pt modelId="{65574CC7-EEEC-4C30-B3F8-FA48CCA25BD3}" type="pres">
      <dgm:prSet presAssocID="{CDE31A03-9137-47F8-9D70-AC9C1EDB3EC6}" presName="hierRoot2" presStyleCnt="0"/>
      <dgm:spPr/>
    </dgm:pt>
    <dgm:pt modelId="{C316ACFE-12E1-4424-AE4C-A0D5074D23D8}" type="pres">
      <dgm:prSet presAssocID="{CDE31A03-9137-47F8-9D70-AC9C1EDB3EC6}" presName="composite2" presStyleCnt="0"/>
      <dgm:spPr/>
    </dgm:pt>
    <dgm:pt modelId="{00648DF5-3601-4FED-976E-A5FC4B4C5F1D}" type="pres">
      <dgm:prSet presAssocID="{CDE31A03-9137-47F8-9D70-AC9C1EDB3EC6}" presName="background2" presStyleLbl="node2" presStyleIdx="0" presStyleCnt="3"/>
      <dgm:spPr/>
    </dgm:pt>
    <dgm:pt modelId="{925A792F-DD23-4C95-9791-3DFCA1AFA956}" type="pres">
      <dgm:prSet presAssocID="{CDE31A03-9137-47F8-9D70-AC9C1EDB3EC6}" presName="text2" presStyleLbl="fgAcc2" presStyleIdx="0" presStyleCnt="3">
        <dgm:presLayoutVars>
          <dgm:chPref val="3"/>
        </dgm:presLayoutVars>
      </dgm:prSet>
      <dgm:spPr/>
      <dgm:t>
        <a:bodyPr/>
        <a:lstStyle/>
        <a:p>
          <a:endParaRPr lang="en-US"/>
        </a:p>
      </dgm:t>
    </dgm:pt>
    <dgm:pt modelId="{B3A1EF3E-0573-413F-8EE9-10FA7EA3F530}" type="pres">
      <dgm:prSet presAssocID="{CDE31A03-9137-47F8-9D70-AC9C1EDB3EC6}" presName="hierChild3" presStyleCnt="0"/>
      <dgm:spPr/>
    </dgm:pt>
    <dgm:pt modelId="{8B59E812-2067-4581-A1A0-80C998DE10FA}" type="pres">
      <dgm:prSet presAssocID="{620545F5-D268-422C-8878-6B12C077625B}" presName="Name10" presStyleLbl="parChTrans1D2" presStyleIdx="1" presStyleCnt="3"/>
      <dgm:spPr/>
    </dgm:pt>
    <dgm:pt modelId="{8790A87D-BE69-46DC-9569-F3DB9CA286B0}" type="pres">
      <dgm:prSet presAssocID="{CD97FC9B-3525-4603-AFD7-40957A65A8C0}" presName="hierRoot2" presStyleCnt="0"/>
      <dgm:spPr/>
    </dgm:pt>
    <dgm:pt modelId="{85A049C9-83B3-458D-A556-BC24944DE37B}" type="pres">
      <dgm:prSet presAssocID="{CD97FC9B-3525-4603-AFD7-40957A65A8C0}" presName="composite2" presStyleCnt="0"/>
      <dgm:spPr/>
    </dgm:pt>
    <dgm:pt modelId="{8E3D78C9-3821-4538-96AF-8A907FDC0369}" type="pres">
      <dgm:prSet presAssocID="{CD97FC9B-3525-4603-AFD7-40957A65A8C0}" presName="background2" presStyleLbl="node2" presStyleIdx="1" presStyleCnt="3"/>
      <dgm:spPr/>
    </dgm:pt>
    <dgm:pt modelId="{EA930FF8-6D3F-437D-9951-734E651CE624}" type="pres">
      <dgm:prSet presAssocID="{CD97FC9B-3525-4603-AFD7-40957A65A8C0}" presName="text2" presStyleLbl="fgAcc2" presStyleIdx="1" presStyleCnt="3">
        <dgm:presLayoutVars>
          <dgm:chPref val="3"/>
        </dgm:presLayoutVars>
      </dgm:prSet>
      <dgm:spPr/>
    </dgm:pt>
    <dgm:pt modelId="{7EC5DD48-480E-42EE-9123-94F07182F79E}" type="pres">
      <dgm:prSet presAssocID="{CD97FC9B-3525-4603-AFD7-40957A65A8C0}" presName="hierChild3" presStyleCnt="0"/>
      <dgm:spPr/>
    </dgm:pt>
    <dgm:pt modelId="{F342E8DC-FBBF-4491-A1DD-451E73E6DE30}" type="pres">
      <dgm:prSet presAssocID="{F608092A-D012-4C56-BE56-8AC6E78A4F8D}" presName="Name10" presStyleLbl="parChTrans1D2" presStyleIdx="2" presStyleCnt="3"/>
      <dgm:spPr/>
    </dgm:pt>
    <dgm:pt modelId="{BADD1D32-A08A-44C7-8138-4F1FBBCCB82B}" type="pres">
      <dgm:prSet presAssocID="{70396C9B-A5C7-470C-82A6-4B7241F24316}" presName="hierRoot2" presStyleCnt="0"/>
      <dgm:spPr/>
    </dgm:pt>
    <dgm:pt modelId="{14D96EE7-0D67-4127-90FF-EFD0AF5C7FA7}" type="pres">
      <dgm:prSet presAssocID="{70396C9B-A5C7-470C-82A6-4B7241F24316}" presName="composite2" presStyleCnt="0"/>
      <dgm:spPr/>
    </dgm:pt>
    <dgm:pt modelId="{437B39C2-7292-440C-9AB6-C75C4E24FA0C}" type="pres">
      <dgm:prSet presAssocID="{70396C9B-A5C7-470C-82A6-4B7241F24316}" presName="background2" presStyleLbl="node2" presStyleIdx="2" presStyleCnt="3"/>
      <dgm:spPr/>
    </dgm:pt>
    <dgm:pt modelId="{F0ACF9F0-5F52-4022-9840-9C050831D177}" type="pres">
      <dgm:prSet presAssocID="{70396C9B-A5C7-470C-82A6-4B7241F24316}" presName="text2" presStyleLbl="fgAcc2" presStyleIdx="2" presStyleCnt="3">
        <dgm:presLayoutVars>
          <dgm:chPref val="3"/>
        </dgm:presLayoutVars>
      </dgm:prSet>
      <dgm:spPr/>
      <dgm:t>
        <a:bodyPr/>
        <a:lstStyle/>
        <a:p>
          <a:endParaRPr lang="en-US"/>
        </a:p>
      </dgm:t>
    </dgm:pt>
    <dgm:pt modelId="{00C34E88-DA2E-466C-8452-E3E0DF1CB887}" type="pres">
      <dgm:prSet presAssocID="{70396C9B-A5C7-470C-82A6-4B7241F24316}" presName="hierChild3" presStyleCnt="0"/>
      <dgm:spPr/>
    </dgm:pt>
  </dgm:ptLst>
  <dgm:cxnLst>
    <dgm:cxn modelId="{A39E52EE-07A3-401E-9BA7-31F8C3469E8D}" type="presOf" srcId="{620545F5-D268-422C-8878-6B12C077625B}" destId="{8B59E812-2067-4581-A1A0-80C998DE10FA}" srcOrd="0" destOrd="0" presId="urn:microsoft.com/office/officeart/2005/8/layout/hierarchy1"/>
    <dgm:cxn modelId="{D06B00F3-5B56-481A-BFB5-E01571C7CD00}" type="presOf" srcId="{CDE31A03-9137-47F8-9D70-AC9C1EDB3EC6}" destId="{925A792F-DD23-4C95-9791-3DFCA1AFA956}" srcOrd="0" destOrd="0" presId="urn:microsoft.com/office/officeart/2005/8/layout/hierarchy1"/>
    <dgm:cxn modelId="{8D2DC72D-A3EB-42B9-8B62-247A09DF1138}" type="presOf" srcId="{CD97FC9B-3525-4603-AFD7-40957A65A8C0}" destId="{EA930FF8-6D3F-437D-9951-734E651CE624}" srcOrd="0" destOrd="0" presId="urn:microsoft.com/office/officeart/2005/8/layout/hierarchy1"/>
    <dgm:cxn modelId="{C6A2F3F4-0140-49B9-82EA-E85115DD252A}" type="presOf" srcId="{0A2A18D3-E802-4988-9EE8-8754F5309F88}" destId="{FB341C27-D90B-4AA6-976E-6C9A70F0DC58}" srcOrd="0" destOrd="0" presId="urn:microsoft.com/office/officeart/2005/8/layout/hierarchy1"/>
    <dgm:cxn modelId="{AA3CECA9-C2CA-4E92-938F-315ADED4D665}" srcId="{0874A280-CC67-4878-B0BF-2AE5F28AB522}" destId="{CDE31A03-9137-47F8-9D70-AC9C1EDB3EC6}" srcOrd="0" destOrd="0" parTransId="{19395933-7B94-4EBA-A063-A7839B37A5CA}" sibTransId="{481C9B48-CDDE-43C5-99B2-DB64ADA3A387}"/>
    <dgm:cxn modelId="{47655681-6B66-4A15-97F0-70663F7EB8D2}" type="presOf" srcId="{19395933-7B94-4EBA-A063-A7839B37A5CA}" destId="{8208FF42-43EC-4BA7-8FC7-383BC5043852}" srcOrd="0" destOrd="0" presId="urn:microsoft.com/office/officeart/2005/8/layout/hierarchy1"/>
    <dgm:cxn modelId="{D6FF03D3-E65B-47CC-902F-0B19415582FA}" type="presOf" srcId="{0874A280-CC67-4878-B0BF-2AE5F28AB522}" destId="{12DBECA6-8EB2-43BB-9BCB-01C107DC08BA}" srcOrd="0" destOrd="0" presId="urn:microsoft.com/office/officeart/2005/8/layout/hierarchy1"/>
    <dgm:cxn modelId="{76897438-174D-4B4F-AB83-B4E49EAE7F8B}" srcId="{0A2A18D3-E802-4988-9EE8-8754F5309F88}" destId="{0874A280-CC67-4878-B0BF-2AE5F28AB522}" srcOrd="0" destOrd="0" parTransId="{32CA460B-23C7-4DCE-9FFF-353833F24745}" sibTransId="{09152BB9-D0CF-4091-80CB-45A1CEB78722}"/>
    <dgm:cxn modelId="{1C708B4A-19D5-4BF7-BEB6-340A2A645334}" type="presOf" srcId="{70396C9B-A5C7-470C-82A6-4B7241F24316}" destId="{F0ACF9F0-5F52-4022-9840-9C050831D177}" srcOrd="0" destOrd="0" presId="urn:microsoft.com/office/officeart/2005/8/layout/hierarchy1"/>
    <dgm:cxn modelId="{4643AECB-BE03-410B-AA47-3EE81ADD172F}" srcId="{0874A280-CC67-4878-B0BF-2AE5F28AB522}" destId="{70396C9B-A5C7-470C-82A6-4B7241F24316}" srcOrd="2" destOrd="0" parTransId="{F608092A-D012-4C56-BE56-8AC6E78A4F8D}" sibTransId="{0772A1CB-351D-4E53-B7BA-8A67F7A3EEA3}"/>
    <dgm:cxn modelId="{EC857C2E-ECB5-4257-A559-57022DD073D3}" srcId="{0874A280-CC67-4878-B0BF-2AE5F28AB522}" destId="{CD97FC9B-3525-4603-AFD7-40957A65A8C0}" srcOrd="1" destOrd="0" parTransId="{620545F5-D268-422C-8878-6B12C077625B}" sibTransId="{86467EE2-C975-4EA5-AB32-75B8D271F112}"/>
    <dgm:cxn modelId="{35858C1A-C9AF-4ECD-9AD4-2A702E1EDE49}" type="presOf" srcId="{F608092A-D012-4C56-BE56-8AC6E78A4F8D}" destId="{F342E8DC-FBBF-4491-A1DD-451E73E6DE30}" srcOrd="0" destOrd="0" presId="urn:microsoft.com/office/officeart/2005/8/layout/hierarchy1"/>
    <dgm:cxn modelId="{0FF2DF7C-F7A4-48EE-9079-D97CA1C8D544}" type="presParOf" srcId="{FB341C27-D90B-4AA6-976E-6C9A70F0DC58}" destId="{3AF11FEF-937C-4163-A8B7-3BE2D3C7BDD8}" srcOrd="0" destOrd="0" presId="urn:microsoft.com/office/officeart/2005/8/layout/hierarchy1"/>
    <dgm:cxn modelId="{9EF91FF9-DCD0-4DAE-B9FD-0668EDCED7F1}" type="presParOf" srcId="{3AF11FEF-937C-4163-A8B7-3BE2D3C7BDD8}" destId="{34DB9CB5-2FDD-4608-9F78-B149273F2958}" srcOrd="0" destOrd="0" presId="urn:microsoft.com/office/officeart/2005/8/layout/hierarchy1"/>
    <dgm:cxn modelId="{ACA6CE93-8329-4A04-BC9F-145724190619}" type="presParOf" srcId="{34DB9CB5-2FDD-4608-9F78-B149273F2958}" destId="{870A6699-6337-4007-9EF2-37D95999CC09}" srcOrd="0" destOrd="0" presId="urn:microsoft.com/office/officeart/2005/8/layout/hierarchy1"/>
    <dgm:cxn modelId="{68E38E15-72C7-4B00-88DF-1061B5558B2F}" type="presParOf" srcId="{34DB9CB5-2FDD-4608-9F78-B149273F2958}" destId="{12DBECA6-8EB2-43BB-9BCB-01C107DC08BA}" srcOrd="1" destOrd="0" presId="urn:microsoft.com/office/officeart/2005/8/layout/hierarchy1"/>
    <dgm:cxn modelId="{42B72FD8-3C39-4D37-AB1D-5353752A6E6C}" type="presParOf" srcId="{3AF11FEF-937C-4163-A8B7-3BE2D3C7BDD8}" destId="{B4582F9F-4849-4F77-805A-859A942347F5}" srcOrd="1" destOrd="0" presId="urn:microsoft.com/office/officeart/2005/8/layout/hierarchy1"/>
    <dgm:cxn modelId="{3E1F2B01-344B-4DF2-96C4-A9CB2A8065FC}" type="presParOf" srcId="{B4582F9F-4849-4F77-805A-859A942347F5}" destId="{8208FF42-43EC-4BA7-8FC7-383BC5043852}" srcOrd="0" destOrd="0" presId="urn:microsoft.com/office/officeart/2005/8/layout/hierarchy1"/>
    <dgm:cxn modelId="{54809EFF-6628-495B-ADB1-D4F74AF9BB90}" type="presParOf" srcId="{B4582F9F-4849-4F77-805A-859A942347F5}" destId="{65574CC7-EEEC-4C30-B3F8-FA48CCA25BD3}" srcOrd="1" destOrd="0" presId="urn:microsoft.com/office/officeart/2005/8/layout/hierarchy1"/>
    <dgm:cxn modelId="{0DA78968-444B-43D8-9210-3F9AA148EBD4}" type="presParOf" srcId="{65574CC7-EEEC-4C30-B3F8-FA48CCA25BD3}" destId="{C316ACFE-12E1-4424-AE4C-A0D5074D23D8}" srcOrd="0" destOrd="0" presId="urn:microsoft.com/office/officeart/2005/8/layout/hierarchy1"/>
    <dgm:cxn modelId="{876CC02F-090E-4DF1-BEBC-D1CB2648CDBE}" type="presParOf" srcId="{C316ACFE-12E1-4424-AE4C-A0D5074D23D8}" destId="{00648DF5-3601-4FED-976E-A5FC4B4C5F1D}" srcOrd="0" destOrd="0" presId="urn:microsoft.com/office/officeart/2005/8/layout/hierarchy1"/>
    <dgm:cxn modelId="{DFAA1CE5-84BD-44A2-9DEF-B4CD983E85C4}" type="presParOf" srcId="{C316ACFE-12E1-4424-AE4C-A0D5074D23D8}" destId="{925A792F-DD23-4C95-9791-3DFCA1AFA956}" srcOrd="1" destOrd="0" presId="urn:microsoft.com/office/officeart/2005/8/layout/hierarchy1"/>
    <dgm:cxn modelId="{3C7AB431-EF2B-438E-9C1C-CAD6E6CFC0CB}" type="presParOf" srcId="{65574CC7-EEEC-4C30-B3F8-FA48CCA25BD3}" destId="{B3A1EF3E-0573-413F-8EE9-10FA7EA3F530}" srcOrd="1" destOrd="0" presId="urn:microsoft.com/office/officeart/2005/8/layout/hierarchy1"/>
    <dgm:cxn modelId="{2F2FCED4-FD4D-4107-A0DE-42E59AB4B9E7}" type="presParOf" srcId="{B4582F9F-4849-4F77-805A-859A942347F5}" destId="{8B59E812-2067-4581-A1A0-80C998DE10FA}" srcOrd="2" destOrd="0" presId="urn:microsoft.com/office/officeart/2005/8/layout/hierarchy1"/>
    <dgm:cxn modelId="{8C92CAF3-B806-4B00-AC58-D13E3341EF53}" type="presParOf" srcId="{B4582F9F-4849-4F77-805A-859A942347F5}" destId="{8790A87D-BE69-46DC-9569-F3DB9CA286B0}" srcOrd="3" destOrd="0" presId="urn:microsoft.com/office/officeart/2005/8/layout/hierarchy1"/>
    <dgm:cxn modelId="{7170AE8F-9477-4442-8F0B-4A26EDFEDF3F}" type="presParOf" srcId="{8790A87D-BE69-46DC-9569-F3DB9CA286B0}" destId="{85A049C9-83B3-458D-A556-BC24944DE37B}" srcOrd="0" destOrd="0" presId="urn:microsoft.com/office/officeart/2005/8/layout/hierarchy1"/>
    <dgm:cxn modelId="{B2A93C46-D0A1-45A7-A3DE-940E8443AC4F}" type="presParOf" srcId="{85A049C9-83B3-458D-A556-BC24944DE37B}" destId="{8E3D78C9-3821-4538-96AF-8A907FDC0369}" srcOrd="0" destOrd="0" presId="urn:microsoft.com/office/officeart/2005/8/layout/hierarchy1"/>
    <dgm:cxn modelId="{DFEDEA46-DED6-4660-9F24-F93D5D1BDFD7}" type="presParOf" srcId="{85A049C9-83B3-458D-A556-BC24944DE37B}" destId="{EA930FF8-6D3F-437D-9951-734E651CE624}" srcOrd="1" destOrd="0" presId="urn:microsoft.com/office/officeart/2005/8/layout/hierarchy1"/>
    <dgm:cxn modelId="{F6C7A7F6-AA71-4DD7-986D-2D50C7ED3131}" type="presParOf" srcId="{8790A87D-BE69-46DC-9569-F3DB9CA286B0}" destId="{7EC5DD48-480E-42EE-9123-94F07182F79E}" srcOrd="1" destOrd="0" presId="urn:microsoft.com/office/officeart/2005/8/layout/hierarchy1"/>
    <dgm:cxn modelId="{5E755F29-A73C-4026-B92D-977CC41BBE0C}" type="presParOf" srcId="{B4582F9F-4849-4F77-805A-859A942347F5}" destId="{F342E8DC-FBBF-4491-A1DD-451E73E6DE30}" srcOrd="4" destOrd="0" presId="urn:microsoft.com/office/officeart/2005/8/layout/hierarchy1"/>
    <dgm:cxn modelId="{71C3D90D-4E43-485C-AC0E-52B782579843}" type="presParOf" srcId="{B4582F9F-4849-4F77-805A-859A942347F5}" destId="{BADD1D32-A08A-44C7-8138-4F1FBBCCB82B}" srcOrd="5" destOrd="0" presId="urn:microsoft.com/office/officeart/2005/8/layout/hierarchy1"/>
    <dgm:cxn modelId="{BDDB4283-FFF8-438B-9D38-FDACE2054ECE}" type="presParOf" srcId="{BADD1D32-A08A-44C7-8138-4F1FBBCCB82B}" destId="{14D96EE7-0D67-4127-90FF-EFD0AF5C7FA7}" srcOrd="0" destOrd="0" presId="urn:microsoft.com/office/officeart/2005/8/layout/hierarchy1"/>
    <dgm:cxn modelId="{F47E67BA-03C4-4C61-B093-0E733F4A7F31}" type="presParOf" srcId="{14D96EE7-0D67-4127-90FF-EFD0AF5C7FA7}" destId="{437B39C2-7292-440C-9AB6-C75C4E24FA0C}" srcOrd="0" destOrd="0" presId="urn:microsoft.com/office/officeart/2005/8/layout/hierarchy1"/>
    <dgm:cxn modelId="{CFAB6F90-ED5F-45B8-931D-B68ED7DD1EA6}" type="presParOf" srcId="{14D96EE7-0D67-4127-90FF-EFD0AF5C7FA7}" destId="{F0ACF9F0-5F52-4022-9840-9C050831D177}" srcOrd="1" destOrd="0" presId="urn:microsoft.com/office/officeart/2005/8/layout/hierarchy1"/>
    <dgm:cxn modelId="{D720F170-DC6C-4471-9453-566AF1D8D4F6}" type="presParOf" srcId="{BADD1D32-A08A-44C7-8138-4F1FBBCCB82B}" destId="{00C34E88-DA2E-466C-8452-E3E0DF1CB88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5B1CFF-4DE6-4636-8238-08CFA3F34BBB}" type="doc">
      <dgm:prSet loTypeId="urn:microsoft.com/office/officeart/2005/8/layout/pList2" loCatId="list" qsTypeId="urn:microsoft.com/office/officeart/2005/8/quickstyle/simple1" qsCatId="simple" csTypeId="urn:microsoft.com/office/officeart/2005/8/colors/colorful5" csCatId="colorful" phldr="1"/>
      <dgm:spPr/>
    </dgm:pt>
    <dgm:pt modelId="{394E5605-B8D4-4CC2-8F3D-DA2580770396}">
      <dgm:prSet phldrT="[Text]" custT="1"/>
      <dgm:spPr/>
      <dgm:t>
        <a:bodyPr/>
        <a:lstStyle/>
        <a:p>
          <a:r>
            <a:rPr lang="ar-IQ" sz="1600" dirty="0" smtClean="0"/>
            <a:t>الصفائح الدموية</a:t>
          </a:r>
        </a:p>
        <a:p>
          <a:r>
            <a:rPr lang="ar-IQ" sz="1600" dirty="0" smtClean="0"/>
            <a:t>- عبارة عن اجسام صغيرة يتراوح قطرها 2 – 5 ميكرون وليس لها نواة </a:t>
          </a:r>
        </a:p>
        <a:p>
          <a:r>
            <a:rPr lang="ar-IQ" sz="1600" dirty="0" smtClean="0"/>
            <a:t>- تتكون في نخاع العظام وفي الطحال.</a:t>
          </a:r>
        </a:p>
        <a:p>
          <a:r>
            <a:rPr lang="ar-IQ" sz="1600" dirty="0" smtClean="0"/>
            <a:t>- يتراوح عددها ما بين 200 الى 600 الف في الملليتر المكعب.</a:t>
          </a:r>
        </a:p>
        <a:p>
          <a:r>
            <a:rPr lang="ar-IQ" sz="1600" dirty="0" smtClean="0"/>
            <a:t>- لها دور هام في عمليات تجلط الدم عند الاصابة بالجروح والنزف فتساعد على التئام الجروح.</a:t>
          </a:r>
          <a:endParaRPr lang="en-US" sz="1600" dirty="0" smtClean="0"/>
        </a:p>
      </dgm:t>
    </dgm:pt>
    <dgm:pt modelId="{F5944461-D1F7-4251-8DFE-FFBA9BF6D93C}" type="parTrans" cxnId="{FBD472FD-7DCC-4905-8FDB-7853FF6C03A3}">
      <dgm:prSet/>
      <dgm:spPr/>
      <dgm:t>
        <a:bodyPr/>
        <a:lstStyle/>
        <a:p>
          <a:endParaRPr lang="en-US"/>
        </a:p>
      </dgm:t>
    </dgm:pt>
    <dgm:pt modelId="{50C00891-BCC9-4526-BA12-E780927F02D8}" type="sibTrans" cxnId="{FBD472FD-7DCC-4905-8FDB-7853FF6C03A3}">
      <dgm:prSet/>
      <dgm:spPr/>
      <dgm:t>
        <a:bodyPr/>
        <a:lstStyle/>
        <a:p>
          <a:endParaRPr lang="en-US"/>
        </a:p>
      </dgm:t>
    </dgm:pt>
    <dgm:pt modelId="{7ABB1C96-0A2F-4BB9-A8B8-A88AF852847D}">
      <dgm:prSet phldrT="[Text]"/>
      <dgm:spPr/>
      <dgm:t>
        <a:bodyPr/>
        <a:lstStyle/>
        <a:p>
          <a:pPr rtl="1">
            <a:lnSpc>
              <a:spcPct val="100000"/>
            </a:lnSpc>
            <a:spcBef>
              <a:spcPts val="1200"/>
            </a:spcBef>
          </a:pPr>
          <a:r>
            <a:rPr lang="ar-IQ" dirty="0" smtClean="0"/>
            <a:t>- </a:t>
          </a:r>
          <a:r>
            <a:rPr lang="ar-IQ" dirty="0" smtClean="0">
              <a:latin typeface="Times New Roman" panose="02020603050405020304" pitchFamily="18" charset="0"/>
              <a:cs typeface="Times New Roman" panose="02020603050405020304" pitchFamily="18" charset="0"/>
            </a:rPr>
            <a:t>تعتبر كرات الدم البيضاء من الناحية المورفولوجية والفسيولوجية خلية عادية من خلايا الجسم تحتوي على النواة البروتوبلازم.</a:t>
          </a:r>
        </a:p>
        <a:p>
          <a:pPr rtl="1">
            <a:lnSpc>
              <a:spcPct val="100000"/>
            </a:lnSpc>
            <a:spcBef>
              <a:spcPts val="1200"/>
            </a:spcBef>
          </a:pPr>
          <a:r>
            <a:rPr lang="ar-IQ" dirty="0" smtClean="0">
              <a:latin typeface="Times New Roman" panose="02020603050405020304" pitchFamily="18" charset="0"/>
              <a:cs typeface="Times New Roman" panose="02020603050405020304" pitchFamily="18" charset="0"/>
            </a:rPr>
            <a:t>- تتكون الكراب البيضاء في العدد اللمفاوية والطحال ونخاع العظم.</a:t>
          </a:r>
        </a:p>
        <a:p>
          <a:pPr rtl="1">
            <a:lnSpc>
              <a:spcPct val="100000"/>
            </a:lnSpc>
            <a:spcBef>
              <a:spcPts val="1200"/>
            </a:spcBef>
          </a:pPr>
          <a:r>
            <a:rPr lang="ar-IQ" dirty="0" smtClean="0">
              <a:latin typeface="Times New Roman" panose="02020603050405020304" pitchFamily="18" charset="0"/>
              <a:cs typeface="Times New Roman" panose="02020603050405020304" pitchFamily="18" charset="0"/>
            </a:rPr>
            <a:t>- يتراوح عددها من 5 – 6 الاف كرة في الملليتر المكعب للرجال والنساء.</a:t>
          </a:r>
        </a:p>
        <a:p>
          <a:pPr rtl="1">
            <a:lnSpc>
              <a:spcPct val="100000"/>
            </a:lnSpc>
            <a:spcBef>
              <a:spcPts val="1200"/>
            </a:spcBef>
          </a:pPr>
          <a:r>
            <a:rPr lang="ar-IQ" dirty="0" smtClean="0">
              <a:latin typeface="Times New Roman" panose="02020603050405020304" pitchFamily="18" charset="0"/>
              <a:cs typeface="Times New Roman" panose="02020603050405020304" pitchFamily="18" charset="0"/>
            </a:rPr>
            <a:t>- تنقسم الى نوعين احدهما يحتوي على حبيبات في البروتبلازم  وهي ثلاثة انواع والنوع الاخر لايحتوي على حبيبات وهي اثنتان.</a:t>
          </a:r>
        </a:p>
        <a:p>
          <a:pPr rtl="1">
            <a:lnSpc>
              <a:spcPct val="100000"/>
            </a:lnSpc>
            <a:spcBef>
              <a:spcPts val="1200"/>
            </a:spcBef>
          </a:pPr>
          <a:r>
            <a:rPr lang="ar-IQ" dirty="0" smtClean="0">
              <a:latin typeface="Times New Roman" panose="02020603050405020304" pitchFamily="18" charset="0"/>
              <a:cs typeface="Times New Roman" panose="02020603050405020304" pitchFamily="18" charset="0"/>
            </a:rPr>
            <a:t>- تقوم الخلايا البيضاء في الجسم بالوظيفة الدفاعية للدم ضد العدوى وذلك بقتلها الاجسام الغريبة عن طريق افراز مواد مضادة او التهامها</a:t>
          </a:r>
        </a:p>
      </dgm:t>
    </dgm:pt>
    <dgm:pt modelId="{6557E58B-6F62-411D-85F0-D65C99A670CD}" type="parTrans" cxnId="{93420BFB-135E-4F0B-90AE-82256CE2D7D0}">
      <dgm:prSet/>
      <dgm:spPr/>
      <dgm:t>
        <a:bodyPr/>
        <a:lstStyle/>
        <a:p>
          <a:endParaRPr lang="en-US"/>
        </a:p>
      </dgm:t>
    </dgm:pt>
    <dgm:pt modelId="{D0E0FD7C-0F40-4C63-9F4A-3F9FC759ED6F}" type="sibTrans" cxnId="{93420BFB-135E-4F0B-90AE-82256CE2D7D0}">
      <dgm:prSet/>
      <dgm:spPr/>
      <dgm:t>
        <a:bodyPr/>
        <a:lstStyle/>
        <a:p>
          <a:endParaRPr lang="en-US"/>
        </a:p>
      </dgm:t>
    </dgm:pt>
    <dgm:pt modelId="{7DEF4637-64B8-408D-8240-26917B5CADF8}">
      <dgm:prSet phldrT="[Text]" custT="1"/>
      <dgm:spPr/>
      <dgm:t>
        <a:bodyPr/>
        <a:lstStyle/>
        <a:p>
          <a:pPr rtl="1">
            <a:lnSpc>
              <a:spcPct val="100000"/>
            </a:lnSpc>
            <a:spcBef>
              <a:spcPts val="1200"/>
            </a:spcBef>
          </a:pPr>
          <a:r>
            <a:rPr lang="ar-IQ" sz="1600" dirty="0" smtClean="0">
              <a:latin typeface="Times New Roman" panose="02020603050405020304" pitchFamily="18" charset="0"/>
              <a:cs typeface="Times New Roman" panose="02020603050405020304" pitchFamily="18" charset="0"/>
            </a:rPr>
            <a:t>- وهي عبارة عن خلايا بدون نواة ولها شكل كروي قرصي.</a:t>
          </a:r>
        </a:p>
        <a:p>
          <a:pPr rtl="1">
            <a:lnSpc>
              <a:spcPct val="100000"/>
            </a:lnSpc>
            <a:spcBef>
              <a:spcPts val="1200"/>
            </a:spcBef>
          </a:pPr>
          <a:r>
            <a:rPr lang="ar-IQ" sz="1600" dirty="0" smtClean="0">
              <a:latin typeface="Times New Roman" panose="02020603050405020304" pitchFamily="18" charset="0"/>
              <a:cs typeface="Times New Roman" panose="02020603050405020304" pitchFamily="18" charset="0"/>
            </a:rPr>
            <a:t>- تتكون في نخاع العظم وتتحلل في الكبد والطحال.</a:t>
          </a:r>
        </a:p>
        <a:p>
          <a:pPr rtl="1">
            <a:lnSpc>
              <a:spcPct val="100000"/>
            </a:lnSpc>
            <a:spcBef>
              <a:spcPts val="1200"/>
            </a:spcBef>
          </a:pPr>
          <a:r>
            <a:rPr lang="ar-IQ" sz="1600" dirty="0" smtClean="0">
              <a:latin typeface="Times New Roman" panose="02020603050405020304" pitchFamily="18" charset="0"/>
              <a:cs typeface="Times New Roman" panose="02020603050405020304" pitchFamily="18" charset="0"/>
            </a:rPr>
            <a:t>- يحتوي المليمتر المكعب على 4.5 مليون كرة حمراء للسيدات و 5 مليون للرجال.</a:t>
          </a:r>
        </a:p>
        <a:p>
          <a:pPr rtl="1">
            <a:lnSpc>
              <a:spcPct val="100000"/>
            </a:lnSpc>
            <a:spcBef>
              <a:spcPts val="1200"/>
            </a:spcBef>
          </a:pPr>
          <a:r>
            <a:rPr lang="ar-IQ" sz="1600" dirty="0" smtClean="0">
              <a:latin typeface="Times New Roman" panose="02020603050405020304" pitchFamily="18" charset="0"/>
              <a:cs typeface="Times New Roman" panose="02020603050405020304" pitchFamily="18" charset="0"/>
            </a:rPr>
            <a:t>- تقوم بنقل الغازات بسبب وجود الهيمكلوبين والذي يشكل 90% المكونة للكرة الحمراء ويتحد مع الاوكسجين في شكل او اكسهيموكلوبين.</a:t>
          </a:r>
        </a:p>
      </dgm:t>
    </dgm:pt>
    <dgm:pt modelId="{3134F5D2-7451-40AA-90EC-78288114501A}" type="parTrans" cxnId="{754C42A0-41E8-4CB3-BF06-A176AF06694B}">
      <dgm:prSet/>
      <dgm:spPr/>
      <dgm:t>
        <a:bodyPr/>
        <a:lstStyle/>
        <a:p>
          <a:endParaRPr lang="en-US"/>
        </a:p>
      </dgm:t>
    </dgm:pt>
    <dgm:pt modelId="{8A870B24-C81B-439D-8158-7CDF61614B50}" type="sibTrans" cxnId="{754C42A0-41E8-4CB3-BF06-A176AF06694B}">
      <dgm:prSet/>
      <dgm:spPr/>
      <dgm:t>
        <a:bodyPr/>
        <a:lstStyle/>
        <a:p>
          <a:endParaRPr lang="en-US"/>
        </a:p>
      </dgm:t>
    </dgm:pt>
    <dgm:pt modelId="{968124A4-F068-46FA-8301-195F12F6631C}" type="pres">
      <dgm:prSet presAssocID="{AB5B1CFF-4DE6-4636-8238-08CFA3F34BBB}" presName="Name0" presStyleCnt="0">
        <dgm:presLayoutVars>
          <dgm:dir/>
          <dgm:resizeHandles val="exact"/>
        </dgm:presLayoutVars>
      </dgm:prSet>
      <dgm:spPr/>
    </dgm:pt>
    <dgm:pt modelId="{C40F5A06-97F9-4437-A722-D638F4DB1E43}" type="pres">
      <dgm:prSet presAssocID="{AB5B1CFF-4DE6-4636-8238-08CFA3F34BBB}" presName="bkgdShp" presStyleLbl="alignAccFollowNode1" presStyleIdx="0" presStyleCnt="1"/>
      <dgm:spPr/>
    </dgm:pt>
    <dgm:pt modelId="{AAEEB8E1-1634-43EE-A257-5C501992FE8B}" type="pres">
      <dgm:prSet presAssocID="{AB5B1CFF-4DE6-4636-8238-08CFA3F34BBB}" presName="linComp" presStyleCnt="0"/>
      <dgm:spPr/>
    </dgm:pt>
    <dgm:pt modelId="{D088789F-11D2-4BE3-B845-525EBF96822A}" type="pres">
      <dgm:prSet presAssocID="{394E5605-B8D4-4CC2-8F3D-DA2580770396}" presName="compNode" presStyleCnt="0"/>
      <dgm:spPr/>
    </dgm:pt>
    <dgm:pt modelId="{F7A2B5C9-8640-4E67-B4C6-225FCF053853}" type="pres">
      <dgm:prSet presAssocID="{394E5605-B8D4-4CC2-8F3D-DA2580770396}" presName="node" presStyleLbl="node1" presStyleIdx="0" presStyleCnt="3">
        <dgm:presLayoutVars>
          <dgm:bulletEnabled val="1"/>
        </dgm:presLayoutVars>
      </dgm:prSet>
      <dgm:spPr/>
      <dgm:t>
        <a:bodyPr/>
        <a:lstStyle/>
        <a:p>
          <a:endParaRPr lang="en-US"/>
        </a:p>
      </dgm:t>
    </dgm:pt>
    <dgm:pt modelId="{0CC50DAF-AA9A-4BCE-888D-1C0A0EA79BA1}" type="pres">
      <dgm:prSet presAssocID="{394E5605-B8D4-4CC2-8F3D-DA2580770396}" presName="invisiNode" presStyleLbl="node1" presStyleIdx="0" presStyleCnt="3"/>
      <dgm:spPr/>
    </dgm:pt>
    <dgm:pt modelId="{EF044E9D-1F9F-430B-BE0F-DFEDFFE32398}" type="pres">
      <dgm:prSet presAssocID="{394E5605-B8D4-4CC2-8F3D-DA2580770396}"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11D46CD2-1F54-4C2C-8ED0-3FD93223A5AF}" type="pres">
      <dgm:prSet presAssocID="{50C00891-BCC9-4526-BA12-E780927F02D8}" presName="sibTrans" presStyleLbl="sibTrans2D1" presStyleIdx="0" presStyleCnt="0"/>
      <dgm:spPr/>
    </dgm:pt>
    <dgm:pt modelId="{8C9DBEE4-DDC7-4154-AD48-ED01AE56A06A}" type="pres">
      <dgm:prSet presAssocID="{7ABB1C96-0A2F-4BB9-A8B8-A88AF852847D}" presName="compNode" presStyleCnt="0"/>
      <dgm:spPr/>
    </dgm:pt>
    <dgm:pt modelId="{521E8565-A8CF-4850-934B-2711991E8A31}" type="pres">
      <dgm:prSet presAssocID="{7ABB1C96-0A2F-4BB9-A8B8-A88AF852847D}" presName="node" presStyleLbl="node1" presStyleIdx="1" presStyleCnt="3">
        <dgm:presLayoutVars>
          <dgm:bulletEnabled val="1"/>
        </dgm:presLayoutVars>
      </dgm:prSet>
      <dgm:spPr/>
      <dgm:t>
        <a:bodyPr/>
        <a:lstStyle/>
        <a:p>
          <a:endParaRPr lang="en-US"/>
        </a:p>
      </dgm:t>
    </dgm:pt>
    <dgm:pt modelId="{F3418063-09D0-4454-80E8-356FC715A076}" type="pres">
      <dgm:prSet presAssocID="{7ABB1C96-0A2F-4BB9-A8B8-A88AF852847D}" presName="invisiNode" presStyleLbl="node1" presStyleIdx="1" presStyleCnt="3"/>
      <dgm:spPr/>
    </dgm:pt>
    <dgm:pt modelId="{9AF84C5E-3B26-4B0C-A4AA-C2175CFA723C}" type="pres">
      <dgm:prSet presAssocID="{7ABB1C96-0A2F-4BB9-A8B8-A88AF852847D}"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t="-3000" b="-3000"/>
          </a:stretch>
        </a:blipFill>
      </dgm:spPr>
    </dgm:pt>
    <dgm:pt modelId="{DBC618B1-E31F-42CF-9118-CB63EA68E675}" type="pres">
      <dgm:prSet presAssocID="{D0E0FD7C-0F40-4C63-9F4A-3F9FC759ED6F}" presName="sibTrans" presStyleLbl="sibTrans2D1" presStyleIdx="0" presStyleCnt="0"/>
      <dgm:spPr/>
    </dgm:pt>
    <dgm:pt modelId="{29C9C161-806F-4666-B5CF-A108B0AA7504}" type="pres">
      <dgm:prSet presAssocID="{7DEF4637-64B8-408D-8240-26917B5CADF8}" presName="compNode" presStyleCnt="0"/>
      <dgm:spPr/>
    </dgm:pt>
    <dgm:pt modelId="{FAA5159C-7EC4-49EB-A9DE-92D07A9D3C2A}" type="pres">
      <dgm:prSet presAssocID="{7DEF4637-64B8-408D-8240-26917B5CADF8}" presName="node" presStyleLbl="node1" presStyleIdx="2" presStyleCnt="3">
        <dgm:presLayoutVars>
          <dgm:bulletEnabled val="1"/>
        </dgm:presLayoutVars>
      </dgm:prSet>
      <dgm:spPr/>
      <dgm:t>
        <a:bodyPr/>
        <a:lstStyle/>
        <a:p>
          <a:endParaRPr lang="en-US"/>
        </a:p>
      </dgm:t>
    </dgm:pt>
    <dgm:pt modelId="{DFC3D452-9087-4F2E-824C-BAA7539CFD2F}" type="pres">
      <dgm:prSet presAssocID="{7DEF4637-64B8-408D-8240-26917B5CADF8}" presName="invisiNode" presStyleLbl="node1" presStyleIdx="2" presStyleCnt="3"/>
      <dgm:spPr/>
    </dgm:pt>
    <dgm:pt modelId="{DB23C20B-5D37-4C21-823D-B3C7244DCD8B}" type="pres">
      <dgm:prSet presAssocID="{7DEF4637-64B8-408D-8240-26917B5CADF8}" presName="imagNode" presStyleLbl="fgImgPlace1" presStyleIdx="2" presStyleCnt="3" custScaleX="96846" custScaleY="120035"/>
      <dgm:spPr>
        <a:blipFill>
          <a:blip xmlns:r="http://schemas.openxmlformats.org/officeDocument/2006/relationships" r:embed="rId3">
            <a:extLst>
              <a:ext uri="{28A0092B-C50C-407E-A947-70E740481C1C}">
                <a14:useLocalDpi xmlns:a14="http://schemas.microsoft.com/office/drawing/2010/main" val="0"/>
              </a:ext>
            </a:extLst>
          </a:blip>
          <a:srcRect/>
          <a:stretch>
            <a:fillRect t="-12000" b="-12000"/>
          </a:stretch>
        </a:blipFill>
      </dgm:spPr>
    </dgm:pt>
  </dgm:ptLst>
  <dgm:cxnLst>
    <dgm:cxn modelId="{C27D4396-0C43-4B6D-A5AD-18321B033963}" type="presOf" srcId="{D0E0FD7C-0F40-4C63-9F4A-3F9FC759ED6F}" destId="{DBC618B1-E31F-42CF-9118-CB63EA68E675}" srcOrd="0" destOrd="0" presId="urn:microsoft.com/office/officeart/2005/8/layout/pList2"/>
    <dgm:cxn modelId="{76F2AAB0-3865-4552-8736-DECFAA689B8B}" type="presOf" srcId="{7ABB1C96-0A2F-4BB9-A8B8-A88AF852847D}" destId="{521E8565-A8CF-4850-934B-2711991E8A31}" srcOrd="0" destOrd="0" presId="urn:microsoft.com/office/officeart/2005/8/layout/pList2"/>
    <dgm:cxn modelId="{9C0259B1-D30D-4A0F-A0BB-C309C9ED7644}" type="presOf" srcId="{7DEF4637-64B8-408D-8240-26917B5CADF8}" destId="{FAA5159C-7EC4-49EB-A9DE-92D07A9D3C2A}" srcOrd="0" destOrd="0" presId="urn:microsoft.com/office/officeart/2005/8/layout/pList2"/>
    <dgm:cxn modelId="{92B5D18E-BBF2-4349-9FDB-0C0359EA501D}" type="presOf" srcId="{394E5605-B8D4-4CC2-8F3D-DA2580770396}" destId="{F7A2B5C9-8640-4E67-B4C6-225FCF053853}" srcOrd="0" destOrd="0" presId="urn:microsoft.com/office/officeart/2005/8/layout/pList2"/>
    <dgm:cxn modelId="{CD2543DE-E1D9-473C-B715-C89F002DEC9C}" type="presOf" srcId="{AB5B1CFF-4DE6-4636-8238-08CFA3F34BBB}" destId="{968124A4-F068-46FA-8301-195F12F6631C}" srcOrd="0" destOrd="0" presId="urn:microsoft.com/office/officeart/2005/8/layout/pList2"/>
    <dgm:cxn modelId="{754C42A0-41E8-4CB3-BF06-A176AF06694B}" srcId="{AB5B1CFF-4DE6-4636-8238-08CFA3F34BBB}" destId="{7DEF4637-64B8-408D-8240-26917B5CADF8}" srcOrd="2" destOrd="0" parTransId="{3134F5D2-7451-40AA-90EC-78288114501A}" sibTransId="{8A870B24-C81B-439D-8158-7CDF61614B50}"/>
    <dgm:cxn modelId="{93420BFB-135E-4F0B-90AE-82256CE2D7D0}" srcId="{AB5B1CFF-4DE6-4636-8238-08CFA3F34BBB}" destId="{7ABB1C96-0A2F-4BB9-A8B8-A88AF852847D}" srcOrd="1" destOrd="0" parTransId="{6557E58B-6F62-411D-85F0-D65C99A670CD}" sibTransId="{D0E0FD7C-0F40-4C63-9F4A-3F9FC759ED6F}"/>
    <dgm:cxn modelId="{77DADDD9-6C7D-445F-8478-D6D63123242D}" type="presOf" srcId="{50C00891-BCC9-4526-BA12-E780927F02D8}" destId="{11D46CD2-1F54-4C2C-8ED0-3FD93223A5AF}" srcOrd="0" destOrd="0" presId="urn:microsoft.com/office/officeart/2005/8/layout/pList2"/>
    <dgm:cxn modelId="{FBD472FD-7DCC-4905-8FDB-7853FF6C03A3}" srcId="{AB5B1CFF-4DE6-4636-8238-08CFA3F34BBB}" destId="{394E5605-B8D4-4CC2-8F3D-DA2580770396}" srcOrd="0" destOrd="0" parTransId="{F5944461-D1F7-4251-8DFE-FFBA9BF6D93C}" sibTransId="{50C00891-BCC9-4526-BA12-E780927F02D8}"/>
    <dgm:cxn modelId="{412090D1-6083-49DE-93A9-8BF3AFA1DEA3}" type="presParOf" srcId="{968124A4-F068-46FA-8301-195F12F6631C}" destId="{C40F5A06-97F9-4437-A722-D638F4DB1E43}" srcOrd="0" destOrd="0" presId="urn:microsoft.com/office/officeart/2005/8/layout/pList2"/>
    <dgm:cxn modelId="{A1D7C69B-97C9-4CD5-A1AB-872C9A3B48AA}" type="presParOf" srcId="{968124A4-F068-46FA-8301-195F12F6631C}" destId="{AAEEB8E1-1634-43EE-A257-5C501992FE8B}" srcOrd="1" destOrd="0" presId="urn:microsoft.com/office/officeart/2005/8/layout/pList2"/>
    <dgm:cxn modelId="{8A4F830A-A177-45F7-9E7C-852C0ADBAABC}" type="presParOf" srcId="{AAEEB8E1-1634-43EE-A257-5C501992FE8B}" destId="{D088789F-11D2-4BE3-B845-525EBF96822A}" srcOrd="0" destOrd="0" presId="urn:microsoft.com/office/officeart/2005/8/layout/pList2"/>
    <dgm:cxn modelId="{57E07D36-D380-414B-9D90-07E95CCA01B4}" type="presParOf" srcId="{D088789F-11D2-4BE3-B845-525EBF96822A}" destId="{F7A2B5C9-8640-4E67-B4C6-225FCF053853}" srcOrd="0" destOrd="0" presId="urn:microsoft.com/office/officeart/2005/8/layout/pList2"/>
    <dgm:cxn modelId="{6065F5E4-F5E9-4E9E-B347-69D95F6D1D52}" type="presParOf" srcId="{D088789F-11D2-4BE3-B845-525EBF96822A}" destId="{0CC50DAF-AA9A-4BCE-888D-1C0A0EA79BA1}" srcOrd="1" destOrd="0" presId="urn:microsoft.com/office/officeart/2005/8/layout/pList2"/>
    <dgm:cxn modelId="{A1227BD8-25EE-4E8E-ADA7-0A0A99EE3915}" type="presParOf" srcId="{D088789F-11D2-4BE3-B845-525EBF96822A}" destId="{EF044E9D-1F9F-430B-BE0F-DFEDFFE32398}" srcOrd="2" destOrd="0" presId="urn:microsoft.com/office/officeart/2005/8/layout/pList2"/>
    <dgm:cxn modelId="{02B71E68-B941-4DCE-865A-FD80FD9E751D}" type="presParOf" srcId="{AAEEB8E1-1634-43EE-A257-5C501992FE8B}" destId="{11D46CD2-1F54-4C2C-8ED0-3FD93223A5AF}" srcOrd="1" destOrd="0" presId="urn:microsoft.com/office/officeart/2005/8/layout/pList2"/>
    <dgm:cxn modelId="{21C6C783-D4BF-4B7D-A373-1E840E77250D}" type="presParOf" srcId="{AAEEB8E1-1634-43EE-A257-5C501992FE8B}" destId="{8C9DBEE4-DDC7-4154-AD48-ED01AE56A06A}" srcOrd="2" destOrd="0" presId="urn:microsoft.com/office/officeart/2005/8/layout/pList2"/>
    <dgm:cxn modelId="{4F655DE8-F455-40F0-A75E-32E0FFF71E3E}" type="presParOf" srcId="{8C9DBEE4-DDC7-4154-AD48-ED01AE56A06A}" destId="{521E8565-A8CF-4850-934B-2711991E8A31}" srcOrd="0" destOrd="0" presId="urn:microsoft.com/office/officeart/2005/8/layout/pList2"/>
    <dgm:cxn modelId="{F94F2362-B1C6-4C1D-B495-DD83F6D87B19}" type="presParOf" srcId="{8C9DBEE4-DDC7-4154-AD48-ED01AE56A06A}" destId="{F3418063-09D0-4454-80E8-356FC715A076}" srcOrd="1" destOrd="0" presId="urn:microsoft.com/office/officeart/2005/8/layout/pList2"/>
    <dgm:cxn modelId="{706180F4-157A-48BA-8E87-DC920D0F88D6}" type="presParOf" srcId="{8C9DBEE4-DDC7-4154-AD48-ED01AE56A06A}" destId="{9AF84C5E-3B26-4B0C-A4AA-C2175CFA723C}" srcOrd="2" destOrd="0" presId="urn:microsoft.com/office/officeart/2005/8/layout/pList2"/>
    <dgm:cxn modelId="{565B413E-A385-4A0D-98F3-4FB93841C8A6}" type="presParOf" srcId="{AAEEB8E1-1634-43EE-A257-5C501992FE8B}" destId="{DBC618B1-E31F-42CF-9118-CB63EA68E675}" srcOrd="3" destOrd="0" presId="urn:microsoft.com/office/officeart/2005/8/layout/pList2"/>
    <dgm:cxn modelId="{7979166F-3343-4461-AF1B-D9C23E5B252C}" type="presParOf" srcId="{AAEEB8E1-1634-43EE-A257-5C501992FE8B}" destId="{29C9C161-806F-4666-B5CF-A108B0AA7504}" srcOrd="4" destOrd="0" presId="urn:microsoft.com/office/officeart/2005/8/layout/pList2"/>
    <dgm:cxn modelId="{DB060B0A-B7CF-4CFE-8F9D-9C03BF1D5B46}" type="presParOf" srcId="{29C9C161-806F-4666-B5CF-A108B0AA7504}" destId="{FAA5159C-7EC4-49EB-A9DE-92D07A9D3C2A}" srcOrd="0" destOrd="0" presId="urn:microsoft.com/office/officeart/2005/8/layout/pList2"/>
    <dgm:cxn modelId="{4BFB7CDF-324B-43B3-994E-AF89DD078EFA}" type="presParOf" srcId="{29C9C161-806F-4666-B5CF-A108B0AA7504}" destId="{DFC3D452-9087-4F2E-824C-BAA7539CFD2F}" srcOrd="1" destOrd="0" presId="urn:microsoft.com/office/officeart/2005/8/layout/pList2"/>
    <dgm:cxn modelId="{6F450635-9DA4-4C76-9FDD-F4469CD34A52}" type="presParOf" srcId="{29C9C161-806F-4666-B5CF-A108B0AA7504}" destId="{DB23C20B-5D37-4C21-823D-B3C7244DCD8B}"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F97CF3-D83F-4ADC-AD4E-CE153AEF5D24}">
      <dsp:nvSpPr>
        <dsp:cNvPr id="0" name=""/>
        <dsp:cNvSpPr/>
      </dsp:nvSpPr>
      <dsp:spPr>
        <a:xfrm>
          <a:off x="0" y="0"/>
          <a:ext cx="9797143" cy="1178922"/>
        </a:xfrm>
        <a:prstGeom prst="rect">
          <a:avLst/>
        </a:prstGeom>
        <a:solidFill>
          <a:schemeClr val="accent3">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13360" tIns="213360" rIns="213360" bIns="213360" numCol="1" spcCol="1270" anchor="ctr" anchorCtr="0">
          <a:noAutofit/>
        </a:bodyPr>
        <a:lstStyle/>
        <a:p>
          <a:pPr lvl="0" algn="ctr" defTabSz="2489200" rtl="1">
            <a:lnSpc>
              <a:spcPct val="90000"/>
            </a:lnSpc>
            <a:spcBef>
              <a:spcPct val="0"/>
            </a:spcBef>
            <a:spcAft>
              <a:spcPct val="35000"/>
            </a:spcAft>
          </a:pPr>
          <a:r>
            <a:rPr lang="ar-IQ" sz="5600" kern="1200" dirty="0" smtClean="0">
              <a:latin typeface="Times New Roman" panose="02020603050405020304" pitchFamily="18" charset="0"/>
              <a:cs typeface="Times New Roman" panose="02020603050405020304" pitchFamily="18" charset="0"/>
            </a:rPr>
            <a:t>وظائف الدم</a:t>
          </a:r>
          <a:endParaRPr lang="en-US" sz="5600" kern="1200" dirty="0">
            <a:latin typeface="Times New Roman" panose="02020603050405020304" pitchFamily="18" charset="0"/>
            <a:cs typeface="Times New Roman" panose="02020603050405020304" pitchFamily="18" charset="0"/>
          </a:endParaRPr>
        </a:p>
      </dsp:txBody>
      <dsp:txXfrm>
        <a:off x="0" y="0"/>
        <a:ext cx="9797143" cy="1178922"/>
      </dsp:txXfrm>
    </dsp:sp>
    <dsp:sp modelId="{F6104460-D874-4F1D-898C-7A904FFDA0B9}">
      <dsp:nvSpPr>
        <dsp:cNvPr id="0" name=""/>
        <dsp:cNvSpPr/>
      </dsp:nvSpPr>
      <dsp:spPr>
        <a:xfrm>
          <a:off x="1195" y="1178922"/>
          <a:ext cx="1958950" cy="2475738"/>
        </a:xfrm>
        <a:prstGeom prst="rect">
          <a:avLst/>
        </a:prstGeom>
        <a:solidFill>
          <a:schemeClr val="lt1">
            <a:hueOff val="0"/>
            <a:satOff val="0"/>
            <a:lumOff val="0"/>
            <a:alphaOff val="0"/>
          </a:schemeClr>
        </a:solidFill>
        <a:ln w="34925" cap="flat" cmpd="sng" algn="in">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IQ" sz="2500" kern="1200" dirty="0" smtClean="0">
              <a:latin typeface="Times New Roman" panose="02020603050405020304" pitchFamily="18" charset="0"/>
              <a:cs typeface="Times New Roman" panose="02020603050405020304" pitchFamily="18" charset="0"/>
            </a:rPr>
            <a:t> يقوم بنقل المواد الغذائية والاملاح المعدينة الضرورية لوظيفة الخلية المثلى</a:t>
          </a:r>
          <a:endParaRPr lang="en-US" sz="2500" kern="1200" dirty="0">
            <a:latin typeface="Times New Roman" panose="02020603050405020304" pitchFamily="18" charset="0"/>
            <a:cs typeface="Times New Roman" panose="02020603050405020304" pitchFamily="18" charset="0"/>
          </a:endParaRPr>
        </a:p>
      </dsp:txBody>
      <dsp:txXfrm>
        <a:off x="1195" y="1178922"/>
        <a:ext cx="1958950" cy="2475738"/>
      </dsp:txXfrm>
    </dsp:sp>
    <dsp:sp modelId="{AE13FE4B-1583-460E-B115-36CBF56E772C}">
      <dsp:nvSpPr>
        <dsp:cNvPr id="0" name=""/>
        <dsp:cNvSpPr/>
      </dsp:nvSpPr>
      <dsp:spPr>
        <a:xfrm>
          <a:off x="1960146" y="1178922"/>
          <a:ext cx="1958950" cy="2475738"/>
        </a:xfrm>
        <a:prstGeom prst="rect">
          <a:avLst/>
        </a:prstGeom>
        <a:solidFill>
          <a:schemeClr val="lt1">
            <a:hueOff val="0"/>
            <a:satOff val="0"/>
            <a:lumOff val="0"/>
            <a:alphaOff val="0"/>
          </a:schemeClr>
        </a:solidFill>
        <a:ln w="34925" cap="flat" cmpd="sng" algn="in">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IQ" sz="2500" kern="1200" dirty="0" smtClean="0"/>
            <a:t> </a:t>
          </a:r>
          <a:r>
            <a:rPr lang="ar-IQ" sz="2500" kern="1200" dirty="0" smtClean="0">
              <a:latin typeface="Times New Roman" panose="02020603050405020304" pitchFamily="18" charset="0"/>
              <a:cs typeface="Times New Roman" panose="02020603050405020304" pitchFamily="18" charset="0"/>
            </a:rPr>
            <a:t>المسؤول عن المناعة والدفاع ضد الاجسام الغريبة وتجلط الدم </a:t>
          </a:r>
          <a:endParaRPr lang="en-US" sz="2500" kern="1200" dirty="0">
            <a:latin typeface="Times New Roman" panose="02020603050405020304" pitchFamily="18" charset="0"/>
            <a:cs typeface="Times New Roman" panose="02020603050405020304" pitchFamily="18" charset="0"/>
          </a:endParaRPr>
        </a:p>
      </dsp:txBody>
      <dsp:txXfrm>
        <a:off x="1960146" y="1178922"/>
        <a:ext cx="1958950" cy="2475738"/>
      </dsp:txXfrm>
    </dsp:sp>
    <dsp:sp modelId="{3C3B061F-A1CD-4B83-AB5B-FF0FE3B3D68B}">
      <dsp:nvSpPr>
        <dsp:cNvPr id="0" name=""/>
        <dsp:cNvSpPr/>
      </dsp:nvSpPr>
      <dsp:spPr>
        <a:xfrm>
          <a:off x="3919096" y="1178922"/>
          <a:ext cx="1958950" cy="2475738"/>
        </a:xfrm>
        <a:prstGeom prst="rect">
          <a:avLst/>
        </a:prstGeom>
        <a:solidFill>
          <a:schemeClr val="lt1">
            <a:hueOff val="0"/>
            <a:satOff val="0"/>
            <a:lumOff val="0"/>
            <a:alphaOff val="0"/>
          </a:schemeClr>
        </a:solidFill>
        <a:ln w="34925" cap="flat" cmpd="sng" algn="in">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IQ" sz="2500" kern="1200" dirty="0" smtClean="0">
              <a:latin typeface="Times New Roman" panose="02020603050405020304" pitchFamily="18" charset="0"/>
              <a:cs typeface="Times New Roman" panose="02020603050405020304" pitchFamily="18" charset="0"/>
            </a:rPr>
            <a:t>تعمل كحوامل للهرمونات البنائية والكوليسترول وبعض الايونات مثل الحديد والعقاقير</a:t>
          </a:r>
          <a:endParaRPr lang="en-US" sz="2500" kern="1200" dirty="0">
            <a:latin typeface="Times New Roman" panose="02020603050405020304" pitchFamily="18" charset="0"/>
            <a:cs typeface="Times New Roman" panose="02020603050405020304" pitchFamily="18" charset="0"/>
          </a:endParaRPr>
        </a:p>
      </dsp:txBody>
      <dsp:txXfrm>
        <a:off x="3919096" y="1178922"/>
        <a:ext cx="1958950" cy="2475738"/>
      </dsp:txXfrm>
    </dsp:sp>
    <dsp:sp modelId="{BC6EF96B-2950-404E-B502-AF2CE8A6F7B3}">
      <dsp:nvSpPr>
        <dsp:cNvPr id="0" name=""/>
        <dsp:cNvSpPr/>
      </dsp:nvSpPr>
      <dsp:spPr>
        <a:xfrm>
          <a:off x="5878046" y="1178922"/>
          <a:ext cx="1958950" cy="2475738"/>
        </a:xfrm>
        <a:prstGeom prst="rect">
          <a:avLst/>
        </a:prstGeom>
        <a:solidFill>
          <a:schemeClr val="lt1">
            <a:hueOff val="0"/>
            <a:satOff val="0"/>
            <a:lumOff val="0"/>
            <a:alphaOff val="0"/>
          </a:schemeClr>
        </a:solidFill>
        <a:ln w="34925" cap="flat" cmpd="sng" algn="in">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IQ" sz="2500" kern="1200" dirty="0" smtClean="0"/>
            <a:t> </a:t>
          </a:r>
          <a:r>
            <a:rPr lang="ar-IQ" sz="2500" kern="1200" dirty="0" smtClean="0">
              <a:latin typeface="Times New Roman" panose="02020603050405020304" pitchFamily="18" charset="0"/>
              <a:cs typeface="Times New Roman" panose="02020603050405020304" pitchFamily="18" charset="0"/>
            </a:rPr>
            <a:t>نقل الاوكسجين وثاني اوكسيد الكاربون </a:t>
          </a:r>
          <a:endParaRPr lang="en-US" sz="2500" kern="1200" dirty="0">
            <a:latin typeface="Times New Roman" panose="02020603050405020304" pitchFamily="18" charset="0"/>
            <a:cs typeface="Times New Roman" panose="02020603050405020304" pitchFamily="18" charset="0"/>
          </a:endParaRPr>
        </a:p>
      </dsp:txBody>
      <dsp:txXfrm>
        <a:off x="5878046" y="1178922"/>
        <a:ext cx="1958950" cy="2475738"/>
      </dsp:txXfrm>
    </dsp:sp>
    <dsp:sp modelId="{71667D04-2276-48BD-A13E-64D6BF7F6F15}">
      <dsp:nvSpPr>
        <dsp:cNvPr id="0" name=""/>
        <dsp:cNvSpPr/>
      </dsp:nvSpPr>
      <dsp:spPr>
        <a:xfrm>
          <a:off x="7836996" y="1178922"/>
          <a:ext cx="1958950" cy="2475738"/>
        </a:xfrm>
        <a:prstGeom prst="rect">
          <a:avLst/>
        </a:prstGeom>
        <a:solidFill>
          <a:schemeClr val="lt1">
            <a:hueOff val="0"/>
            <a:satOff val="0"/>
            <a:lumOff val="0"/>
            <a:alphaOff val="0"/>
          </a:schemeClr>
        </a:solidFill>
        <a:ln w="34925" cap="flat" cmpd="sng" algn="in">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IQ" sz="2500" kern="1200" dirty="0" smtClean="0">
              <a:latin typeface="Times New Roman" panose="02020603050405020304" pitchFamily="18" charset="0"/>
              <a:cs typeface="Times New Roman" panose="02020603050405020304" pitchFamily="18" charset="0"/>
            </a:rPr>
            <a:t>يحافظ على تنظيم درجة حرارة الجسم اثناء التدريب وتبادل الماء</a:t>
          </a:r>
          <a:endParaRPr lang="en-US" sz="2500" kern="1200" dirty="0">
            <a:latin typeface="Times New Roman" panose="02020603050405020304" pitchFamily="18" charset="0"/>
            <a:cs typeface="Times New Roman" panose="02020603050405020304" pitchFamily="18" charset="0"/>
          </a:endParaRPr>
        </a:p>
      </dsp:txBody>
      <dsp:txXfrm>
        <a:off x="7836996" y="1178922"/>
        <a:ext cx="1958950" cy="2475738"/>
      </dsp:txXfrm>
    </dsp:sp>
    <dsp:sp modelId="{E031E6C1-8458-4860-ACE2-8AC02754DFF8}">
      <dsp:nvSpPr>
        <dsp:cNvPr id="0" name=""/>
        <dsp:cNvSpPr/>
      </dsp:nvSpPr>
      <dsp:spPr>
        <a:xfrm>
          <a:off x="0" y="3654660"/>
          <a:ext cx="9797143" cy="275082"/>
        </a:xfrm>
        <a:prstGeom prst="rect">
          <a:avLst/>
        </a:prstGeom>
        <a:solidFill>
          <a:schemeClr val="accent3">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2E8DC-FBBF-4491-A1DD-451E73E6DE30}">
      <dsp:nvSpPr>
        <dsp:cNvPr id="0" name=""/>
        <dsp:cNvSpPr/>
      </dsp:nvSpPr>
      <dsp:spPr>
        <a:xfrm>
          <a:off x="4919492" y="1960578"/>
          <a:ext cx="3491252" cy="830759"/>
        </a:xfrm>
        <a:custGeom>
          <a:avLst/>
          <a:gdLst/>
          <a:ahLst/>
          <a:cxnLst/>
          <a:rect l="0" t="0" r="0" b="0"/>
          <a:pathLst>
            <a:path>
              <a:moveTo>
                <a:pt x="0" y="0"/>
              </a:moveTo>
              <a:lnTo>
                <a:pt x="0" y="566138"/>
              </a:lnTo>
              <a:lnTo>
                <a:pt x="3491252" y="566138"/>
              </a:lnTo>
              <a:lnTo>
                <a:pt x="3491252" y="830759"/>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59E812-2067-4581-A1A0-80C998DE10FA}">
      <dsp:nvSpPr>
        <dsp:cNvPr id="0" name=""/>
        <dsp:cNvSpPr/>
      </dsp:nvSpPr>
      <dsp:spPr>
        <a:xfrm>
          <a:off x="4873772" y="1960578"/>
          <a:ext cx="91440" cy="830759"/>
        </a:xfrm>
        <a:custGeom>
          <a:avLst/>
          <a:gdLst/>
          <a:ahLst/>
          <a:cxnLst/>
          <a:rect l="0" t="0" r="0" b="0"/>
          <a:pathLst>
            <a:path>
              <a:moveTo>
                <a:pt x="45720" y="0"/>
              </a:moveTo>
              <a:lnTo>
                <a:pt x="45720" y="830759"/>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08FF42-43EC-4BA7-8FC7-383BC5043852}">
      <dsp:nvSpPr>
        <dsp:cNvPr id="0" name=""/>
        <dsp:cNvSpPr/>
      </dsp:nvSpPr>
      <dsp:spPr>
        <a:xfrm>
          <a:off x="1428239" y="1960578"/>
          <a:ext cx="3491252" cy="830759"/>
        </a:xfrm>
        <a:custGeom>
          <a:avLst/>
          <a:gdLst/>
          <a:ahLst/>
          <a:cxnLst/>
          <a:rect l="0" t="0" r="0" b="0"/>
          <a:pathLst>
            <a:path>
              <a:moveTo>
                <a:pt x="3491252" y="0"/>
              </a:moveTo>
              <a:lnTo>
                <a:pt x="3491252" y="566138"/>
              </a:lnTo>
              <a:lnTo>
                <a:pt x="0" y="566138"/>
              </a:lnTo>
              <a:lnTo>
                <a:pt x="0" y="830759"/>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0A6699-6337-4007-9EF2-37D95999CC09}">
      <dsp:nvSpPr>
        <dsp:cNvPr id="0" name=""/>
        <dsp:cNvSpPr/>
      </dsp:nvSpPr>
      <dsp:spPr>
        <a:xfrm>
          <a:off x="2844160" y="122480"/>
          <a:ext cx="4150664" cy="1838097"/>
        </a:xfrm>
        <a:prstGeom prst="roundRect">
          <a:avLst>
            <a:gd name="adj" fmla="val 10000"/>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DBECA6-8EB2-43BB-9BCB-01C107DC08BA}">
      <dsp:nvSpPr>
        <dsp:cNvPr id="0" name=""/>
        <dsp:cNvSpPr/>
      </dsp:nvSpPr>
      <dsp:spPr>
        <a:xfrm>
          <a:off x="3161546" y="423997"/>
          <a:ext cx="4150664" cy="1838097"/>
        </a:xfrm>
        <a:prstGeom prst="roundRect">
          <a:avLst>
            <a:gd name="adj" fmla="val 10000"/>
          </a:avLst>
        </a:prstGeom>
        <a:solidFill>
          <a:schemeClr val="lt1">
            <a:alpha val="90000"/>
            <a:hueOff val="0"/>
            <a:satOff val="0"/>
            <a:lumOff val="0"/>
            <a:alphaOff val="0"/>
          </a:schemeClr>
        </a:solidFill>
        <a:ln w="34925"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1">
            <a:lnSpc>
              <a:spcPct val="90000"/>
            </a:lnSpc>
            <a:spcBef>
              <a:spcPct val="0"/>
            </a:spcBef>
            <a:spcAft>
              <a:spcPct val="35000"/>
            </a:spcAft>
          </a:pPr>
          <a:r>
            <a:rPr lang="ar-IQ" sz="3500" kern="1200" dirty="0" smtClean="0"/>
            <a:t>العناصر الخلوية</a:t>
          </a:r>
          <a:endParaRPr lang="en-US" sz="3500" kern="1200" dirty="0"/>
        </a:p>
      </dsp:txBody>
      <dsp:txXfrm>
        <a:off x="3215382" y="477833"/>
        <a:ext cx="4042992" cy="1730425"/>
      </dsp:txXfrm>
    </dsp:sp>
    <dsp:sp modelId="{00648DF5-3601-4FED-976E-A5FC4B4C5F1D}">
      <dsp:nvSpPr>
        <dsp:cNvPr id="0" name=""/>
        <dsp:cNvSpPr/>
      </dsp:nvSpPr>
      <dsp:spPr>
        <a:xfrm>
          <a:off x="0" y="2791337"/>
          <a:ext cx="2856479" cy="1813864"/>
        </a:xfrm>
        <a:prstGeom prst="roundRect">
          <a:avLst>
            <a:gd name="adj" fmla="val 10000"/>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5A792F-DD23-4C95-9791-3DFCA1AFA956}">
      <dsp:nvSpPr>
        <dsp:cNvPr id="0" name=""/>
        <dsp:cNvSpPr/>
      </dsp:nvSpPr>
      <dsp:spPr>
        <a:xfrm>
          <a:off x="317386" y="3092855"/>
          <a:ext cx="2856479" cy="1813864"/>
        </a:xfrm>
        <a:prstGeom prst="roundRect">
          <a:avLst>
            <a:gd name="adj" fmla="val 10000"/>
          </a:avLst>
        </a:prstGeom>
        <a:solidFill>
          <a:schemeClr val="lt1">
            <a:alpha val="90000"/>
            <a:hueOff val="0"/>
            <a:satOff val="0"/>
            <a:lumOff val="0"/>
            <a:alphaOff val="0"/>
          </a:schemeClr>
        </a:solidFill>
        <a:ln w="34925" cap="flat" cmpd="sng" algn="in">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1">
            <a:lnSpc>
              <a:spcPct val="90000"/>
            </a:lnSpc>
            <a:spcBef>
              <a:spcPct val="0"/>
            </a:spcBef>
            <a:spcAft>
              <a:spcPct val="35000"/>
            </a:spcAft>
          </a:pPr>
          <a:r>
            <a:rPr lang="ar-IQ" sz="3500" kern="1200" dirty="0" smtClean="0"/>
            <a:t>الصفائح الدموية </a:t>
          </a:r>
          <a:r>
            <a:rPr lang="en-US" sz="3500" kern="1200" dirty="0" smtClean="0"/>
            <a:t>Platelets</a:t>
          </a:r>
          <a:endParaRPr lang="en-US" sz="3500" kern="1200" dirty="0"/>
        </a:p>
      </dsp:txBody>
      <dsp:txXfrm>
        <a:off x="370512" y="3145981"/>
        <a:ext cx="2750227" cy="1707612"/>
      </dsp:txXfrm>
    </dsp:sp>
    <dsp:sp modelId="{8E3D78C9-3821-4538-96AF-8A907FDC0369}">
      <dsp:nvSpPr>
        <dsp:cNvPr id="0" name=""/>
        <dsp:cNvSpPr/>
      </dsp:nvSpPr>
      <dsp:spPr>
        <a:xfrm>
          <a:off x="3491252" y="2791337"/>
          <a:ext cx="2856479" cy="1813864"/>
        </a:xfrm>
        <a:prstGeom prst="roundRect">
          <a:avLst>
            <a:gd name="adj" fmla="val 10000"/>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930FF8-6D3F-437D-9951-734E651CE624}">
      <dsp:nvSpPr>
        <dsp:cNvPr id="0" name=""/>
        <dsp:cNvSpPr/>
      </dsp:nvSpPr>
      <dsp:spPr>
        <a:xfrm>
          <a:off x="3808639" y="3092855"/>
          <a:ext cx="2856479" cy="1813864"/>
        </a:xfrm>
        <a:prstGeom prst="roundRect">
          <a:avLst>
            <a:gd name="adj" fmla="val 10000"/>
          </a:avLst>
        </a:prstGeom>
        <a:solidFill>
          <a:schemeClr val="lt1">
            <a:alpha val="90000"/>
            <a:hueOff val="0"/>
            <a:satOff val="0"/>
            <a:lumOff val="0"/>
            <a:alphaOff val="0"/>
          </a:schemeClr>
        </a:solidFill>
        <a:ln w="34925" cap="flat" cmpd="sng" algn="in">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1">
            <a:lnSpc>
              <a:spcPct val="90000"/>
            </a:lnSpc>
            <a:spcBef>
              <a:spcPct val="0"/>
            </a:spcBef>
            <a:spcAft>
              <a:spcPct val="35000"/>
            </a:spcAft>
          </a:pPr>
          <a:r>
            <a:rPr lang="ar-IQ" sz="3500" kern="1200" dirty="0" smtClean="0"/>
            <a:t>كريات الدم البيضاء</a:t>
          </a:r>
          <a:r>
            <a:rPr lang="en-US" sz="3500" kern="1200" dirty="0" smtClean="0"/>
            <a:t> </a:t>
          </a:r>
          <a:r>
            <a:rPr lang="ar-IQ" sz="3500" kern="1200" dirty="0" smtClean="0"/>
            <a:t> </a:t>
          </a:r>
          <a:r>
            <a:rPr lang="en-US" sz="3500" kern="1200" dirty="0" smtClean="0"/>
            <a:t>Red Blood Cells</a:t>
          </a:r>
          <a:endParaRPr lang="en-US" sz="3500" kern="1200" dirty="0"/>
        </a:p>
      </dsp:txBody>
      <dsp:txXfrm>
        <a:off x="3861765" y="3145981"/>
        <a:ext cx="2750227" cy="1707612"/>
      </dsp:txXfrm>
    </dsp:sp>
    <dsp:sp modelId="{437B39C2-7292-440C-9AB6-C75C4E24FA0C}">
      <dsp:nvSpPr>
        <dsp:cNvPr id="0" name=""/>
        <dsp:cNvSpPr/>
      </dsp:nvSpPr>
      <dsp:spPr>
        <a:xfrm>
          <a:off x="6982505" y="2791337"/>
          <a:ext cx="2856479" cy="1813864"/>
        </a:xfrm>
        <a:prstGeom prst="roundRect">
          <a:avLst>
            <a:gd name="adj" fmla="val 10000"/>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ACF9F0-5F52-4022-9840-9C050831D177}">
      <dsp:nvSpPr>
        <dsp:cNvPr id="0" name=""/>
        <dsp:cNvSpPr/>
      </dsp:nvSpPr>
      <dsp:spPr>
        <a:xfrm>
          <a:off x="7299892" y="3092855"/>
          <a:ext cx="2856479" cy="1813864"/>
        </a:xfrm>
        <a:prstGeom prst="roundRect">
          <a:avLst>
            <a:gd name="adj" fmla="val 10000"/>
          </a:avLst>
        </a:prstGeom>
        <a:solidFill>
          <a:schemeClr val="lt1">
            <a:alpha val="90000"/>
            <a:hueOff val="0"/>
            <a:satOff val="0"/>
            <a:lumOff val="0"/>
            <a:alphaOff val="0"/>
          </a:schemeClr>
        </a:solidFill>
        <a:ln w="34925" cap="flat" cmpd="sng" algn="in">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1">
            <a:lnSpc>
              <a:spcPct val="90000"/>
            </a:lnSpc>
            <a:spcBef>
              <a:spcPct val="0"/>
            </a:spcBef>
            <a:spcAft>
              <a:spcPct val="35000"/>
            </a:spcAft>
          </a:pPr>
          <a:r>
            <a:rPr lang="ar-IQ" sz="3500" kern="1200" dirty="0" smtClean="0"/>
            <a:t>كريات الدم الحمراء </a:t>
          </a:r>
          <a:r>
            <a:rPr lang="en-US" sz="3500" kern="1200" dirty="0" smtClean="0"/>
            <a:t>Red Blood Cells</a:t>
          </a:r>
          <a:endParaRPr lang="en-US" sz="3500" kern="1200" dirty="0"/>
        </a:p>
      </dsp:txBody>
      <dsp:txXfrm>
        <a:off x="7353018" y="3145981"/>
        <a:ext cx="2750227" cy="17076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0F5A06-97F9-4437-A722-D638F4DB1E43}">
      <dsp:nvSpPr>
        <dsp:cNvPr id="0" name=""/>
        <dsp:cNvSpPr/>
      </dsp:nvSpPr>
      <dsp:spPr>
        <a:xfrm>
          <a:off x="0" y="0"/>
          <a:ext cx="10559143" cy="2747894"/>
        </a:xfrm>
        <a:prstGeom prst="roundRect">
          <a:avLst>
            <a:gd name="adj" fmla="val 10000"/>
          </a:avLst>
        </a:prstGeom>
        <a:solidFill>
          <a:schemeClr val="accent5">
            <a:tint val="40000"/>
            <a:alpha val="90000"/>
            <a:hueOff val="0"/>
            <a:satOff val="0"/>
            <a:lumOff val="0"/>
            <a:alphaOff val="0"/>
          </a:schemeClr>
        </a:solidFill>
        <a:ln w="34925" cap="flat" cmpd="sng" algn="in">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044E9D-1F9F-430B-BE0F-DFEDFFE32398}">
      <dsp:nvSpPr>
        <dsp:cNvPr id="0" name=""/>
        <dsp:cNvSpPr/>
      </dsp:nvSpPr>
      <dsp:spPr>
        <a:xfrm>
          <a:off x="316774" y="366385"/>
          <a:ext cx="3101748" cy="2015122"/>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A2B5C9-8640-4E67-B4C6-225FCF053853}">
      <dsp:nvSpPr>
        <dsp:cNvPr id="0" name=""/>
        <dsp:cNvSpPr/>
      </dsp:nvSpPr>
      <dsp:spPr>
        <a:xfrm rot="10800000">
          <a:off x="316774" y="2747894"/>
          <a:ext cx="3101748" cy="3358537"/>
        </a:xfrm>
        <a:prstGeom prst="round2SameRect">
          <a:avLst>
            <a:gd name="adj1" fmla="val 10500"/>
            <a:gd name="adj2" fmla="val 0"/>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ar-IQ" sz="1600" kern="1200" dirty="0" smtClean="0"/>
            <a:t>الصفائح الدموية</a:t>
          </a:r>
        </a:p>
        <a:p>
          <a:pPr lvl="0" algn="ctr" defTabSz="711200">
            <a:lnSpc>
              <a:spcPct val="90000"/>
            </a:lnSpc>
            <a:spcBef>
              <a:spcPct val="0"/>
            </a:spcBef>
            <a:spcAft>
              <a:spcPct val="35000"/>
            </a:spcAft>
          </a:pPr>
          <a:r>
            <a:rPr lang="ar-IQ" sz="1600" kern="1200" dirty="0" smtClean="0"/>
            <a:t>- عبارة عن اجسام صغيرة يتراوح قطرها 2 – 5 ميكرون وليس لها نواة </a:t>
          </a:r>
        </a:p>
        <a:p>
          <a:pPr lvl="0" algn="ctr" defTabSz="711200">
            <a:lnSpc>
              <a:spcPct val="90000"/>
            </a:lnSpc>
            <a:spcBef>
              <a:spcPct val="0"/>
            </a:spcBef>
            <a:spcAft>
              <a:spcPct val="35000"/>
            </a:spcAft>
          </a:pPr>
          <a:r>
            <a:rPr lang="ar-IQ" sz="1600" kern="1200" dirty="0" smtClean="0"/>
            <a:t>- تتكون في نخاع العظام وفي الطحال.</a:t>
          </a:r>
        </a:p>
        <a:p>
          <a:pPr lvl="0" algn="ctr" defTabSz="711200">
            <a:lnSpc>
              <a:spcPct val="90000"/>
            </a:lnSpc>
            <a:spcBef>
              <a:spcPct val="0"/>
            </a:spcBef>
            <a:spcAft>
              <a:spcPct val="35000"/>
            </a:spcAft>
          </a:pPr>
          <a:r>
            <a:rPr lang="ar-IQ" sz="1600" kern="1200" dirty="0" smtClean="0"/>
            <a:t>- يتراوح عددها ما بين 200 الى 600 الف في الملليتر المكعب.</a:t>
          </a:r>
        </a:p>
        <a:p>
          <a:pPr lvl="0" algn="ctr" defTabSz="711200">
            <a:lnSpc>
              <a:spcPct val="90000"/>
            </a:lnSpc>
            <a:spcBef>
              <a:spcPct val="0"/>
            </a:spcBef>
            <a:spcAft>
              <a:spcPct val="35000"/>
            </a:spcAft>
          </a:pPr>
          <a:r>
            <a:rPr lang="ar-IQ" sz="1600" kern="1200" dirty="0" smtClean="0"/>
            <a:t>- لها دور هام في عمليات تجلط الدم عند الاصابة بالجروح والنزف فتساعد على التئام الجروح.</a:t>
          </a:r>
          <a:endParaRPr lang="en-US" sz="1600" kern="1200" dirty="0" smtClean="0"/>
        </a:p>
      </dsp:txBody>
      <dsp:txXfrm rot="10800000">
        <a:off x="412163" y="2747894"/>
        <a:ext cx="2910970" cy="3263148"/>
      </dsp:txXfrm>
    </dsp:sp>
    <dsp:sp modelId="{9AF84C5E-3B26-4B0C-A4AA-C2175CFA723C}">
      <dsp:nvSpPr>
        <dsp:cNvPr id="0" name=""/>
        <dsp:cNvSpPr/>
      </dsp:nvSpPr>
      <dsp:spPr>
        <a:xfrm>
          <a:off x="3728697" y="366385"/>
          <a:ext cx="3101748" cy="2015122"/>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3000" b="-3000"/>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1E8565-A8CF-4850-934B-2711991E8A31}">
      <dsp:nvSpPr>
        <dsp:cNvPr id="0" name=""/>
        <dsp:cNvSpPr/>
      </dsp:nvSpPr>
      <dsp:spPr>
        <a:xfrm rot="10800000">
          <a:off x="3728697" y="2747894"/>
          <a:ext cx="3101748" cy="3358537"/>
        </a:xfrm>
        <a:prstGeom prst="round2SameRect">
          <a:avLst>
            <a:gd name="adj1" fmla="val 10500"/>
            <a:gd name="adj2" fmla="val 0"/>
          </a:avLst>
        </a:prstGeom>
        <a:solidFill>
          <a:schemeClr val="accent5">
            <a:hueOff val="4416178"/>
            <a:satOff val="14379"/>
            <a:lumOff val="500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lvl="0" algn="ctr" defTabSz="622300" rtl="1">
            <a:lnSpc>
              <a:spcPct val="100000"/>
            </a:lnSpc>
            <a:spcBef>
              <a:spcPct val="0"/>
            </a:spcBef>
            <a:spcAft>
              <a:spcPct val="35000"/>
            </a:spcAft>
          </a:pPr>
          <a:r>
            <a:rPr lang="ar-IQ" sz="1400" kern="1200" dirty="0" smtClean="0"/>
            <a:t>- </a:t>
          </a:r>
          <a:r>
            <a:rPr lang="ar-IQ" sz="1400" kern="1200" dirty="0" smtClean="0">
              <a:latin typeface="Times New Roman" panose="02020603050405020304" pitchFamily="18" charset="0"/>
              <a:cs typeface="Times New Roman" panose="02020603050405020304" pitchFamily="18" charset="0"/>
            </a:rPr>
            <a:t>تعتبر كرات الدم البيضاء من الناحية المورفولوجية والفسيولوجية خلية عادية من خلايا الجسم تحتوي على النواة البروتوبلازم.</a:t>
          </a:r>
        </a:p>
        <a:p>
          <a:pPr lvl="0" algn="ctr" defTabSz="622300" rtl="1">
            <a:lnSpc>
              <a:spcPct val="100000"/>
            </a:lnSpc>
            <a:spcBef>
              <a:spcPct val="0"/>
            </a:spcBef>
            <a:spcAft>
              <a:spcPct val="35000"/>
            </a:spcAft>
          </a:pPr>
          <a:r>
            <a:rPr lang="ar-IQ" sz="1400" kern="1200" dirty="0" smtClean="0">
              <a:latin typeface="Times New Roman" panose="02020603050405020304" pitchFamily="18" charset="0"/>
              <a:cs typeface="Times New Roman" panose="02020603050405020304" pitchFamily="18" charset="0"/>
            </a:rPr>
            <a:t>- تتكون الكراب البيضاء في العدد اللمفاوية والطحال ونخاع العظم.</a:t>
          </a:r>
        </a:p>
        <a:p>
          <a:pPr lvl="0" algn="ctr" defTabSz="622300" rtl="1">
            <a:lnSpc>
              <a:spcPct val="100000"/>
            </a:lnSpc>
            <a:spcBef>
              <a:spcPct val="0"/>
            </a:spcBef>
            <a:spcAft>
              <a:spcPct val="35000"/>
            </a:spcAft>
          </a:pPr>
          <a:r>
            <a:rPr lang="ar-IQ" sz="1400" kern="1200" dirty="0" smtClean="0">
              <a:latin typeface="Times New Roman" panose="02020603050405020304" pitchFamily="18" charset="0"/>
              <a:cs typeface="Times New Roman" panose="02020603050405020304" pitchFamily="18" charset="0"/>
            </a:rPr>
            <a:t>- يتراوح عددها من 5 – 6 الاف كرة في الملليتر المكعب للرجال والنساء.</a:t>
          </a:r>
        </a:p>
        <a:p>
          <a:pPr lvl="0" algn="ctr" defTabSz="622300" rtl="1">
            <a:lnSpc>
              <a:spcPct val="100000"/>
            </a:lnSpc>
            <a:spcBef>
              <a:spcPct val="0"/>
            </a:spcBef>
            <a:spcAft>
              <a:spcPct val="35000"/>
            </a:spcAft>
          </a:pPr>
          <a:r>
            <a:rPr lang="ar-IQ" sz="1400" kern="1200" dirty="0" smtClean="0">
              <a:latin typeface="Times New Roman" panose="02020603050405020304" pitchFamily="18" charset="0"/>
              <a:cs typeface="Times New Roman" panose="02020603050405020304" pitchFamily="18" charset="0"/>
            </a:rPr>
            <a:t>- تنقسم الى نوعين احدهما يحتوي على حبيبات في البروتبلازم  وهي ثلاثة انواع والنوع الاخر لايحتوي على حبيبات وهي اثنتان.</a:t>
          </a:r>
        </a:p>
        <a:p>
          <a:pPr lvl="0" algn="ctr" defTabSz="622300" rtl="1">
            <a:lnSpc>
              <a:spcPct val="100000"/>
            </a:lnSpc>
            <a:spcBef>
              <a:spcPct val="0"/>
            </a:spcBef>
            <a:spcAft>
              <a:spcPct val="35000"/>
            </a:spcAft>
          </a:pPr>
          <a:r>
            <a:rPr lang="ar-IQ" sz="1400" kern="1200" dirty="0" smtClean="0">
              <a:latin typeface="Times New Roman" panose="02020603050405020304" pitchFamily="18" charset="0"/>
              <a:cs typeface="Times New Roman" panose="02020603050405020304" pitchFamily="18" charset="0"/>
            </a:rPr>
            <a:t>- تقوم الخلايا البيضاء في الجسم بالوظيفة الدفاعية للدم ضد العدوى وذلك بقتلها الاجسام الغريبة عن طريق افراز مواد مضادة او التهامها</a:t>
          </a:r>
        </a:p>
      </dsp:txBody>
      <dsp:txXfrm rot="10800000">
        <a:off x="3824086" y="2747894"/>
        <a:ext cx="2910970" cy="3263148"/>
      </dsp:txXfrm>
    </dsp:sp>
    <dsp:sp modelId="{DB23C20B-5D37-4C21-823D-B3C7244DCD8B}">
      <dsp:nvSpPr>
        <dsp:cNvPr id="0" name=""/>
        <dsp:cNvSpPr/>
      </dsp:nvSpPr>
      <dsp:spPr>
        <a:xfrm>
          <a:off x="7189535" y="164521"/>
          <a:ext cx="3003919" cy="2418852"/>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12000" b="-12000"/>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A5159C-7EC4-49EB-A9DE-92D07A9D3C2A}">
      <dsp:nvSpPr>
        <dsp:cNvPr id="0" name=""/>
        <dsp:cNvSpPr/>
      </dsp:nvSpPr>
      <dsp:spPr>
        <a:xfrm rot="10800000">
          <a:off x="7140620" y="2747894"/>
          <a:ext cx="3101748" cy="3358537"/>
        </a:xfrm>
        <a:prstGeom prst="round2SameRect">
          <a:avLst>
            <a:gd name="adj1" fmla="val 10500"/>
            <a:gd name="adj2" fmla="val 0"/>
          </a:avLst>
        </a:prstGeom>
        <a:solidFill>
          <a:schemeClr val="accent5">
            <a:hueOff val="8832355"/>
            <a:satOff val="28758"/>
            <a:lumOff val="1000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lvl="0" algn="ctr" defTabSz="711200" rtl="1">
            <a:lnSpc>
              <a:spcPct val="100000"/>
            </a:lnSpc>
            <a:spcBef>
              <a:spcPct val="0"/>
            </a:spcBef>
            <a:spcAft>
              <a:spcPct val="35000"/>
            </a:spcAft>
          </a:pPr>
          <a:r>
            <a:rPr lang="ar-IQ" sz="1600" kern="1200" dirty="0" smtClean="0">
              <a:latin typeface="Times New Roman" panose="02020603050405020304" pitchFamily="18" charset="0"/>
              <a:cs typeface="Times New Roman" panose="02020603050405020304" pitchFamily="18" charset="0"/>
            </a:rPr>
            <a:t>- وهي عبارة عن خلايا بدون نواة ولها شكل كروي قرصي.</a:t>
          </a:r>
        </a:p>
        <a:p>
          <a:pPr lvl="0" algn="ctr" defTabSz="711200" rtl="1">
            <a:lnSpc>
              <a:spcPct val="100000"/>
            </a:lnSpc>
            <a:spcBef>
              <a:spcPct val="0"/>
            </a:spcBef>
            <a:spcAft>
              <a:spcPct val="35000"/>
            </a:spcAft>
          </a:pPr>
          <a:r>
            <a:rPr lang="ar-IQ" sz="1600" kern="1200" dirty="0" smtClean="0">
              <a:latin typeface="Times New Roman" panose="02020603050405020304" pitchFamily="18" charset="0"/>
              <a:cs typeface="Times New Roman" panose="02020603050405020304" pitchFamily="18" charset="0"/>
            </a:rPr>
            <a:t>- تتكون في نخاع العظم وتتحلل في الكبد والطحال.</a:t>
          </a:r>
        </a:p>
        <a:p>
          <a:pPr lvl="0" algn="ctr" defTabSz="711200" rtl="1">
            <a:lnSpc>
              <a:spcPct val="100000"/>
            </a:lnSpc>
            <a:spcBef>
              <a:spcPct val="0"/>
            </a:spcBef>
            <a:spcAft>
              <a:spcPct val="35000"/>
            </a:spcAft>
          </a:pPr>
          <a:r>
            <a:rPr lang="ar-IQ" sz="1600" kern="1200" dirty="0" smtClean="0">
              <a:latin typeface="Times New Roman" panose="02020603050405020304" pitchFamily="18" charset="0"/>
              <a:cs typeface="Times New Roman" panose="02020603050405020304" pitchFamily="18" charset="0"/>
            </a:rPr>
            <a:t>- يحتوي المليمتر المكعب على 4.5 مليون كرة حمراء للسيدات و 5 مليون للرجال.</a:t>
          </a:r>
        </a:p>
        <a:p>
          <a:pPr lvl="0" algn="ctr" defTabSz="711200" rtl="1">
            <a:lnSpc>
              <a:spcPct val="100000"/>
            </a:lnSpc>
            <a:spcBef>
              <a:spcPct val="0"/>
            </a:spcBef>
            <a:spcAft>
              <a:spcPct val="35000"/>
            </a:spcAft>
          </a:pPr>
          <a:r>
            <a:rPr lang="ar-IQ" sz="1600" kern="1200" dirty="0" smtClean="0">
              <a:latin typeface="Times New Roman" panose="02020603050405020304" pitchFamily="18" charset="0"/>
              <a:cs typeface="Times New Roman" panose="02020603050405020304" pitchFamily="18" charset="0"/>
            </a:rPr>
            <a:t>- تقوم بنقل الغازات بسبب وجود الهيمكلوبين والذي يشكل 90% المكونة للكرة الحمراء ويتحد مع الاوكسجين في شكل او اكسهيموكلوبين.</a:t>
          </a:r>
        </a:p>
      </dsp:txBody>
      <dsp:txXfrm rot="10800000">
        <a:off x="7236009" y="2747894"/>
        <a:ext cx="2910970" cy="3263148"/>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EA16981-E09C-4084-A423-8AFE3AF8CDBE}" type="datetimeFigureOut">
              <a:rPr lang="en-US" smtClean="0"/>
              <a:t>10/17/2017</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8815FE6-BD29-448E-961D-EC7FDE1C529C}"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6638803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A16981-E09C-4084-A423-8AFE3AF8CDBE}"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15FE6-BD29-448E-961D-EC7FDE1C529C}" type="slidenum">
              <a:rPr lang="en-US" smtClean="0"/>
              <a:t>‹#›</a:t>
            </a:fld>
            <a:endParaRPr lang="en-US"/>
          </a:p>
        </p:txBody>
      </p:sp>
    </p:spTree>
    <p:extLst>
      <p:ext uri="{BB962C8B-B14F-4D97-AF65-F5344CB8AC3E}">
        <p14:creationId xmlns:p14="http://schemas.microsoft.com/office/powerpoint/2010/main" val="3093082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A16981-E09C-4084-A423-8AFE3AF8CDBE}"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15FE6-BD29-448E-961D-EC7FDE1C529C}" type="slidenum">
              <a:rPr lang="en-US" smtClean="0"/>
              <a:t>‹#›</a:t>
            </a:fld>
            <a:endParaRPr lang="en-US"/>
          </a:p>
        </p:txBody>
      </p:sp>
    </p:spTree>
    <p:extLst>
      <p:ext uri="{BB962C8B-B14F-4D97-AF65-F5344CB8AC3E}">
        <p14:creationId xmlns:p14="http://schemas.microsoft.com/office/powerpoint/2010/main" val="98299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A16981-E09C-4084-A423-8AFE3AF8CDBE}"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15FE6-BD29-448E-961D-EC7FDE1C529C}" type="slidenum">
              <a:rPr lang="en-US" smtClean="0"/>
              <a:t>‹#›</a:t>
            </a:fld>
            <a:endParaRPr lang="en-US"/>
          </a:p>
        </p:txBody>
      </p:sp>
    </p:spTree>
    <p:extLst>
      <p:ext uri="{BB962C8B-B14F-4D97-AF65-F5344CB8AC3E}">
        <p14:creationId xmlns:p14="http://schemas.microsoft.com/office/powerpoint/2010/main" val="3326308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EA16981-E09C-4084-A423-8AFE3AF8CDBE}" type="datetimeFigureOut">
              <a:rPr lang="en-US" smtClean="0"/>
              <a:t>10/17/2017</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8815FE6-BD29-448E-961D-EC7FDE1C529C}"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7284139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EA16981-E09C-4084-A423-8AFE3AF8CDBE}"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815FE6-BD29-448E-961D-EC7FDE1C529C}" type="slidenum">
              <a:rPr lang="en-US" smtClean="0"/>
              <a:t>‹#›</a:t>
            </a:fld>
            <a:endParaRPr lang="en-US"/>
          </a:p>
        </p:txBody>
      </p:sp>
    </p:spTree>
    <p:extLst>
      <p:ext uri="{BB962C8B-B14F-4D97-AF65-F5344CB8AC3E}">
        <p14:creationId xmlns:p14="http://schemas.microsoft.com/office/powerpoint/2010/main" val="4150372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A16981-E09C-4084-A423-8AFE3AF8CDBE}" type="datetimeFigureOut">
              <a:rPr lang="en-US" smtClean="0"/>
              <a:t>10/17/2017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815FE6-BD29-448E-961D-EC7FDE1C529C}" type="slidenum">
              <a:rPr lang="en-US" smtClean="0"/>
              <a:t>‹#›</a:t>
            </a:fld>
            <a:endParaRPr lang="en-US"/>
          </a:p>
        </p:txBody>
      </p:sp>
    </p:spTree>
    <p:extLst>
      <p:ext uri="{BB962C8B-B14F-4D97-AF65-F5344CB8AC3E}">
        <p14:creationId xmlns:p14="http://schemas.microsoft.com/office/powerpoint/2010/main" val="145128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A16981-E09C-4084-A423-8AFE3AF8CDBE}" type="datetimeFigureOut">
              <a:rPr lang="en-US" smtClean="0"/>
              <a:t>10/17/2017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815FE6-BD29-448E-961D-EC7FDE1C529C}" type="slidenum">
              <a:rPr lang="en-US" smtClean="0"/>
              <a:t>‹#›</a:t>
            </a:fld>
            <a:endParaRPr lang="en-US"/>
          </a:p>
        </p:txBody>
      </p:sp>
    </p:spTree>
    <p:extLst>
      <p:ext uri="{BB962C8B-B14F-4D97-AF65-F5344CB8AC3E}">
        <p14:creationId xmlns:p14="http://schemas.microsoft.com/office/powerpoint/2010/main" val="330047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A16981-E09C-4084-A423-8AFE3AF8CDBE}" type="datetimeFigureOut">
              <a:rPr lang="en-US" smtClean="0"/>
              <a:t>10/17/2017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815FE6-BD29-448E-961D-EC7FDE1C529C}" type="slidenum">
              <a:rPr lang="en-US" smtClean="0"/>
              <a:t>‹#›</a:t>
            </a:fld>
            <a:endParaRPr lang="en-US"/>
          </a:p>
        </p:txBody>
      </p:sp>
    </p:spTree>
    <p:extLst>
      <p:ext uri="{BB962C8B-B14F-4D97-AF65-F5344CB8AC3E}">
        <p14:creationId xmlns:p14="http://schemas.microsoft.com/office/powerpoint/2010/main" val="331484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EA16981-E09C-4084-A423-8AFE3AF8CDBE}" type="datetimeFigureOut">
              <a:rPr lang="en-US" smtClean="0"/>
              <a:t>10/17/2017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8815FE6-BD29-448E-961D-EC7FDE1C529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6145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EA16981-E09C-4084-A423-8AFE3AF8CDBE}" type="datetimeFigureOut">
              <a:rPr lang="en-US" smtClean="0"/>
              <a:t>10/17/2017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8815FE6-BD29-448E-961D-EC7FDE1C529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9172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EA16981-E09C-4084-A423-8AFE3AF8CDBE}" type="datetimeFigureOut">
              <a:rPr lang="en-US" smtClean="0"/>
              <a:t>10/17/2017</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8815FE6-BD29-448E-961D-EC7FDE1C529C}"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049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6912">
          <p15:clr>
            <a:srgbClr val="F26B43"/>
          </p15:clr>
        </p15:guide>
        <p15:guide id="4294967295" pos="936">
          <p15:clr>
            <a:srgbClr val="F26B43"/>
          </p15:clr>
        </p15:guide>
        <p15:guide id="4294967295"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59829" y="2688772"/>
            <a:ext cx="5116528" cy="1197908"/>
          </a:xfrm>
        </p:spPr>
        <p:txBody>
          <a:bodyPr/>
          <a:lstStyle/>
          <a:p>
            <a:pPr rtl="1"/>
            <a:r>
              <a:rPr lang="ar-IQ" dirty="0" smtClean="0"/>
              <a:t>الدم </a:t>
            </a:r>
            <a:r>
              <a:rPr lang="en-US" dirty="0" smtClean="0"/>
              <a:t>BLOOD</a:t>
            </a:r>
            <a:endParaRPr lang="en-US" dirty="0"/>
          </a:p>
        </p:txBody>
      </p:sp>
      <p:sp>
        <p:nvSpPr>
          <p:cNvPr id="3" name="Subtitle 2"/>
          <p:cNvSpPr>
            <a:spLocks noGrp="1"/>
          </p:cNvSpPr>
          <p:nvPr>
            <p:ph type="subTitle" idx="1"/>
          </p:nvPr>
        </p:nvSpPr>
        <p:spPr>
          <a:xfrm>
            <a:off x="4604658" y="4620309"/>
            <a:ext cx="5766893" cy="561292"/>
          </a:xfrm>
        </p:spPr>
        <p:txBody>
          <a:bodyPr/>
          <a:lstStyle/>
          <a:p>
            <a:r>
              <a:rPr lang="ar-IQ" dirty="0" smtClean="0"/>
              <a:t>ا.د مصطفى حسن عبد الكريم</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5655" y="1127362"/>
            <a:ext cx="3967152" cy="3967152"/>
          </a:xfrm>
          <a:prstGeom prst="rect">
            <a:avLst/>
          </a:prstGeom>
        </p:spPr>
      </p:pic>
    </p:spTree>
    <p:extLst>
      <p:ext uri="{BB962C8B-B14F-4D97-AF65-F5344CB8AC3E}">
        <p14:creationId xmlns:p14="http://schemas.microsoft.com/office/powerpoint/2010/main" val="88382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heel(4)">
                                      <p:cBhvr>
                                        <p:cTn id="2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86" y="239486"/>
            <a:ext cx="9688285" cy="1556657"/>
          </a:xfrm>
        </p:spPr>
        <p:style>
          <a:lnRef idx="1">
            <a:schemeClr val="accent3"/>
          </a:lnRef>
          <a:fillRef idx="2">
            <a:schemeClr val="accent3"/>
          </a:fillRef>
          <a:effectRef idx="1">
            <a:schemeClr val="accent3"/>
          </a:effectRef>
          <a:fontRef idx="minor">
            <a:schemeClr val="dk1"/>
          </a:fontRef>
        </p:style>
        <p:txBody>
          <a:bodyPr>
            <a:noAutofit/>
          </a:bodyPr>
          <a:lstStyle/>
          <a:p>
            <a:pPr algn="r" rtl="1"/>
            <a:r>
              <a:rPr lang="ar-IQ" sz="3600" dirty="0" smtClean="0">
                <a:latin typeface="Times New Roman" panose="02020603050405020304" pitchFamily="18" charset="0"/>
                <a:cs typeface="Times New Roman" panose="02020603050405020304" pitchFamily="18" charset="0"/>
              </a:rPr>
              <a:t>الدم: هو السائل الذي يدور خلال الجهاز الدوري. ويشكل الدم حوالي 7% من وزن الجسم وهذا يعني ان 70 كغم × 0.07 = 4.9 لتر دم. خلايا الدم تشكل 2 لتر وتشكل البلازما 3 لتر.</a:t>
            </a:r>
            <a:endParaRPr lang="en-US" sz="3600" dirty="0">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15557853"/>
              </p:ext>
            </p:extLst>
          </p:nvPr>
        </p:nvGraphicFramePr>
        <p:xfrm>
          <a:off x="1371599" y="2285999"/>
          <a:ext cx="9797143" cy="3929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129496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6">
                                            <p:graphicEl>
                                              <a:dgm id="{E031E6C1-8458-4860-ACE2-8AC02754DFF8}"/>
                                            </p:graphicEl>
                                          </p:spTgt>
                                        </p:tgtEl>
                                        <p:attrNameLst>
                                          <p:attrName>style.visibility</p:attrName>
                                        </p:attrNameLst>
                                      </p:cBhvr>
                                      <p:to>
                                        <p:strVal val="visible"/>
                                      </p:to>
                                    </p:set>
                                    <p:animEffect transition="in" filter="wipe(down)">
                                      <p:cBhvr>
                                        <p:cTn id="14" dur="580">
                                          <p:stCondLst>
                                            <p:cond delay="0"/>
                                          </p:stCondLst>
                                        </p:cTn>
                                        <p:tgtEl>
                                          <p:spTgt spid="6">
                                            <p:graphicEl>
                                              <a:dgm id="{E031E6C1-8458-4860-ACE2-8AC02754DFF8}"/>
                                            </p:graphicEl>
                                          </p:spTgt>
                                        </p:tgtEl>
                                      </p:cBhvr>
                                    </p:animEffect>
                                    <p:anim calcmode="lin" valueType="num">
                                      <p:cBhvr>
                                        <p:cTn id="15" dur="1822" tmFilter="0,0; 0.14,0.36; 0.43,0.73; 0.71,0.91; 1.0,1.0">
                                          <p:stCondLst>
                                            <p:cond delay="0"/>
                                          </p:stCondLst>
                                        </p:cTn>
                                        <p:tgtEl>
                                          <p:spTgt spid="6">
                                            <p:graphicEl>
                                              <a:dgm id="{E031E6C1-8458-4860-ACE2-8AC02754DFF8}"/>
                                            </p:graphic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
                                            <p:graphicEl>
                                              <a:dgm id="{E031E6C1-8458-4860-ACE2-8AC02754DFF8}"/>
                                            </p:graphic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
                                            <p:graphicEl>
                                              <a:dgm id="{E031E6C1-8458-4860-ACE2-8AC02754DFF8}"/>
                                            </p:graphic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
                                            <p:graphicEl>
                                              <a:dgm id="{E031E6C1-8458-4860-ACE2-8AC02754DFF8}"/>
                                            </p:graphic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
                                            <p:graphicEl>
                                              <a:dgm id="{E031E6C1-8458-4860-ACE2-8AC02754DFF8}"/>
                                            </p:graphic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6">
                                            <p:graphicEl>
                                              <a:dgm id="{E031E6C1-8458-4860-ACE2-8AC02754DFF8}"/>
                                            </p:graphicEl>
                                          </p:spTgt>
                                        </p:tgtEl>
                                      </p:cBhvr>
                                      <p:to x="100000" y="60000"/>
                                    </p:animScale>
                                    <p:animScale>
                                      <p:cBhvr>
                                        <p:cTn id="21" dur="166" decel="50000">
                                          <p:stCondLst>
                                            <p:cond delay="676"/>
                                          </p:stCondLst>
                                        </p:cTn>
                                        <p:tgtEl>
                                          <p:spTgt spid="6">
                                            <p:graphicEl>
                                              <a:dgm id="{E031E6C1-8458-4860-ACE2-8AC02754DFF8}"/>
                                            </p:graphicEl>
                                          </p:spTgt>
                                        </p:tgtEl>
                                      </p:cBhvr>
                                      <p:to x="100000" y="100000"/>
                                    </p:animScale>
                                    <p:animScale>
                                      <p:cBhvr>
                                        <p:cTn id="22" dur="26">
                                          <p:stCondLst>
                                            <p:cond delay="1312"/>
                                          </p:stCondLst>
                                        </p:cTn>
                                        <p:tgtEl>
                                          <p:spTgt spid="6">
                                            <p:graphicEl>
                                              <a:dgm id="{E031E6C1-8458-4860-ACE2-8AC02754DFF8}"/>
                                            </p:graphicEl>
                                          </p:spTgt>
                                        </p:tgtEl>
                                      </p:cBhvr>
                                      <p:to x="100000" y="80000"/>
                                    </p:animScale>
                                    <p:animScale>
                                      <p:cBhvr>
                                        <p:cTn id="23" dur="166" decel="50000">
                                          <p:stCondLst>
                                            <p:cond delay="1338"/>
                                          </p:stCondLst>
                                        </p:cTn>
                                        <p:tgtEl>
                                          <p:spTgt spid="6">
                                            <p:graphicEl>
                                              <a:dgm id="{E031E6C1-8458-4860-ACE2-8AC02754DFF8}"/>
                                            </p:graphicEl>
                                          </p:spTgt>
                                        </p:tgtEl>
                                      </p:cBhvr>
                                      <p:to x="100000" y="100000"/>
                                    </p:animScale>
                                    <p:animScale>
                                      <p:cBhvr>
                                        <p:cTn id="24" dur="26">
                                          <p:stCondLst>
                                            <p:cond delay="1642"/>
                                          </p:stCondLst>
                                        </p:cTn>
                                        <p:tgtEl>
                                          <p:spTgt spid="6">
                                            <p:graphicEl>
                                              <a:dgm id="{E031E6C1-8458-4860-ACE2-8AC02754DFF8}"/>
                                            </p:graphicEl>
                                          </p:spTgt>
                                        </p:tgtEl>
                                      </p:cBhvr>
                                      <p:to x="100000" y="90000"/>
                                    </p:animScale>
                                    <p:animScale>
                                      <p:cBhvr>
                                        <p:cTn id="25" dur="166" decel="50000">
                                          <p:stCondLst>
                                            <p:cond delay="1668"/>
                                          </p:stCondLst>
                                        </p:cTn>
                                        <p:tgtEl>
                                          <p:spTgt spid="6">
                                            <p:graphicEl>
                                              <a:dgm id="{E031E6C1-8458-4860-ACE2-8AC02754DFF8}"/>
                                            </p:graphicEl>
                                          </p:spTgt>
                                        </p:tgtEl>
                                      </p:cBhvr>
                                      <p:to x="100000" y="100000"/>
                                    </p:animScale>
                                    <p:animScale>
                                      <p:cBhvr>
                                        <p:cTn id="26" dur="26">
                                          <p:stCondLst>
                                            <p:cond delay="1808"/>
                                          </p:stCondLst>
                                        </p:cTn>
                                        <p:tgtEl>
                                          <p:spTgt spid="6">
                                            <p:graphicEl>
                                              <a:dgm id="{E031E6C1-8458-4860-ACE2-8AC02754DFF8}"/>
                                            </p:graphicEl>
                                          </p:spTgt>
                                        </p:tgtEl>
                                      </p:cBhvr>
                                      <p:to x="100000" y="95000"/>
                                    </p:animScale>
                                    <p:animScale>
                                      <p:cBhvr>
                                        <p:cTn id="27" dur="166" decel="50000">
                                          <p:stCondLst>
                                            <p:cond delay="1834"/>
                                          </p:stCondLst>
                                        </p:cTn>
                                        <p:tgtEl>
                                          <p:spTgt spid="6">
                                            <p:graphicEl>
                                              <a:dgm id="{E031E6C1-8458-4860-ACE2-8AC02754DFF8}"/>
                                            </p:graphicEl>
                                          </p:spTgt>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6">
                                            <p:graphicEl>
                                              <a:dgm id="{6BF97CF3-D83F-4ADC-AD4E-CE153AEF5D24}"/>
                                            </p:graphicEl>
                                          </p:spTgt>
                                        </p:tgtEl>
                                        <p:attrNameLst>
                                          <p:attrName>style.visibility</p:attrName>
                                        </p:attrNameLst>
                                      </p:cBhvr>
                                      <p:to>
                                        <p:strVal val="visible"/>
                                      </p:to>
                                    </p:set>
                                    <p:animEffect transition="in" filter="wipe(down)">
                                      <p:cBhvr>
                                        <p:cTn id="30" dur="580">
                                          <p:stCondLst>
                                            <p:cond delay="0"/>
                                          </p:stCondLst>
                                        </p:cTn>
                                        <p:tgtEl>
                                          <p:spTgt spid="6">
                                            <p:graphicEl>
                                              <a:dgm id="{6BF97CF3-D83F-4ADC-AD4E-CE153AEF5D24}"/>
                                            </p:graphicEl>
                                          </p:spTgt>
                                        </p:tgtEl>
                                      </p:cBhvr>
                                    </p:animEffect>
                                    <p:anim calcmode="lin" valueType="num">
                                      <p:cBhvr>
                                        <p:cTn id="31" dur="1822" tmFilter="0,0; 0.14,0.36; 0.43,0.73; 0.71,0.91; 1.0,1.0">
                                          <p:stCondLst>
                                            <p:cond delay="0"/>
                                          </p:stCondLst>
                                        </p:cTn>
                                        <p:tgtEl>
                                          <p:spTgt spid="6">
                                            <p:graphicEl>
                                              <a:dgm id="{6BF97CF3-D83F-4ADC-AD4E-CE153AEF5D24}"/>
                                            </p:graphic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graphicEl>
                                              <a:dgm id="{6BF97CF3-D83F-4ADC-AD4E-CE153AEF5D24}"/>
                                            </p:graphic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graphicEl>
                                              <a:dgm id="{6BF97CF3-D83F-4ADC-AD4E-CE153AEF5D24}"/>
                                            </p:graphic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graphicEl>
                                              <a:dgm id="{6BF97CF3-D83F-4ADC-AD4E-CE153AEF5D24}"/>
                                            </p:graphic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graphicEl>
                                              <a:dgm id="{6BF97CF3-D83F-4ADC-AD4E-CE153AEF5D24}"/>
                                            </p:graphic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graphicEl>
                                              <a:dgm id="{6BF97CF3-D83F-4ADC-AD4E-CE153AEF5D24}"/>
                                            </p:graphicEl>
                                          </p:spTgt>
                                        </p:tgtEl>
                                      </p:cBhvr>
                                      <p:to x="100000" y="60000"/>
                                    </p:animScale>
                                    <p:animScale>
                                      <p:cBhvr>
                                        <p:cTn id="37" dur="166" decel="50000">
                                          <p:stCondLst>
                                            <p:cond delay="676"/>
                                          </p:stCondLst>
                                        </p:cTn>
                                        <p:tgtEl>
                                          <p:spTgt spid="6">
                                            <p:graphicEl>
                                              <a:dgm id="{6BF97CF3-D83F-4ADC-AD4E-CE153AEF5D24}"/>
                                            </p:graphicEl>
                                          </p:spTgt>
                                        </p:tgtEl>
                                      </p:cBhvr>
                                      <p:to x="100000" y="100000"/>
                                    </p:animScale>
                                    <p:animScale>
                                      <p:cBhvr>
                                        <p:cTn id="38" dur="26">
                                          <p:stCondLst>
                                            <p:cond delay="1312"/>
                                          </p:stCondLst>
                                        </p:cTn>
                                        <p:tgtEl>
                                          <p:spTgt spid="6">
                                            <p:graphicEl>
                                              <a:dgm id="{6BF97CF3-D83F-4ADC-AD4E-CE153AEF5D24}"/>
                                            </p:graphicEl>
                                          </p:spTgt>
                                        </p:tgtEl>
                                      </p:cBhvr>
                                      <p:to x="100000" y="80000"/>
                                    </p:animScale>
                                    <p:animScale>
                                      <p:cBhvr>
                                        <p:cTn id="39" dur="166" decel="50000">
                                          <p:stCondLst>
                                            <p:cond delay="1338"/>
                                          </p:stCondLst>
                                        </p:cTn>
                                        <p:tgtEl>
                                          <p:spTgt spid="6">
                                            <p:graphicEl>
                                              <a:dgm id="{6BF97CF3-D83F-4ADC-AD4E-CE153AEF5D24}"/>
                                            </p:graphicEl>
                                          </p:spTgt>
                                        </p:tgtEl>
                                      </p:cBhvr>
                                      <p:to x="100000" y="100000"/>
                                    </p:animScale>
                                    <p:animScale>
                                      <p:cBhvr>
                                        <p:cTn id="40" dur="26">
                                          <p:stCondLst>
                                            <p:cond delay="1642"/>
                                          </p:stCondLst>
                                        </p:cTn>
                                        <p:tgtEl>
                                          <p:spTgt spid="6">
                                            <p:graphicEl>
                                              <a:dgm id="{6BF97CF3-D83F-4ADC-AD4E-CE153AEF5D24}"/>
                                            </p:graphicEl>
                                          </p:spTgt>
                                        </p:tgtEl>
                                      </p:cBhvr>
                                      <p:to x="100000" y="90000"/>
                                    </p:animScale>
                                    <p:animScale>
                                      <p:cBhvr>
                                        <p:cTn id="41" dur="166" decel="50000">
                                          <p:stCondLst>
                                            <p:cond delay="1668"/>
                                          </p:stCondLst>
                                        </p:cTn>
                                        <p:tgtEl>
                                          <p:spTgt spid="6">
                                            <p:graphicEl>
                                              <a:dgm id="{6BF97CF3-D83F-4ADC-AD4E-CE153AEF5D24}"/>
                                            </p:graphicEl>
                                          </p:spTgt>
                                        </p:tgtEl>
                                      </p:cBhvr>
                                      <p:to x="100000" y="100000"/>
                                    </p:animScale>
                                    <p:animScale>
                                      <p:cBhvr>
                                        <p:cTn id="42" dur="26">
                                          <p:stCondLst>
                                            <p:cond delay="1808"/>
                                          </p:stCondLst>
                                        </p:cTn>
                                        <p:tgtEl>
                                          <p:spTgt spid="6">
                                            <p:graphicEl>
                                              <a:dgm id="{6BF97CF3-D83F-4ADC-AD4E-CE153AEF5D24}"/>
                                            </p:graphicEl>
                                          </p:spTgt>
                                        </p:tgtEl>
                                      </p:cBhvr>
                                      <p:to x="100000" y="95000"/>
                                    </p:animScale>
                                    <p:animScale>
                                      <p:cBhvr>
                                        <p:cTn id="43" dur="166" decel="50000">
                                          <p:stCondLst>
                                            <p:cond delay="1834"/>
                                          </p:stCondLst>
                                        </p:cTn>
                                        <p:tgtEl>
                                          <p:spTgt spid="6">
                                            <p:graphicEl>
                                              <a:dgm id="{6BF97CF3-D83F-4ADC-AD4E-CE153AEF5D24}"/>
                                            </p:graphic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6">
                                            <p:graphicEl>
                                              <a:dgm id="{F6104460-D874-4F1D-898C-7A904FFDA0B9}"/>
                                            </p:graphicEl>
                                          </p:spTgt>
                                        </p:tgtEl>
                                        <p:attrNameLst>
                                          <p:attrName>style.visibility</p:attrName>
                                        </p:attrNameLst>
                                      </p:cBhvr>
                                      <p:to>
                                        <p:strVal val="visible"/>
                                      </p:to>
                                    </p:set>
                                    <p:animEffect transition="in" filter="wipe(down)">
                                      <p:cBhvr>
                                        <p:cTn id="48" dur="580">
                                          <p:stCondLst>
                                            <p:cond delay="0"/>
                                          </p:stCondLst>
                                        </p:cTn>
                                        <p:tgtEl>
                                          <p:spTgt spid="6">
                                            <p:graphicEl>
                                              <a:dgm id="{F6104460-D874-4F1D-898C-7A904FFDA0B9}"/>
                                            </p:graphicEl>
                                          </p:spTgt>
                                        </p:tgtEl>
                                      </p:cBhvr>
                                    </p:animEffect>
                                    <p:anim calcmode="lin" valueType="num">
                                      <p:cBhvr>
                                        <p:cTn id="49" dur="1822" tmFilter="0,0; 0.14,0.36; 0.43,0.73; 0.71,0.91; 1.0,1.0">
                                          <p:stCondLst>
                                            <p:cond delay="0"/>
                                          </p:stCondLst>
                                        </p:cTn>
                                        <p:tgtEl>
                                          <p:spTgt spid="6">
                                            <p:graphicEl>
                                              <a:dgm id="{F6104460-D874-4F1D-898C-7A904FFDA0B9}"/>
                                            </p:graphic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6">
                                            <p:graphicEl>
                                              <a:dgm id="{F6104460-D874-4F1D-898C-7A904FFDA0B9}"/>
                                            </p:graphic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6">
                                            <p:graphicEl>
                                              <a:dgm id="{F6104460-D874-4F1D-898C-7A904FFDA0B9}"/>
                                            </p:graphic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6">
                                            <p:graphicEl>
                                              <a:dgm id="{F6104460-D874-4F1D-898C-7A904FFDA0B9}"/>
                                            </p:graphic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6">
                                            <p:graphicEl>
                                              <a:dgm id="{F6104460-D874-4F1D-898C-7A904FFDA0B9}"/>
                                            </p:graphic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6">
                                            <p:graphicEl>
                                              <a:dgm id="{F6104460-D874-4F1D-898C-7A904FFDA0B9}"/>
                                            </p:graphicEl>
                                          </p:spTgt>
                                        </p:tgtEl>
                                      </p:cBhvr>
                                      <p:to x="100000" y="60000"/>
                                    </p:animScale>
                                    <p:animScale>
                                      <p:cBhvr>
                                        <p:cTn id="55" dur="166" decel="50000">
                                          <p:stCondLst>
                                            <p:cond delay="676"/>
                                          </p:stCondLst>
                                        </p:cTn>
                                        <p:tgtEl>
                                          <p:spTgt spid="6">
                                            <p:graphicEl>
                                              <a:dgm id="{F6104460-D874-4F1D-898C-7A904FFDA0B9}"/>
                                            </p:graphicEl>
                                          </p:spTgt>
                                        </p:tgtEl>
                                      </p:cBhvr>
                                      <p:to x="100000" y="100000"/>
                                    </p:animScale>
                                    <p:animScale>
                                      <p:cBhvr>
                                        <p:cTn id="56" dur="26">
                                          <p:stCondLst>
                                            <p:cond delay="1312"/>
                                          </p:stCondLst>
                                        </p:cTn>
                                        <p:tgtEl>
                                          <p:spTgt spid="6">
                                            <p:graphicEl>
                                              <a:dgm id="{F6104460-D874-4F1D-898C-7A904FFDA0B9}"/>
                                            </p:graphicEl>
                                          </p:spTgt>
                                        </p:tgtEl>
                                      </p:cBhvr>
                                      <p:to x="100000" y="80000"/>
                                    </p:animScale>
                                    <p:animScale>
                                      <p:cBhvr>
                                        <p:cTn id="57" dur="166" decel="50000">
                                          <p:stCondLst>
                                            <p:cond delay="1338"/>
                                          </p:stCondLst>
                                        </p:cTn>
                                        <p:tgtEl>
                                          <p:spTgt spid="6">
                                            <p:graphicEl>
                                              <a:dgm id="{F6104460-D874-4F1D-898C-7A904FFDA0B9}"/>
                                            </p:graphicEl>
                                          </p:spTgt>
                                        </p:tgtEl>
                                      </p:cBhvr>
                                      <p:to x="100000" y="100000"/>
                                    </p:animScale>
                                    <p:animScale>
                                      <p:cBhvr>
                                        <p:cTn id="58" dur="26">
                                          <p:stCondLst>
                                            <p:cond delay="1642"/>
                                          </p:stCondLst>
                                        </p:cTn>
                                        <p:tgtEl>
                                          <p:spTgt spid="6">
                                            <p:graphicEl>
                                              <a:dgm id="{F6104460-D874-4F1D-898C-7A904FFDA0B9}"/>
                                            </p:graphicEl>
                                          </p:spTgt>
                                        </p:tgtEl>
                                      </p:cBhvr>
                                      <p:to x="100000" y="90000"/>
                                    </p:animScale>
                                    <p:animScale>
                                      <p:cBhvr>
                                        <p:cTn id="59" dur="166" decel="50000">
                                          <p:stCondLst>
                                            <p:cond delay="1668"/>
                                          </p:stCondLst>
                                        </p:cTn>
                                        <p:tgtEl>
                                          <p:spTgt spid="6">
                                            <p:graphicEl>
                                              <a:dgm id="{F6104460-D874-4F1D-898C-7A904FFDA0B9}"/>
                                            </p:graphicEl>
                                          </p:spTgt>
                                        </p:tgtEl>
                                      </p:cBhvr>
                                      <p:to x="100000" y="100000"/>
                                    </p:animScale>
                                    <p:animScale>
                                      <p:cBhvr>
                                        <p:cTn id="60" dur="26">
                                          <p:stCondLst>
                                            <p:cond delay="1808"/>
                                          </p:stCondLst>
                                        </p:cTn>
                                        <p:tgtEl>
                                          <p:spTgt spid="6">
                                            <p:graphicEl>
                                              <a:dgm id="{F6104460-D874-4F1D-898C-7A904FFDA0B9}"/>
                                            </p:graphicEl>
                                          </p:spTgt>
                                        </p:tgtEl>
                                      </p:cBhvr>
                                      <p:to x="100000" y="95000"/>
                                    </p:animScale>
                                    <p:animScale>
                                      <p:cBhvr>
                                        <p:cTn id="61" dur="166" decel="50000">
                                          <p:stCondLst>
                                            <p:cond delay="1834"/>
                                          </p:stCondLst>
                                        </p:cTn>
                                        <p:tgtEl>
                                          <p:spTgt spid="6">
                                            <p:graphicEl>
                                              <a:dgm id="{F6104460-D874-4F1D-898C-7A904FFDA0B9}"/>
                                            </p:graphic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6">
                                            <p:graphicEl>
                                              <a:dgm id="{AE13FE4B-1583-460E-B115-36CBF56E772C}"/>
                                            </p:graphicEl>
                                          </p:spTgt>
                                        </p:tgtEl>
                                        <p:attrNameLst>
                                          <p:attrName>style.visibility</p:attrName>
                                        </p:attrNameLst>
                                      </p:cBhvr>
                                      <p:to>
                                        <p:strVal val="visible"/>
                                      </p:to>
                                    </p:set>
                                    <p:animEffect transition="in" filter="wipe(down)">
                                      <p:cBhvr>
                                        <p:cTn id="66" dur="580">
                                          <p:stCondLst>
                                            <p:cond delay="0"/>
                                          </p:stCondLst>
                                        </p:cTn>
                                        <p:tgtEl>
                                          <p:spTgt spid="6">
                                            <p:graphicEl>
                                              <a:dgm id="{AE13FE4B-1583-460E-B115-36CBF56E772C}"/>
                                            </p:graphicEl>
                                          </p:spTgt>
                                        </p:tgtEl>
                                      </p:cBhvr>
                                    </p:animEffect>
                                    <p:anim calcmode="lin" valueType="num">
                                      <p:cBhvr>
                                        <p:cTn id="67" dur="1822" tmFilter="0,0; 0.14,0.36; 0.43,0.73; 0.71,0.91; 1.0,1.0">
                                          <p:stCondLst>
                                            <p:cond delay="0"/>
                                          </p:stCondLst>
                                        </p:cTn>
                                        <p:tgtEl>
                                          <p:spTgt spid="6">
                                            <p:graphicEl>
                                              <a:dgm id="{AE13FE4B-1583-460E-B115-36CBF56E772C}"/>
                                            </p:graphic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6">
                                            <p:graphicEl>
                                              <a:dgm id="{AE13FE4B-1583-460E-B115-36CBF56E772C}"/>
                                            </p:graphic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6">
                                            <p:graphicEl>
                                              <a:dgm id="{AE13FE4B-1583-460E-B115-36CBF56E772C}"/>
                                            </p:graphic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6">
                                            <p:graphicEl>
                                              <a:dgm id="{AE13FE4B-1583-460E-B115-36CBF56E772C}"/>
                                            </p:graphic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6">
                                            <p:graphicEl>
                                              <a:dgm id="{AE13FE4B-1583-460E-B115-36CBF56E772C}"/>
                                            </p:graphic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6">
                                            <p:graphicEl>
                                              <a:dgm id="{AE13FE4B-1583-460E-B115-36CBF56E772C}"/>
                                            </p:graphicEl>
                                          </p:spTgt>
                                        </p:tgtEl>
                                      </p:cBhvr>
                                      <p:to x="100000" y="60000"/>
                                    </p:animScale>
                                    <p:animScale>
                                      <p:cBhvr>
                                        <p:cTn id="73" dur="166" decel="50000">
                                          <p:stCondLst>
                                            <p:cond delay="676"/>
                                          </p:stCondLst>
                                        </p:cTn>
                                        <p:tgtEl>
                                          <p:spTgt spid="6">
                                            <p:graphicEl>
                                              <a:dgm id="{AE13FE4B-1583-460E-B115-36CBF56E772C}"/>
                                            </p:graphicEl>
                                          </p:spTgt>
                                        </p:tgtEl>
                                      </p:cBhvr>
                                      <p:to x="100000" y="100000"/>
                                    </p:animScale>
                                    <p:animScale>
                                      <p:cBhvr>
                                        <p:cTn id="74" dur="26">
                                          <p:stCondLst>
                                            <p:cond delay="1312"/>
                                          </p:stCondLst>
                                        </p:cTn>
                                        <p:tgtEl>
                                          <p:spTgt spid="6">
                                            <p:graphicEl>
                                              <a:dgm id="{AE13FE4B-1583-460E-B115-36CBF56E772C}"/>
                                            </p:graphicEl>
                                          </p:spTgt>
                                        </p:tgtEl>
                                      </p:cBhvr>
                                      <p:to x="100000" y="80000"/>
                                    </p:animScale>
                                    <p:animScale>
                                      <p:cBhvr>
                                        <p:cTn id="75" dur="166" decel="50000">
                                          <p:stCondLst>
                                            <p:cond delay="1338"/>
                                          </p:stCondLst>
                                        </p:cTn>
                                        <p:tgtEl>
                                          <p:spTgt spid="6">
                                            <p:graphicEl>
                                              <a:dgm id="{AE13FE4B-1583-460E-B115-36CBF56E772C}"/>
                                            </p:graphicEl>
                                          </p:spTgt>
                                        </p:tgtEl>
                                      </p:cBhvr>
                                      <p:to x="100000" y="100000"/>
                                    </p:animScale>
                                    <p:animScale>
                                      <p:cBhvr>
                                        <p:cTn id="76" dur="26">
                                          <p:stCondLst>
                                            <p:cond delay="1642"/>
                                          </p:stCondLst>
                                        </p:cTn>
                                        <p:tgtEl>
                                          <p:spTgt spid="6">
                                            <p:graphicEl>
                                              <a:dgm id="{AE13FE4B-1583-460E-B115-36CBF56E772C}"/>
                                            </p:graphicEl>
                                          </p:spTgt>
                                        </p:tgtEl>
                                      </p:cBhvr>
                                      <p:to x="100000" y="90000"/>
                                    </p:animScale>
                                    <p:animScale>
                                      <p:cBhvr>
                                        <p:cTn id="77" dur="166" decel="50000">
                                          <p:stCondLst>
                                            <p:cond delay="1668"/>
                                          </p:stCondLst>
                                        </p:cTn>
                                        <p:tgtEl>
                                          <p:spTgt spid="6">
                                            <p:graphicEl>
                                              <a:dgm id="{AE13FE4B-1583-460E-B115-36CBF56E772C}"/>
                                            </p:graphicEl>
                                          </p:spTgt>
                                        </p:tgtEl>
                                      </p:cBhvr>
                                      <p:to x="100000" y="100000"/>
                                    </p:animScale>
                                    <p:animScale>
                                      <p:cBhvr>
                                        <p:cTn id="78" dur="26">
                                          <p:stCondLst>
                                            <p:cond delay="1808"/>
                                          </p:stCondLst>
                                        </p:cTn>
                                        <p:tgtEl>
                                          <p:spTgt spid="6">
                                            <p:graphicEl>
                                              <a:dgm id="{AE13FE4B-1583-460E-B115-36CBF56E772C}"/>
                                            </p:graphicEl>
                                          </p:spTgt>
                                        </p:tgtEl>
                                      </p:cBhvr>
                                      <p:to x="100000" y="95000"/>
                                    </p:animScale>
                                    <p:animScale>
                                      <p:cBhvr>
                                        <p:cTn id="79" dur="166" decel="50000">
                                          <p:stCondLst>
                                            <p:cond delay="1834"/>
                                          </p:stCondLst>
                                        </p:cTn>
                                        <p:tgtEl>
                                          <p:spTgt spid="6">
                                            <p:graphicEl>
                                              <a:dgm id="{AE13FE4B-1583-460E-B115-36CBF56E772C}"/>
                                            </p:graphic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6">
                                            <p:graphicEl>
                                              <a:dgm id="{3C3B061F-A1CD-4B83-AB5B-FF0FE3B3D68B}"/>
                                            </p:graphicEl>
                                          </p:spTgt>
                                        </p:tgtEl>
                                        <p:attrNameLst>
                                          <p:attrName>style.visibility</p:attrName>
                                        </p:attrNameLst>
                                      </p:cBhvr>
                                      <p:to>
                                        <p:strVal val="visible"/>
                                      </p:to>
                                    </p:set>
                                    <p:animEffect transition="in" filter="wipe(down)">
                                      <p:cBhvr>
                                        <p:cTn id="84" dur="580">
                                          <p:stCondLst>
                                            <p:cond delay="0"/>
                                          </p:stCondLst>
                                        </p:cTn>
                                        <p:tgtEl>
                                          <p:spTgt spid="6">
                                            <p:graphicEl>
                                              <a:dgm id="{3C3B061F-A1CD-4B83-AB5B-FF0FE3B3D68B}"/>
                                            </p:graphicEl>
                                          </p:spTgt>
                                        </p:tgtEl>
                                      </p:cBhvr>
                                    </p:animEffect>
                                    <p:anim calcmode="lin" valueType="num">
                                      <p:cBhvr>
                                        <p:cTn id="85" dur="1822" tmFilter="0,0; 0.14,0.36; 0.43,0.73; 0.71,0.91; 1.0,1.0">
                                          <p:stCondLst>
                                            <p:cond delay="0"/>
                                          </p:stCondLst>
                                        </p:cTn>
                                        <p:tgtEl>
                                          <p:spTgt spid="6">
                                            <p:graphicEl>
                                              <a:dgm id="{3C3B061F-A1CD-4B83-AB5B-FF0FE3B3D68B}"/>
                                            </p:graphic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6">
                                            <p:graphicEl>
                                              <a:dgm id="{3C3B061F-A1CD-4B83-AB5B-FF0FE3B3D68B}"/>
                                            </p:graphic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6">
                                            <p:graphicEl>
                                              <a:dgm id="{3C3B061F-A1CD-4B83-AB5B-FF0FE3B3D68B}"/>
                                            </p:graphic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6">
                                            <p:graphicEl>
                                              <a:dgm id="{3C3B061F-A1CD-4B83-AB5B-FF0FE3B3D68B}"/>
                                            </p:graphic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6">
                                            <p:graphicEl>
                                              <a:dgm id="{3C3B061F-A1CD-4B83-AB5B-FF0FE3B3D68B}"/>
                                            </p:graphic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6">
                                            <p:graphicEl>
                                              <a:dgm id="{3C3B061F-A1CD-4B83-AB5B-FF0FE3B3D68B}"/>
                                            </p:graphicEl>
                                          </p:spTgt>
                                        </p:tgtEl>
                                      </p:cBhvr>
                                      <p:to x="100000" y="60000"/>
                                    </p:animScale>
                                    <p:animScale>
                                      <p:cBhvr>
                                        <p:cTn id="91" dur="166" decel="50000">
                                          <p:stCondLst>
                                            <p:cond delay="676"/>
                                          </p:stCondLst>
                                        </p:cTn>
                                        <p:tgtEl>
                                          <p:spTgt spid="6">
                                            <p:graphicEl>
                                              <a:dgm id="{3C3B061F-A1CD-4B83-AB5B-FF0FE3B3D68B}"/>
                                            </p:graphicEl>
                                          </p:spTgt>
                                        </p:tgtEl>
                                      </p:cBhvr>
                                      <p:to x="100000" y="100000"/>
                                    </p:animScale>
                                    <p:animScale>
                                      <p:cBhvr>
                                        <p:cTn id="92" dur="26">
                                          <p:stCondLst>
                                            <p:cond delay="1312"/>
                                          </p:stCondLst>
                                        </p:cTn>
                                        <p:tgtEl>
                                          <p:spTgt spid="6">
                                            <p:graphicEl>
                                              <a:dgm id="{3C3B061F-A1CD-4B83-AB5B-FF0FE3B3D68B}"/>
                                            </p:graphicEl>
                                          </p:spTgt>
                                        </p:tgtEl>
                                      </p:cBhvr>
                                      <p:to x="100000" y="80000"/>
                                    </p:animScale>
                                    <p:animScale>
                                      <p:cBhvr>
                                        <p:cTn id="93" dur="166" decel="50000">
                                          <p:stCondLst>
                                            <p:cond delay="1338"/>
                                          </p:stCondLst>
                                        </p:cTn>
                                        <p:tgtEl>
                                          <p:spTgt spid="6">
                                            <p:graphicEl>
                                              <a:dgm id="{3C3B061F-A1CD-4B83-AB5B-FF0FE3B3D68B}"/>
                                            </p:graphicEl>
                                          </p:spTgt>
                                        </p:tgtEl>
                                      </p:cBhvr>
                                      <p:to x="100000" y="100000"/>
                                    </p:animScale>
                                    <p:animScale>
                                      <p:cBhvr>
                                        <p:cTn id="94" dur="26">
                                          <p:stCondLst>
                                            <p:cond delay="1642"/>
                                          </p:stCondLst>
                                        </p:cTn>
                                        <p:tgtEl>
                                          <p:spTgt spid="6">
                                            <p:graphicEl>
                                              <a:dgm id="{3C3B061F-A1CD-4B83-AB5B-FF0FE3B3D68B}"/>
                                            </p:graphicEl>
                                          </p:spTgt>
                                        </p:tgtEl>
                                      </p:cBhvr>
                                      <p:to x="100000" y="90000"/>
                                    </p:animScale>
                                    <p:animScale>
                                      <p:cBhvr>
                                        <p:cTn id="95" dur="166" decel="50000">
                                          <p:stCondLst>
                                            <p:cond delay="1668"/>
                                          </p:stCondLst>
                                        </p:cTn>
                                        <p:tgtEl>
                                          <p:spTgt spid="6">
                                            <p:graphicEl>
                                              <a:dgm id="{3C3B061F-A1CD-4B83-AB5B-FF0FE3B3D68B}"/>
                                            </p:graphicEl>
                                          </p:spTgt>
                                        </p:tgtEl>
                                      </p:cBhvr>
                                      <p:to x="100000" y="100000"/>
                                    </p:animScale>
                                    <p:animScale>
                                      <p:cBhvr>
                                        <p:cTn id="96" dur="26">
                                          <p:stCondLst>
                                            <p:cond delay="1808"/>
                                          </p:stCondLst>
                                        </p:cTn>
                                        <p:tgtEl>
                                          <p:spTgt spid="6">
                                            <p:graphicEl>
                                              <a:dgm id="{3C3B061F-A1CD-4B83-AB5B-FF0FE3B3D68B}"/>
                                            </p:graphicEl>
                                          </p:spTgt>
                                        </p:tgtEl>
                                      </p:cBhvr>
                                      <p:to x="100000" y="95000"/>
                                    </p:animScale>
                                    <p:animScale>
                                      <p:cBhvr>
                                        <p:cTn id="97" dur="166" decel="50000">
                                          <p:stCondLst>
                                            <p:cond delay="1834"/>
                                          </p:stCondLst>
                                        </p:cTn>
                                        <p:tgtEl>
                                          <p:spTgt spid="6">
                                            <p:graphicEl>
                                              <a:dgm id="{3C3B061F-A1CD-4B83-AB5B-FF0FE3B3D68B}"/>
                                            </p:graphic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6">
                                            <p:graphicEl>
                                              <a:dgm id="{BC6EF96B-2950-404E-B502-AF2CE8A6F7B3}"/>
                                            </p:graphicEl>
                                          </p:spTgt>
                                        </p:tgtEl>
                                        <p:attrNameLst>
                                          <p:attrName>style.visibility</p:attrName>
                                        </p:attrNameLst>
                                      </p:cBhvr>
                                      <p:to>
                                        <p:strVal val="visible"/>
                                      </p:to>
                                    </p:set>
                                    <p:animEffect transition="in" filter="wipe(down)">
                                      <p:cBhvr>
                                        <p:cTn id="102" dur="580">
                                          <p:stCondLst>
                                            <p:cond delay="0"/>
                                          </p:stCondLst>
                                        </p:cTn>
                                        <p:tgtEl>
                                          <p:spTgt spid="6">
                                            <p:graphicEl>
                                              <a:dgm id="{BC6EF96B-2950-404E-B502-AF2CE8A6F7B3}"/>
                                            </p:graphicEl>
                                          </p:spTgt>
                                        </p:tgtEl>
                                      </p:cBhvr>
                                    </p:animEffect>
                                    <p:anim calcmode="lin" valueType="num">
                                      <p:cBhvr>
                                        <p:cTn id="103" dur="1822" tmFilter="0,0; 0.14,0.36; 0.43,0.73; 0.71,0.91; 1.0,1.0">
                                          <p:stCondLst>
                                            <p:cond delay="0"/>
                                          </p:stCondLst>
                                        </p:cTn>
                                        <p:tgtEl>
                                          <p:spTgt spid="6">
                                            <p:graphicEl>
                                              <a:dgm id="{BC6EF96B-2950-404E-B502-AF2CE8A6F7B3}"/>
                                            </p:graphic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6">
                                            <p:graphicEl>
                                              <a:dgm id="{BC6EF96B-2950-404E-B502-AF2CE8A6F7B3}"/>
                                            </p:graphic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6">
                                            <p:graphicEl>
                                              <a:dgm id="{BC6EF96B-2950-404E-B502-AF2CE8A6F7B3}"/>
                                            </p:graphic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6">
                                            <p:graphicEl>
                                              <a:dgm id="{BC6EF96B-2950-404E-B502-AF2CE8A6F7B3}"/>
                                            </p:graphic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6">
                                            <p:graphicEl>
                                              <a:dgm id="{BC6EF96B-2950-404E-B502-AF2CE8A6F7B3}"/>
                                            </p:graphic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6">
                                            <p:graphicEl>
                                              <a:dgm id="{BC6EF96B-2950-404E-B502-AF2CE8A6F7B3}"/>
                                            </p:graphicEl>
                                          </p:spTgt>
                                        </p:tgtEl>
                                      </p:cBhvr>
                                      <p:to x="100000" y="60000"/>
                                    </p:animScale>
                                    <p:animScale>
                                      <p:cBhvr>
                                        <p:cTn id="109" dur="166" decel="50000">
                                          <p:stCondLst>
                                            <p:cond delay="676"/>
                                          </p:stCondLst>
                                        </p:cTn>
                                        <p:tgtEl>
                                          <p:spTgt spid="6">
                                            <p:graphicEl>
                                              <a:dgm id="{BC6EF96B-2950-404E-B502-AF2CE8A6F7B3}"/>
                                            </p:graphicEl>
                                          </p:spTgt>
                                        </p:tgtEl>
                                      </p:cBhvr>
                                      <p:to x="100000" y="100000"/>
                                    </p:animScale>
                                    <p:animScale>
                                      <p:cBhvr>
                                        <p:cTn id="110" dur="26">
                                          <p:stCondLst>
                                            <p:cond delay="1312"/>
                                          </p:stCondLst>
                                        </p:cTn>
                                        <p:tgtEl>
                                          <p:spTgt spid="6">
                                            <p:graphicEl>
                                              <a:dgm id="{BC6EF96B-2950-404E-B502-AF2CE8A6F7B3}"/>
                                            </p:graphicEl>
                                          </p:spTgt>
                                        </p:tgtEl>
                                      </p:cBhvr>
                                      <p:to x="100000" y="80000"/>
                                    </p:animScale>
                                    <p:animScale>
                                      <p:cBhvr>
                                        <p:cTn id="111" dur="166" decel="50000">
                                          <p:stCondLst>
                                            <p:cond delay="1338"/>
                                          </p:stCondLst>
                                        </p:cTn>
                                        <p:tgtEl>
                                          <p:spTgt spid="6">
                                            <p:graphicEl>
                                              <a:dgm id="{BC6EF96B-2950-404E-B502-AF2CE8A6F7B3}"/>
                                            </p:graphicEl>
                                          </p:spTgt>
                                        </p:tgtEl>
                                      </p:cBhvr>
                                      <p:to x="100000" y="100000"/>
                                    </p:animScale>
                                    <p:animScale>
                                      <p:cBhvr>
                                        <p:cTn id="112" dur="26">
                                          <p:stCondLst>
                                            <p:cond delay="1642"/>
                                          </p:stCondLst>
                                        </p:cTn>
                                        <p:tgtEl>
                                          <p:spTgt spid="6">
                                            <p:graphicEl>
                                              <a:dgm id="{BC6EF96B-2950-404E-B502-AF2CE8A6F7B3}"/>
                                            </p:graphicEl>
                                          </p:spTgt>
                                        </p:tgtEl>
                                      </p:cBhvr>
                                      <p:to x="100000" y="90000"/>
                                    </p:animScale>
                                    <p:animScale>
                                      <p:cBhvr>
                                        <p:cTn id="113" dur="166" decel="50000">
                                          <p:stCondLst>
                                            <p:cond delay="1668"/>
                                          </p:stCondLst>
                                        </p:cTn>
                                        <p:tgtEl>
                                          <p:spTgt spid="6">
                                            <p:graphicEl>
                                              <a:dgm id="{BC6EF96B-2950-404E-B502-AF2CE8A6F7B3}"/>
                                            </p:graphicEl>
                                          </p:spTgt>
                                        </p:tgtEl>
                                      </p:cBhvr>
                                      <p:to x="100000" y="100000"/>
                                    </p:animScale>
                                    <p:animScale>
                                      <p:cBhvr>
                                        <p:cTn id="114" dur="26">
                                          <p:stCondLst>
                                            <p:cond delay="1808"/>
                                          </p:stCondLst>
                                        </p:cTn>
                                        <p:tgtEl>
                                          <p:spTgt spid="6">
                                            <p:graphicEl>
                                              <a:dgm id="{BC6EF96B-2950-404E-B502-AF2CE8A6F7B3}"/>
                                            </p:graphicEl>
                                          </p:spTgt>
                                        </p:tgtEl>
                                      </p:cBhvr>
                                      <p:to x="100000" y="95000"/>
                                    </p:animScale>
                                    <p:animScale>
                                      <p:cBhvr>
                                        <p:cTn id="115" dur="166" decel="50000">
                                          <p:stCondLst>
                                            <p:cond delay="1834"/>
                                          </p:stCondLst>
                                        </p:cTn>
                                        <p:tgtEl>
                                          <p:spTgt spid="6">
                                            <p:graphicEl>
                                              <a:dgm id="{BC6EF96B-2950-404E-B502-AF2CE8A6F7B3}"/>
                                            </p:graphicEl>
                                          </p:spTgt>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grpId="0" nodeType="clickEffect">
                                  <p:stCondLst>
                                    <p:cond delay="0"/>
                                  </p:stCondLst>
                                  <p:childTnLst>
                                    <p:set>
                                      <p:cBhvr>
                                        <p:cTn id="119" dur="1" fill="hold">
                                          <p:stCondLst>
                                            <p:cond delay="0"/>
                                          </p:stCondLst>
                                        </p:cTn>
                                        <p:tgtEl>
                                          <p:spTgt spid="6">
                                            <p:graphicEl>
                                              <a:dgm id="{71667D04-2276-48BD-A13E-64D6BF7F6F15}"/>
                                            </p:graphicEl>
                                          </p:spTgt>
                                        </p:tgtEl>
                                        <p:attrNameLst>
                                          <p:attrName>style.visibility</p:attrName>
                                        </p:attrNameLst>
                                      </p:cBhvr>
                                      <p:to>
                                        <p:strVal val="visible"/>
                                      </p:to>
                                    </p:set>
                                    <p:animEffect transition="in" filter="wipe(down)">
                                      <p:cBhvr>
                                        <p:cTn id="120" dur="580">
                                          <p:stCondLst>
                                            <p:cond delay="0"/>
                                          </p:stCondLst>
                                        </p:cTn>
                                        <p:tgtEl>
                                          <p:spTgt spid="6">
                                            <p:graphicEl>
                                              <a:dgm id="{71667D04-2276-48BD-A13E-64D6BF7F6F15}"/>
                                            </p:graphicEl>
                                          </p:spTgt>
                                        </p:tgtEl>
                                      </p:cBhvr>
                                    </p:animEffect>
                                    <p:anim calcmode="lin" valueType="num">
                                      <p:cBhvr>
                                        <p:cTn id="121" dur="1822" tmFilter="0,0; 0.14,0.36; 0.43,0.73; 0.71,0.91; 1.0,1.0">
                                          <p:stCondLst>
                                            <p:cond delay="0"/>
                                          </p:stCondLst>
                                        </p:cTn>
                                        <p:tgtEl>
                                          <p:spTgt spid="6">
                                            <p:graphicEl>
                                              <a:dgm id="{71667D04-2276-48BD-A13E-64D6BF7F6F15}"/>
                                            </p:graphicEl>
                                          </p:spTgt>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6">
                                            <p:graphicEl>
                                              <a:dgm id="{71667D04-2276-48BD-A13E-64D6BF7F6F15}"/>
                                            </p:graphicEl>
                                          </p:spTgt>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6">
                                            <p:graphicEl>
                                              <a:dgm id="{71667D04-2276-48BD-A13E-64D6BF7F6F15}"/>
                                            </p:graphicEl>
                                          </p:spTgt>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6">
                                            <p:graphicEl>
                                              <a:dgm id="{71667D04-2276-48BD-A13E-64D6BF7F6F15}"/>
                                            </p:graphicEl>
                                          </p:spTgt>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6">
                                            <p:graphicEl>
                                              <a:dgm id="{71667D04-2276-48BD-A13E-64D6BF7F6F15}"/>
                                            </p:graphicEl>
                                          </p:spTgt>
                                        </p:tgtEl>
                                        <p:attrNameLst>
                                          <p:attrName>ppt_y</p:attrName>
                                        </p:attrNameLst>
                                      </p:cBhvr>
                                      <p:tavLst>
                                        <p:tav tm="0" fmla="#ppt_y-sin(pi*$)/81">
                                          <p:val>
                                            <p:fltVal val="0"/>
                                          </p:val>
                                        </p:tav>
                                        <p:tav tm="100000">
                                          <p:val>
                                            <p:fltVal val="1"/>
                                          </p:val>
                                        </p:tav>
                                      </p:tavLst>
                                    </p:anim>
                                    <p:animScale>
                                      <p:cBhvr>
                                        <p:cTn id="126" dur="26">
                                          <p:stCondLst>
                                            <p:cond delay="650"/>
                                          </p:stCondLst>
                                        </p:cTn>
                                        <p:tgtEl>
                                          <p:spTgt spid="6">
                                            <p:graphicEl>
                                              <a:dgm id="{71667D04-2276-48BD-A13E-64D6BF7F6F15}"/>
                                            </p:graphicEl>
                                          </p:spTgt>
                                        </p:tgtEl>
                                      </p:cBhvr>
                                      <p:to x="100000" y="60000"/>
                                    </p:animScale>
                                    <p:animScale>
                                      <p:cBhvr>
                                        <p:cTn id="127" dur="166" decel="50000">
                                          <p:stCondLst>
                                            <p:cond delay="676"/>
                                          </p:stCondLst>
                                        </p:cTn>
                                        <p:tgtEl>
                                          <p:spTgt spid="6">
                                            <p:graphicEl>
                                              <a:dgm id="{71667D04-2276-48BD-A13E-64D6BF7F6F15}"/>
                                            </p:graphicEl>
                                          </p:spTgt>
                                        </p:tgtEl>
                                      </p:cBhvr>
                                      <p:to x="100000" y="100000"/>
                                    </p:animScale>
                                    <p:animScale>
                                      <p:cBhvr>
                                        <p:cTn id="128" dur="26">
                                          <p:stCondLst>
                                            <p:cond delay="1312"/>
                                          </p:stCondLst>
                                        </p:cTn>
                                        <p:tgtEl>
                                          <p:spTgt spid="6">
                                            <p:graphicEl>
                                              <a:dgm id="{71667D04-2276-48BD-A13E-64D6BF7F6F15}"/>
                                            </p:graphicEl>
                                          </p:spTgt>
                                        </p:tgtEl>
                                      </p:cBhvr>
                                      <p:to x="100000" y="80000"/>
                                    </p:animScale>
                                    <p:animScale>
                                      <p:cBhvr>
                                        <p:cTn id="129" dur="166" decel="50000">
                                          <p:stCondLst>
                                            <p:cond delay="1338"/>
                                          </p:stCondLst>
                                        </p:cTn>
                                        <p:tgtEl>
                                          <p:spTgt spid="6">
                                            <p:graphicEl>
                                              <a:dgm id="{71667D04-2276-48BD-A13E-64D6BF7F6F15}"/>
                                            </p:graphicEl>
                                          </p:spTgt>
                                        </p:tgtEl>
                                      </p:cBhvr>
                                      <p:to x="100000" y="100000"/>
                                    </p:animScale>
                                    <p:animScale>
                                      <p:cBhvr>
                                        <p:cTn id="130" dur="26">
                                          <p:stCondLst>
                                            <p:cond delay="1642"/>
                                          </p:stCondLst>
                                        </p:cTn>
                                        <p:tgtEl>
                                          <p:spTgt spid="6">
                                            <p:graphicEl>
                                              <a:dgm id="{71667D04-2276-48BD-A13E-64D6BF7F6F15}"/>
                                            </p:graphicEl>
                                          </p:spTgt>
                                        </p:tgtEl>
                                      </p:cBhvr>
                                      <p:to x="100000" y="90000"/>
                                    </p:animScale>
                                    <p:animScale>
                                      <p:cBhvr>
                                        <p:cTn id="131" dur="166" decel="50000">
                                          <p:stCondLst>
                                            <p:cond delay="1668"/>
                                          </p:stCondLst>
                                        </p:cTn>
                                        <p:tgtEl>
                                          <p:spTgt spid="6">
                                            <p:graphicEl>
                                              <a:dgm id="{71667D04-2276-48BD-A13E-64D6BF7F6F15}"/>
                                            </p:graphicEl>
                                          </p:spTgt>
                                        </p:tgtEl>
                                      </p:cBhvr>
                                      <p:to x="100000" y="100000"/>
                                    </p:animScale>
                                    <p:animScale>
                                      <p:cBhvr>
                                        <p:cTn id="132" dur="26">
                                          <p:stCondLst>
                                            <p:cond delay="1808"/>
                                          </p:stCondLst>
                                        </p:cTn>
                                        <p:tgtEl>
                                          <p:spTgt spid="6">
                                            <p:graphicEl>
                                              <a:dgm id="{71667D04-2276-48BD-A13E-64D6BF7F6F15}"/>
                                            </p:graphicEl>
                                          </p:spTgt>
                                        </p:tgtEl>
                                      </p:cBhvr>
                                      <p:to x="100000" y="95000"/>
                                    </p:animScale>
                                    <p:animScale>
                                      <p:cBhvr>
                                        <p:cTn id="133" dur="166" decel="50000">
                                          <p:stCondLst>
                                            <p:cond delay="1834"/>
                                          </p:stCondLst>
                                        </p:cTn>
                                        <p:tgtEl>
                                          <p:spTgt spid="6">
                                            <p:graphicEl>
                                              <a:dgm id="{71667D04-2276-48BD-A13E-64D6BF7F6F15}"/>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1456" y="500743"/>
            <a:ext cx="8360229" cy="794657"/>
          </a:xfrm>
        </p:spPr>
        <p:txBody>
          <a:bodyPr/>
          <a:lstStyle/>
          <a:p>
            <a:pPr algn="r" rtl="1"/>
            <a:r>
              <a:rPr lang="ar-IQ" dirty="0" smtClean="0">
                <a:latin typeface="Times New Roman" panose="02020603050405020304" pitchFamily="18" charset="0"/>
                <a:cs typeface="Times New Roman" panose="02020603050405020304" pitchFamily="18" charset="0"/>
              </a:rPr>
              <a:t>العناصر الخلوية </a:t>
            </a:r>
            <a:r>
              <a:rPr lang="en-US" dirty="0" smtClean="0">
                <a:latin typeface="Times New Roman" panose="02020603050405020304" pitchFamily="18" charset="0"/>
                <a:cs typeface="Times New Roman" panose="02020603050405020304" pitchFamily="18" charset="0"/>
              </a:rPr>
              <a:t>The cellular Elements </a:t>
            </a:r>
            <a:endParaRPr lang="en-US"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4728361"/>
              </p:ext>
            </p:extLst>
          </p:nvPr>
        </p:nvGraphicFramePr>
        <p:xfrm>
          <a:off x="1371599" y="1404257"/>
          <a:ext cx="10156372"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4484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28139605"/>
              </p:ext>
            </p:extLst>
          </p:nvPr>
        </p:nvGraphicFramePr>
        <p:xfrm>
          <a:off x="1371599" y="631825"/>
          <a:ext cx="10559143" cy="6106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68455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graphicEl>
                                              <a:dgm id="{C40F5A06-97F9-4437-A722-D638F4DB1E43}"/>
                                            </p:graphicEl>
                                          </p:spTgt>
                                        </p:tgtEl>
                                        <p:attrNameLst>
                                          <p:attrName>style.visibility</p:attrName>
                                        </p:attrNameLst>
                                      </p:cBhvr>
                                      <p:to>
                                        <p:strVal val="visible"/>
                                      </p:to>
                                    </p:set>
                                    <p:animEffect transition="in" filter="randombar(horizontal)">
                                      <p:cBhvr>
                                        <p:cTn id="7" dur="500"/>
                                        <p:tgtEl>
                                          <p:spTgt spid="4">
                                            <p:graphicEl>
                                              <a:dgm id="{C40F5A06-97F9-4437-A722-D638F4DB1E4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graphicEl>
                                              <a:dgm id="{EF044E9D-1F9F-430B-BE0F-DFEDFFE32398}"/>
                                            </p:graphicEl>
                                          </p:spTgt>
                                        </p:tgtEl>
                                        <p:attrNameLst>
                                          <p:attrName>style.visibility</p:attrName>
                                        </p:attrNameLst>
                                      </p:cBhvr>
                                      <p:to>
                                        <p:strVal val="visible"/>
                                      </p:to>
                                    </p:set>
                                    <p:animEffect transition="in" filter="randombar(horizontal)">
                                      <p:cBhvr>
                                        <p:cTn id="12" dur="500"/>
                                        <p:tgtEl>
                                          <p:spTgt spid="4">
                                            <p:graphicEl>
                                              <a:dgm id="{EF044E9D-1F9F-430B-BE0F-DFEDFFE32398}"/>
                                            </p:graphic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4">
                                            <p:graphicEl>
                                              <a:dgm id="{F7A2B5C9-8640-4E67-B4C6-225FCF053853}"/>
                                            </p:graphicEl>
                                          </p:spTgt>
                                        </p:tgtEl>
                                        <p:attrNameLst>
                                          <p:attrName>style.visibility</p:attrName>
                                        </p:attrNameLst>
                                      </p:cBhvr>
                                      <p:to>
                                        <p:strVal val="visible"/>
                                      </p:to>
                                    </p:set>
                                    <p:animEffect transition="in" filter="randombar(horizontal)">
                                      <p:cBhvr>
                                        <p:cTn id="15" dur="500"/>
                                        <p:tgtEl>
                                          <p:spTgt spid="4">
                                            <p:graphicEl>
                                              <a:dgm id="{F7A2B5C9-8640-4E67-B4C6-225FCF05385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4">
                                            <p:graphicEl>
                                              <a:dgm id="{9AF84C5E-3B26-4B0C-A4AA-C2175CFA723C}"/>
                                            </p:graphicEl>
                                          </p:spTgt>
                                        </p:tgtEl>
                                        <p:attrNameLst>
                                          <p:attrName>style.visibility</p:attrName>
                                        </p:attrNameLst>
                                      </p:cBhvr>
                                      <p:to>
                                        <p:strVal val="visible"/>
                                      </p:to>
                                    </p:set>
                                    <p:animEffect transition="in" filter="randombar(horizontal)">
                                      <p:cBhvr>
                                        <p:cTn id="20" dur="500"/>
                                        <p:tgtEl>
                                          <p:spTgt spid="4">
                                            <p:graphicEl>
                                              <a:dgm id="{9AF84C5E-3B26-4B0C-A4AA-C2175CFA723C}"/>
                                            </p:graphic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4">
                                            <p:graphicEl>
                                              <a:dgm id="{521E8565-A8CF-4850-934B-2711991E8A31}"/>
                                            </p:graphicEl>
                                          </p:spTgt>
                                        </p:tgtEl>
                                        <p:attrNameLst>
                                          <p:attrName>style.visibility</p:attrName>
                                        </p:attrNameLst>
                                      </p:cBhvr>
                                      <p:to>
                                        <p:strVal val="visible"/>
                                      </p:to>
                                    </p:set>
                                    <p:animEffect transition="in" filter="randombar(horizontal)">
                                      <p:cBhvr>
                                        <p:cTn id="23" dur="500"/>
                                        <p:tgtEl>
                                          <p:spTgt spid="4">
                                            <p:graphicEl>
                                              <a:dgm id="{521E8565-A8CF-4850-934B-2711991E8A31}"/>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4">
                                            <p:graphicEl>
                                              <a:dgm id="{DB23C20B-5D37-4C21-823D-B3C7244DCD8B}"/>
                                            </p:graphicEl>
                                          </p:spTgt>
                                        </p:tgtEl>
                                        <p:attrNameLst>
                                          <p:attrName>style.visibility</p:attrName>
                                        </p:attrNameLst>
                                      </p:cBhvr>
                                      <p:to>
                                        <p:strVal val="visible"/>
                                      </p:to>
                                    </p:set>
                                    <p:animEffect transition="in" filter="randombar(horizontal)">
                                      <p:cBhvr>
                                        <p:cTn id="28" dur="500"/>
                                        <p:tgtEl>
                                          <p:spTgt spid="4">
                                            <p:graphicEl>
                                              <a:dgm id="{DB23C20B-5D37-4C21-823D-B3C7244DCD8B}"/>
                                            </p:graphicEl>
                                          </p:spTgt>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4">
                                            <p:graphicEl>
                                              <a:dgm id="{FAA5159C-7EC4-49EB-A9DE-92D07A9D3C2A}"/>
                                            </p:graphicEl>
                                          </p:spTgt>
                                        </p:tgtEl>
                                        <p:attrNameLst>
                                          <p:attrName>style.visibility</p:attrName>
                                        </p:attrNameLst>
                                      </p:cBhvr>
                                      <p:to>
                                        <p:strVal val="visible"/>
                                      </p:to>
                                    </p:set>
                                    <p:animEffect transition="in" filter="randombar(horizontal)">
                                      <p:cBhvr>
                                        <p:cTn id="31" dur="500"/>
                                        <p:tgtEl>
                                          <p:spTgt spid="4">
                                            <p:graphicEl>
                                              <a:dgm id="{FAA5159C-7EC4-49EB-A9DE-92D07A9D3C2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9829" y="250373"/>
            <a:ext cx="10080170" cy="6422569"/>
          </a:xfrm>
        </p:spPr>
        <p:txBody>
          <a:bodyPr>
            <a:normAutofit/>
          </a:bodyPr>
          <a:lstStyle/>
          <a:p>
            <a:pPr algn="r" rtl="1"/>
            <a:r>
              <a:rPr lang="ar-IQ" sz="3200" dirty="0" smtClean="0"/>
              <a:t/>
            </a:r>
            <a:br>
              <a:rPr lang="ar-IQ" sz="3200" dirty="0" smtClean="0"/>
            </a:br>
            <a:r>
              <a:rPr lang="ar-IQ" sz="3200" dirty="0" smtClean="0"/>
              <a:t>البلازما </a:t>
            </a:r>
            <a:r>
              <a:rPr lang="en-US" sz="3200" dirty="0" smtClean="0"/>
              <a:t>Plasma</a:t>
            </a:r>
            <a:r>
              <a:rPr lang="ar-IQ" sz="3200" dirty="0" smtClean="0"/>
              <a:t/>
            </a:r>
            <a:br>
              <a:rPr lang="ar-IQ" sz="3200" dirty="0" smtClean="0"/>
            </a:br>
            <a:r>
              <a:rPr lang="ar-IQ" sz="3200" dirty="0" smtClean="0">
                <a:latin typeface="Times New Roman" panose="02020603050405020304" pitchFamily="18" charset="0"/>
                <a:cs typeface="Times New Roman" panose="02020603050405020304" pitchFamily="18" charset="0"/>
              </a:rPr>
              <a:t>هو الجزء السائل في الدم والذي يحتوي على </a:t>
            </a:r>
            <a:br>
              <a:rPr lang="ar-IQ" sz="3200" dirty="0" smtClean="0">
                <a:latin typeface="Times New Roman" panose="02020603050405020304" pitchFamily="18" charset="0"/>
                <a:cs typeface="Times New Roman" panose="02020603050405020304" pitchFamily="18" charset="0"/>
              </a:rPr>
            </a:br>
            <a:r>
              <a:rPr lang="ar-IQ" sz="3200" dirty="0" smtClean="0">
                <a:latin typeface="Times New Roman" panose="02020603050405020304" pitchFamily="18" charset="0"/>
                <a:cs typeface="Times New Roman" panose="02020603050405020304" pitchFamily="18" charset="0"/>
              </a:rPr>
              <a:t>العناصر الخلوية، ويعتبر الماء المكون الرئيسي</a:t>
            </a:r>
            <a:br>
              <a:rPr lang="ar-IQ" sz="3200" dirty="0" smtClean="0">
                <a:latin typeface="Times New Roman" panose="02020603050405020304" pitchFamily="18" charset="0"/>
                <a:cs typeface="Times New Roman" panose="02020603050405020304" pitchFamily="18" charset="0"/>
              </a:rPr>
            </a:br>
            <a:r>
              <a:rPr lang="ar-IQ" sz="3200" dirty="0" smtClean="0">
                <a:latin typeface="Times New Roman" panose="02020603050405020304" pitchFamily="18" charset="0"/>
                <a:cs typeface="Times New Roman" panose="02020603050405020304" pitchFamily="18" charset="0"/>
              </a:rPr>
              <a:t>للبلازما حيث تشكل 92% من وزن الدم وتشكل </a:t>
            </a:r>
            <a:br>
              <a:rPr lang="ar-IQ" sz="3200" dirty="0" smtClean="0">
                <a:latin typeface="Times New Roman" panose="02020603050405020304" pitchFamily="18" charset="0"/>
                <a:cs typeface="Times New Roman" panose="02020603050405020304" pitchFamily="18" charset="0"/>
              </a:rPr>
            </a:br>
            <a:r>
              <a:rPr lang="ar-IQ" sz="3200" dirty="0" smtClean="0">
                <a:latin typeface="Times New Roman" panose="02020603050405020304" pitchFamily="18" charset="0"/>
                <a:cs typeface="Times New Roman" panose="02020603050405020304" pitchFamily="18" charset="0"/>
              </a:rPr>
              <a:t>بروتينات الدم نسبة 7% اماالجزء الباقي 1% </a:t>
            </a:r>
            <a:br>
              <a:rPr lang="ar-IQ" sz="3200" dirty="0" smtClean="0">
                <a:latin typeface="Times New Roman" panose="02020603050405020304" pitchFamily="18" charset="0"/>
                <a:cs typeface="Times New Roman" panose="02020603050405020304" pitchFamily="18" charset="0"/>
              </a:rPr>
            </a:br>
            <a:r>
              <a:rPr lang="ar-IQ" sz="3200" dirty="0" smtClean="0">
                <a:latin typeface="Times New Roman" panose="02020603050405020304" pitchFamily="18" charset="0"/>
                <a:cs typeface="Times New Roman" panose="02020603050405020304" pitchFamily="18" charset="0"/>
              </a:rPr>
              <a:t>فهوي يحتوي على جزيئات عضوية مثل </a:t>
            </a:r>
            <a:br>
              <a:rPr lang="ar-IQ" sz="3200" dirty="0" smtClean="0">
                <a:latin typeface="Times New Roman" panose="02020603050405020304" pitchFamily="18" charset="0"/>
                <a:cs typeface="Times New Roman" panose="02020603050405020304" pitchFamily="18" charset="0"/>
              </a:rPr>
            </a:br>
            <a:r>
              <a:rPr lang="ar-IQ" sz="3200" dirty="0" smtClean="0">
                <a:latin typeface="Times New Roman" panose="02020603050405020304" pitchFamily="18" charset="0"/>
                <a:cs typeface="Times New Roman" panose="02020603050405020304" pitchFamily="18" charset="0"/>
              </a:rPr>
              <a:t>الاحماض الامينية والكلوكوز والدهون والمخلفات النتيروجينية والايونات مثل الصوديوم والبوتاسيوم والهيدروجين والكاربون والكاليسيوم وغيرها.</a:t>
            </a:r>
            <a:br>
              <a:rPr lang="ar-IQ" sz="3200" dirty="0" smtClean="0">
                <a:latin typeface="Times New Roman" panose="02020603050405020304" pitchFamily="18" charset="0"/>
                <a:cs typeface="Times New Roman" panose="02020603050405020304" pitchFamily="18" charset="0"/>
              </a:rPr>
            </a:br>
            <a:r>
              <a:rPr lang="ar-IQ" sz="3200" dirty="0" smtClean="0">
                <a:latin typeface="Times New Roman" panose="02020603050405020304" pitchFamily="18" charset="0"/>
                <a:cs typeface="Times New Roman" panose="02020603050405020304" pitchFamily="18" charset="0"/>
              </a:rPr>
              <a:t>- يقوم الكبد بصنع بروتينات البلازما ويفرزها في الدم ويعتبر الالبومين هو البروتين السائد في البلازما من بين انواع البروتينات بالاضافة ايضا الكلوبين وبروتين التجلط فيبروتوجين، وبعض النتروجينات والتي تعرف بالاجسام المضادة والتي يتم بناؤها وافرازها بواسطة نوع من خلايا الدم البيضاء.</a:t>
            </a:r>
            <a:br>
              <a:rPr lang="ar-IQ" sz="3200" dirty="0" smtClean="0">
                <a:latin typeface="Times New Roman" panose="02020603050405020304" pitchFamily="18" charset="0"/>
                <a:cs typeface="Times New Roman" panose="02020603050405020304" pitchFamily="18" charset="0"/>
              </a:rPr>
            </a:br>
            <a:endParaRPr lang="en-US" sz="32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1765" y="718464"/>
            <a:ext cx="4330700" cy="2425700"/>
          </a:xfrm>
        </p:spPr>
      </p:pic>
    </p:spTree>
    <p:extLst>
      <p:ext uri="{BB962C8B-B14F-4D97-AF65-F5344CB8AC3E}">
        <p14:creationId xmlns:p14="http://schemas.microsoft.com/office/powerpoint/2010/main" val="50982169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52399"/>
            <a:ext cx="7772398" cy="511629"/>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rtl="1"/>
            <a:r>
              <a:rPr lang="ar-IQ" sz="3200" dirty="0" smtClean="0">
                <a:latin typeface="Arial" panose="020B0604020202020204" pitchFamily="34" charset="0"/>
                <a:cs typeface="Arial" panose="020B0604020202020204" pitchFamily="34" charset="0"/>
              </a:rPr>
              <a:t>تاثير التدريب الرياضي في الدم</a:t>
            </a:r>
            <a:endParaRPr lang="en-US" sz="32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5546372"/>
              </p:ext>
            </p:extLst>
          </p:nvPr>
        </p:nvGraphicFramePr>
        <p:xfrm>
          <a:off x="1426029" y="718457"/>
          <a:ext cx="9601200" cy="6055360"/>
        </p:xfrm>
        <a:graphic>
          <a:graphicData uri="http://schemas.openxmlformats.org/drawingml/2006/table">
            <a:tbl>
              <a:tblPr rtl="1" firstRow="1" bandRow="1">
                <a:tableStyleId>{0505E3EF-67EA-436B-97B2-0124C06EBD24}</a:tableStyleId>
              </a:tblPr>
              <a:tblGrid>
                <a:gridCol w="1600200"/>
                <a:gridCol w="1600200"/>
                <a:gridCol w="1600200"/>
                <a:gridCol w="1600200"/>
                <a:gridCol w="1600200"/>
                <a:gridCol w="1600200"/>
              </a:tblGrid>
              <a:tr h="370840">
                <a:tc rowSpan="2">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IQ" dirty="0" smtClean="0"/>
                        <a:t>خصائص</a:t>
                      </a:r>
                      <a:r>
                        <a:rPr lang="ar-IQ" baseline="0" dirty="0" smtClean="0"/>
                        <a:t> الدم</a:t>
                      </a:r>
                      <a:endParaRPr lang="en-US" dirty="0" smtClean="0"/>
                    </a:p>
                  </a:txBody>
                  <a:tcPr anchor="ctr"/>
                </a:tc>
                <a:tc row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IQ" dirty="0" smtClean="0"/>
                        <a:t>الحالة</a:t>
                      </a:r>
                      <a:endParaRPr lang="en-US" dirty="0" smtClean="0"/>
                    </a:p>
                  </a:txBody>
                  <a:tcPr anchor="ctr"/>
                </a:tc>
                <a:tc gridSpan="2">
                  <a:txBody>
                    <a:bodyPr/>
                    <a:lstStyle/>
                    <a:p>
                      <a:pPr algn="ctr" rtl="1"/>
                      <a:r>
                        <a:rPr lang="ar-IQ" dirty="0" smtClean="0"/>
                        <a:t>غير المدربين</a:t>
                      </a:r>
                      <a:endParaRPr lang="en-US" dirty="0"/>
                    </a:p>
                  </a:txBody>
                  <a:tcPr/>
                </a:tc>
                <a:tc hMerge="1">
                  <a:txBody>
                    <a:bodyPr/>
                    <a:lstStyle/>
                    <a:p>
                      <a:pPr algn="r" rtl="1"/>
                      <a:endParaRPr lang="en-US" dirty="0"/>
                    </a:p>
                  </a:txBody>
                  <a:tcPr/>
                </a:tc>
                <a:tc grid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IQ" dirty="0" smtClean="0"/>
                        <a:t>المدربين</a:t>
                      </a:r>
                      <a:endParaRPr lang="en-US" dirty="0" smtClean="0"/>
                    </a:p>
                  </a:txBody>
                  <a:tcPr/>
                </a:tc>
                <a:tc hMerge="1">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dirty="0" smtClean="0"/>
                    </a:p>
                  </a:txBody>
                  <a:tcPr/>
                </a:tc>
              </a:tr>
              <a:tr h="370840">
                <a:tc vMerge="1">
                  <a:txBody>
                    <a:bodyPr/>
                    <a:lstStyle/>
                    <a:p>
                      <a:pPr algn="r" rtl="1"/>
                      <a:endParaRPr lang="en-US" dirty="0"/>
                    </a:p>
                  </a:txBody>
                  <a:tcPr/>
                </a:tc>
                <a:tc vMerge="1">
                  <a:txBody>
                    <a:bodyPr/>
                    <a:lstStyle/>
                    <a:p>
                      <a:pPr algn="r" rtl="1"/>
                      <a:endParaRPr lang="en-US"/>
                    </a:p>
                  </a:txBody>
                  <a:tcPr/>
                </a:tc>
                <a:tc>
                  <a:txBody>
                    <a:bodyPr/>
                    <a:lstStyle/>
                    <a:p>
                      <a:pPr algn="ctr" rtl="1"/>
                      <a:r>
                        <a:rPr lang="ar-IQ" dirty="0" smtClean="0"/>
                        <a:t>ذكور</a:t>
                      </a:r>
                      <a:endParaRPr lang="en-US" dirty="0"/>
                    </a:p>
                  </a:txBody>
                  <a:tcPr/>
                </a:tc>
                <a:tc>
                  <a:txBody>
                    <a:bodyPr/>
                    <a:lstStyle/>
                    <a:p>
                      <a:pPr algn="ctr" rtl="1"/>
                      <a:r>
                        <a:rPr lang="ar-IQ" dirty="0" smtClean="0"/>
                        <a:t>اناث</a:t>
                      </a:r>
                      <a:endParaRPr lang="en-US" dirty="0"/>
                    </a:p>
                  </a:txBody>
                  <a:tcPr/>
                </a:tc>
                <a:tc>
                  <a:txBody>
                    <a:bodyPr/>
                    <a:lstStyle/>
                    <a:p>
                      <a:pPr algn="ctr" rtl="1"/>
                      <a:r>
                        <a:rPr lang="ar-IQ" dirty="0" smtClean="0"/>
                        <a:t>ذكور</a:t>
                      </a:r>
                      <a:endParaRPr lang="en-US" dirty="0"/>
                    </a:p>
                  </a:txBody>
                  <a:tcPr/>
                </a:tc>
                <a:tc>
                  <a:txBody>
                    <a:bodyPr/>
                    <a:lstStyle/>
                    <a:p>
                      <a:pPr algn="ctr" rtl="1"/>
                      <a:r>
                        <a:rPr lang="ar-IQ" dirty="0" smtClean="0"/>
                        <a:t>اناث</a:t>
                      </a:r>
                      <a:endParaRPr lang="en-US" dirty="0"/>
                    </a:p>
                  </a:txBody>
                  <a:tcPr/>
                </a:tc>
              </a:tr>
              <a:tr h="370840">
                <a:tc rowSpan="2">
                  <a:txBody>
                    <a:bodyPr/>
                    <a:lstStyle/>
                    <a:p>
                      <a:pPr algn="ctr" rtl="1"/>
                      <a:r>
                        <a:rPr lang="ar-IQ" dirty="0" smtClean="0"/>
                        <a:t>حجم الدم </a:t>
                      </a:r>
                    </a:p>
                    <a:p>
                      <a:pPr algn="ctr" rtl="1"/>
                      <a:r>
                        <a:rPr lang="ar-IQ" dirty="0" smtClean="0"/>
                        <a:t>لتر</a:t>
                      </a:r>
                      <a:endParaRPr lang="en-US" dirty="0"/>
                    </a:p>
                  </a:txBody>
                  <a:tcPr/>
                </a:tc>
                <a:tc>
                  <a:txBody>
                    <a:bodyPr/>
                    <a:lstStyle/>
                    <a:p>
                      <a:pPr algn="ctr" rtl="1"/>
                      <a:r>
                        <a:rPr lang="ar-IQ" dirty="0" smtClean="0"/>
                        <a:t>الراحة </a:t>
                      </a:r>
                      <a:endParaRPr lang="en-US" dirty="0"/>
                    </a:p>
                  </a:txBody>
                  <a:tcPr/>
                </a:tc>
                <a:tc>
                  <a:txBody>
                    <a:bodyPr/>
                    <a:lstStyle/>
                    <a:p>
                      <a:pPr algn="ctr" rtl="1"/>
                      <a:r>
                        <a:rPr lang="ar-IQ" dirty="0" smtClean="0"/>
                        <a:t>5.7</a:t>
                      </a:r>
                      <a:endParaRPr lang="en-US" dirty="0"/>
                    </a:p>
                  </a:txBody>
                  <a:tcPr/>
                </a:tc>
                <a:tc>
                  <a:txBody>
                    <a:bodyPr/>
                    <a:lstStyle/>
                    <a:p>
                      <a:pPr algn="ctr" rtl="1"/>
                      <a:r>
                        <a:rPr lang="ar-IQ" dirty="0" smtClean="0"/>
                        <a:t>4.3</a:t>
                      </a:r>
                      <a:endParaRPr lang="en-US" dirty="0"/>
                    </a:p>
                  </a:txBody>
                  <a:tcPr/>
                </a:tc>
                <a:tc>
                  <a:txBody>
                    <a:bodyPr/>
                    <a:lstStyle/>
                    <a:p>
                      <a:pPr algn="ctr" rtl="1"/>
                      <a:r>
                        <a:rPr lang="ar-IQ" dirty="0" smtClean="0"/>
                        <a:t>6.4</a:t>
                      </a:r>
                      <a:endParaRPr lang="en-US" dirty="0"/>
                    </a:p>
                  </a:txBody>
                  <a:tcPr/>
                </a:tc>
                <a:tc>
                  <a:txBody>
                    <a:bodyPr/>
                    <a:lstStyle/>
                    <a:p>
                      <a:pPr algn="ctr" rtl="1"/>
                      <a:r>
                        <a:rPr lang="ar-IQ" dirty="0" smtClean="0"/>
                        <a:t>4.8</a:t>
                      </a:r>
                      <a:endParaRPr lang="en-US" dirty="0"/>
                    </a:p>
                  </a:txBody>
                  <a:tcPr/>
                </a:tc>
              </a:tr>
              <a:tr h="370840">
                <a:tc vMerge="1">
                  <a:txBody>
                    <a:bodyPr/>
                    <a:lstStyle/>
                    <a:p>
                      <a:pPr algn="r" rtl="1"/>
                      <a:endParaRPr lang="en-US" dirty="0"/>
                    </a:p>
                  </a:txBody>
                  <a:tcPr/>
                </a:tc>
                <a:tc>
                  <a:txBody>
                    <a:bodyPr/>
                    <a:lstStyle/>
                    <a:p>
                      <a:pPr algn="ctr" rtl="1"/>
                      <a:r>
                        <a:rPr lang="ar-IQ" dirty="0" smtClean="0"/>
                        <a:t>الحمل الاقصى</a:t>
                      </a:r>
                      <a:endParaRPr lang="en-US" dirty="0"/>
                    </a:p>
                  </a:txBody>
                  <a:tcPr/>
                </a:tc>
                <a:tc>
                  <a:txBody>
                    <a:bodyPr/>
                    <a:lstStyle/>
                    <a:p>
                      <a:pPr algn="ctr" rtl="1"/>
                      <a:r>
                        <a:rPr lang="ar-IQ" dirty="0" smtClean="0"/>
                        <a:t>5.5</a:t>
                      </a:r>
                      <a:endParaRPr lang="en-US" dirty="0"/>
                    </a:p>
                  </a:txBody>
                  <a:tcPr/>
                </a:tc>
                <a:tc>
                  <a:txBody>
                    <a:bodyPr/>
                    <a:lstStyle/>
                    <a:p>
                      <a:pPr algn="ctr" rtl="1"/>
                      <a:r>
                        <a:rPr lang="ar-IQ" dirty="0" smtClean="0"/>
                        <a:t>4.2</a:t>
                      </a:r>
                      <a:endParaRPr lang="en-US" dirty="0"/>
                    </a:p>
                  </a:txBody>
                  <a:tcPr/>
                </a:tc>
                <a:tc>
                  <a:txBody>
                    <a:bodyPr/>
                    <a:lstStyle/>
                    <a:p>
                      <a:pPr algn="ctr" rtl="1"/>
                      <a:r>
                        <a:rPr lang="ar-IQ" dirty="0" smtClean="0"/>
                        <a:t>6.1</a:t>
                      </a:r>
                      <a:endParaRPr lang="en-US" dirty="0"/>
                    </a:p>
                  </a:txBody>
                  <a:tcPr/>
                </a:tc>
                <a:tc>
                  <a:txBody>
                    <a:bodyPr/>
                    <a:lstStyle/>
                    <a:p>
                      <a:pPr algn="ctr" rtl="1"/>
                      <a:r>
                        <a:rPr lang="ar-IQ" dirty="0" smtClean="0"/>
                        <a:t>4.7</a:t>
                      </a:r>
                      <a:endParaRPr lang="en-US" dirty="0"/>
                    </a:p>
                  </a:txBody>
                  <a:tcPr/>
                </a:tc>
              </a:tr>
              <a:tr h="370840">
                <a:tc rowSpan="2">
                  <a:txBody>
                    <a:bodyPr/>
                    <a:lstStyle/>
                    <a:p>
                      <a:pPr algn="ctr" rtl="1"/>
                      <a:r>
                        <a:rPr lang="ar-IQ" dirty="0" smtClean="0"/>
                        <a:t>حجم  الهيموكولين</a:t>
                      </a:r>
                      <a:r>
                        <a:rPr lang="ar-IQ" baseline="0" dirty="0" smtClean="0"/>
                        <a:t> </a:t>
                      </a:r>
                    </a:p>
                    <a:p>
                      <a:pPr algn="ctr" rtl="1"/>
                      <a:r>
                        <a:rPr lang="ar-IQ" baseline="0" dirty="0" smtClean="0"/>
                        <a:t>غم / كغم</a:t>
                      </a:r>
                      <a:endParaRPr lang="en-US" dirty="0"/>
                    </a:p>
                  </a:txBody>
                  <a:tcPr/>
                </a:tc>
                <a:tc>
                  <a:txBody>
                    <a:bodyPr/>
                    <a:lstStyle/>
                    <a:p>
                      <a:pPr algn="ctr" rtl="1"/>
                      <a:r>
                        <a:rPr lang="ar-IQ" dirty="0" smtClean="0"/>
                        <a:t>الراحة </a:t>
                      </a:r>
                      <a:endParaRPr lang="en-US" dirty="0"/>
                    </a:p>
                  </a:txBody>
                  <a:tcPr/>
                </a:tc>
                <a:tc>
                  <a:txBody>
                    <a:bodyPr/>
                    <a:lstStyle/>
                    <a:p>
                      <a:pPr algn="ctr" rtl="1"/>
                      <a:r>
                        <a:rPr lang="ar-IQ" dirty="0" smtClean="0"/>
                        <a:t>10.5</a:t>
                      </a:r>
                      <a:endParaRPr lang="en-US" dirty="0"/>
                    </a:p>
                  </a:txBody>
                  <a:tcPr/>
                </a:tc>
                <a:tc>
                  <a:txBody>
                    <a:bodyPr/>
                    <a:lstStyle/>
                    <a:p>
                      <a:pPr algn="ctr" rtl="1"/>
                      <a:r>
                        <a:rPr lang="ar-IQ" dirty="0" smtClean="0"/>
                        <a:t>9.4</a:t>
                      </a:r>
                      <a:endParaRPr lang="en-US" dirty="0"/>
                    </a:p>
                  </a:txBody>
                  <a:tcPr/>
                </a:tc>
                <a:tc>
                  <a:txBody>
                    <a:bodyPr/>
                    <a:lstStyle/>
                    <a:p>
                      <a:pPr algn="ctr" rtl="1"/>
                      <a:r>
                        <a:rPr lang="ar-IQ" dirty="0" smtClean="0"/>
                        <a:t>11</a:t>
                      </a:r>
                      <a:endParaRPr lang="en-US" dirty="0"/>
                    </a:p>
                  </a:txBody>
                  <a:tcPr/>
                </a:tc>
                <a:tc>
                  <a:txBody>
                    <a:bodyPr/>
                    <a:lstStyle/>
                    <a:p>
                      <a:pPr algn="ctr" rtl="1"/>
                      <a:r>
                        <a:rPr lang="ar-IQ" dirty="0" smtClean="0"/>
                        <a:t>10</a:t>
                      </a:r>
                      <a:endParaRPr lang="en-US" dirty="0"/>
                    </a:p>
                  </a:txBody>
                  <a:tcPr/>
                </a:tc>
              </a:tr>
              <a:tr h="370840">
                <a:tc vMerge="1">
                  <a:txBody>
                    <a:bodyPr/>
                    <a:lstStyle/>
                    <a:p>
                      <a:pPr algn="r" rtl="1"/>
                      <a:endParaRPr lang="en-US" dirty="0"/>
                    </a:p>
                  </a:txBody>
                  <a:tcPr/>
                </a:tc>
                <a:tc>
                  <a:txBody>
                    <a:bodyPr/>
                    <a:lstStyle/>
                    <a:p>
                      <a:pPr algn="ctr" rtl="1"/>
                      <a:r>
                        <a:rPr lang="ar-IQ" dirty="0" smtClean="0"/>
                        <a:t>الحمل الاقصى</a:t>
                      </a:r>
                      <a:endParaRPr lang="en-US" dirty="0"/>
                    </a:p>
                  </a:txBody>
                  <a:tcPr/>
                </a:tc>
                <a:tc gridSpan="2">
                  <a:txBody>
                    <a:bodyPr/>
                    <a:lstStyle/>
                    <a:p>
                      <a:pPr algn="ctr" rtl="1"/>
                      <a:r>
                        <a:rPr lang="ar-IQ" dirty="0" smtClean="0"/>
                        <a:t>بدون تغير</a:t>
                      </a:r>
                      <a:endParaRPr lang="en-US" dirty="0"/>
                    </a:p>
                  </a:txBody>
                  <a:tcPr/>
                </a:tc>
                <a:tc hMerge="1">
                  <a:txBody>
                    <a:bodyPr/>
                    <a:lstStyle/>
                    <a:p>
                      <a:pPr algn="ctr" rtl="1"/>
                      <a:endParaRPr lang="en-US" dirty="0"/>
                    </a:p>
                  </a:txBody>
                  <a:tcPr/>
                </a:tc>
                <a:tc gridSpan="2">
                  <a:txBody>
                    <a:bodyPr/>
                    <a:lstStyle/>
                    <a:p>
                      <a:pPr algn="ctr" rtl="1"/>
                      <a:r>
                        <a:rPr lang="ar-IQ" dirty="0" smtClean="0"/>
                        <a:t>بدون تغير</a:t>
                      </a:r>
                      <a:endParaRPr lang="en-US" dirty="0"/>
                    </a:p>
                  </a:txBody>
                  <a:tcPr/>
                </a:tc>
                <a:tc hMerge="1">
                  <a:txBody>
                    <a:bodyPr/>
                    <a:lstStyle/>
                    <a:p>
                      <a:pPr algn="ctr" rtl="1"/>
                      <a:endParaRPr lang="en-US" dirty="0"/>
                    </a:p>
                  </a:txBody>
                  <a:tcPr/>
                </a:tc>
              </a:tr>
              <a:tr h="370840">
                <a:tc rowSpan="2">
                  <a:txBody>
                    <a:bodyPr/>
                    <a:lstStyle/>
                    <a:p>
                      <a:pPr algn="ctr" rtl="1"/>
                      <a:r>
                        <a:rPr lang="ar-IQ" dirty="0" smtClean="0"/>
                        <a:t>الكريات الحمراء</a:t>
                      </a:r>
                    </a:p>
                    <a:p>
                      <a:pPr algn="ctr" rtl="1"/>
                      <a:r>
                        <a:rPr lang="ar-IQ" dirty="0" smtClean="0"/>
                        <a:t>مليون/ مم3</a:t>
                      </a:r>
                      <a:endParaRPr lang="en-US" dirty="0"/>
                    </a:p>
                  </a:txBody>
                  <a:tcPr/>
                </a:tc>
                <a:tc>
                  <a:txBody>
                    <a:bodyPr/>
                    <a:lstStyle/>
                    <a:p>
                      <a:pPr algn="ctr" rtl="1"/>
                      <a:r>
                        <a:rPr lang="ar-IQ" dirty="0" smtClean="0"/>
                        <a:t>الراحة </a:t>
                      </a:r>
                      <a:endParaRPr lang="en-US" dirty="0"/>
                    </a:p>
                  </a:txBody>
                  <a:tcPr/>
                </a:tc>
                <a:tc>
                  <a:txBody>
                    <a:bodyPr/>
                    <a:lstStyle/>
                    <a:p>
                      <a:pPr algn="ctr" rtl="1"/>
                      <a:r>
                        <a:rPr lang="ar-IQ" dirty="0" smtClean="0"/>
                        <a:t>5.4</a:t>
                      </a:r>
                      <a:endParaRPr lang="en-US" dirty="0"/>
                    </a:p>
                  </a:txBody>
                  <a:tcPr/>
                </a:tc>
                <a:tc>
                  <a:txBody>
                    <a:bodyPr/>
                    <a:lstStyle/>
                    <a:p>
                      <a:pPr algn="ctr" rtl="1"/>
                      <a:r>
                        <a:rPr lang="ar-IQ" dirty="0" smtClean="0"/>
                        <a:t>4.6</a:t>
                      </a:r>
                      <a:endParaRPr lang="en-US" dirty="0"/>
                    </a:p>
                  </a:txBody>
                  <a:tcPr/>
                </a:tc>
                <a:tc gridSpan="2">
                  <a:txBody>
                    <a:bodyPr/>
                    <a:lstStyle/>
                    <a:p>
                      <a:pPr algn="ctr" rtl="1"/>
                      <a:r>
                        <a:rPr lang="ar-IQ" dirty="0" smtClean="0"/>
                        <a:t>بدون</a:t>
                      </a:r>
                      <a:r>
                        <a:rPr lang="ar-IQ" baseline="0" dirty="0" smtClean="0"/>
                        <a:t> تغير</a:t>
                      </a:r>
                      <a:endParaRPr lang="en-US" dirty="0"/>
                    </a:p>
                  </a:txBody>
                  <a:tcPr/>
                </a:tc>
                <a:tc hMerge="1">
                  <a:txBody>
                    <a:bodyPr/>
                    <a:lstStyle/>
                    <a:p>
                      <a:pPr algn="ctr" rtl="1"/>
                      <a:endParaRPr lang="en-US" dirty="0"/>
                    </a:p>
                  </a:txBody>
                  <a:tcPr/>
                </a:tc>
              </a:tr>
              <a:tr h="370840">
                <a:tc vMerge="1">
                  <a:txBody>
                    <a:bodyPr/>
                    <a:lstStyle/>
                    <a:p>
                      <a:pPr algn="r" rtl="1"/>
                      <a:endParaRPr lang="en-US" dirty="0"/>
                    </a:p>
                  </a:txBody>
                  <a:tcPr/>
                </a:tc>
                <a:tc>
                  <a:txBody>
                    <a:bodyPr/>
                    <a:lstStyle/>
                    <a:p>
                      <a:pPr algn="ctr" rtl="1"/>
                      <a:r>
                        <a:rPr lang="ar-IQ" dirty="0" smtClean="0"/>
                        <a:t>الحمل الاقصى</a:t>
                      </a:r>
                      <a:endParaRPr lang="en-US" dirty="0"/>
                    </a:p>
                  </a:txBody>
                  <a:tcPr/>
                </a:tc>
                <a:tc>
                  <a:txBody>
                    <a:bodyPr/>
                    <a:lstStyle/>
                    <a:p>
                      <a:pPr algn="ctr" rtl="1"/>
                      <a:r>
                        <a:rPr lang="ar-IQ" dirty="0" smtClean="0"/>
                        <a:t>5.7</a:t>
                      </a:r>
                      <a:endParaRPr lang="en-US" dirty="0"/>
                    </a:p>
                  </a:txBody>
                  <a:tcPr/>
                </a:tc>
                <a:tc>
                  <a:txBody>
                    <a:bodyPr/>
                    <a:lstStyle/>
                    <a:p>
                      <a:pPr algn="ctr" rtl="1"/>
                      <a:r>
                        <a:rPr lang="ar-IQ" dirty="0" smtClean="0"/>
                        <a:t>4.8</a:t>
                      </a:r>
                      <a:endParaRPr lang="en-US" dirty="0"/>
                    </a:p>
                  </a:txBody>
                  <a:tcPr/>
                </a:tc>
                <a:tc gridSpan="2">
                  <a:txBody>
                    <a:bodyPr/>
                    <a:lstStyle/>
                    <a:p>
                      <a:pPr algn="ctr" rtl="1"/>
                      <a:r>
                        <a:rPr lang="ar-IQ" dirty="0" smtClean="0"/>
                        <a:t>بدون</a:t>
                      </a:r>
                      <a:r>
                        <a:rPr lang="ar-IQ" baseline="0" dirty="0" smtClean="0"/>
                        <a:t> تغير</a:t>
                      </a:r>
                      <a:endParaRPr lang="en-US" dirty="0"/>
                    </a:p>
                  </a:txBody>
                  <a:tcPr/>
                </a:tc>
                <a:tc hMerge="1">
                  <a:txBody>
                    <a:bodyPr/>
                    <a:lstStyle/>
                    <a:p>
                      <a:pPr algn="ctr" rtl="1"/>
                      <a:endParaRPr lang="en-US" dirty="0"/>
                    </a:p>
                  </a:txBody>
                  <a:tcPr/>
                </a:tc>
              </a:tr>
              <a:tr h="370840">
                <a:tc rowSpan="2">
                  <a:txBody>
                    <a:bodyPr/>
                    <a:lstStyle/>
                    <a:p>
                      <a:pPr algn="ctr" rtl="1"/>
                      <a:r>
                        <a:rPr lang="ar-IQ" dirty="0" smtClean="0"/>
                        <a:t>الكريات البيضاء</a:t>
                      </a:r>
                    </a:p>
                    <a:p>
                      <a:pPr algn="ctr" rtl="1"/>
                      <a:r>
                        <a:rPr lang="ar-IQ" dirty="0" smtClean="0"/>
                        <a:t>الف</a:t>
                      </a:r>
                      <a:r>
                        <a:rPr lang="ar-IQ" baseline="0" dirty="0" smtClean="0"/>
                        <a:t> / مم3</a:t>
                      </a:r>
                      <a:endParaRPr lang="en-US" dirty="0"/>
                    </a:p>
                  </a:txBody>
                  <a:tcPr/>
                </a:tc>
                <a:tc>
                  <a:txBody>
                    <a:bodyPr/>
                    <a:lstStyle/>
                    <a:p>
                      <a:pPr algn="ctr" rtl="1"/>
                      <a:r>
                        <a:rPr lang="ar-IQ" dirty="0" smtClean="0"/>
                        <a:t>الراحة </a:t>
                      </a:r>
                      <a:endParaRPr lang="en-US" dirty="0"/>
                    </a:p>
                  </a:txBody>
                  <a:tcPr/>
                </a:tc>
                <a:tc>
                  <a:txBody>
                    <a:bodyPr/>
                    <a:lstStyle/>
                    <a:p>
                      <a:pPr algn="ctr" rtl="1"/>
                      <a:r>
                        <a:rPr lang="ar-IQ" dirty="0" smtClean="0"/>
                        <a:t>7.00</a:t>
                      </a:r>
                      <a:endParaRPr lang="en-US" dirty="0"/>
                    </a:p>
                  </a:txBody>
                  <a:tcPr/>
                </a:tc>
                <a:tc>
                  <a:txBody>
                    <a:bodyPr/>
                    <a:lstStyle/>
                    <a:p>
                      <a:pPr algn="ctr" rtl="1"/>
                      <a:r>
                        <a:rPr lang="ar-IQ" dirty="0" smtClean="0"/>
                        <a:t>7.00</a:t>
                      </a:r>
                      <a:endParaRPr lang="en-US" dirty="0"/>
                    </a:p>
                  </a:txBody>
                  <a:tcPr/>
                </a:tc>
                <a:tc gridSpan="2">
                  <a:txBody>
                    <a:bodyPr/>
                    <a:lstStyle/>
                    <a:p>
                      <a:pPr algn="ctr" rtl="1"/>
                      <a:r>
                        <a:rPr lang="ar-IQ" dirty="0" smtClean="0"/>
                        <a:t>بدون تغير</a:t>
                      </a:r>
                      <a:endParaRPr lang="en-US" dirty="0"/>
                    </a:p>
                  </a:txBody>
                  <a:tcPr/>
                </a:tc>
                <a:tc hMerge="1">
                  <a:txBody>
                    <a:bodyPr/>
                    <a:lstStyle/>
                    <a:p>
                      <a:pPr algn="ctr" rtl="1"/>
                      <a:endParaRPr lang="en-US" dirty="0"/>
                    </a:p>
                  </a:txBody>
                  <a:tcPr/>
                </a:tc>
              </a:tr>
              <a:tr h="370840">
                <a:tc vMerge="1">
                  <a:txBody>
                    <a:bodyPr/>
                    <a:lstStyle/>
                    <a:p>
                      <a:pPr algn="r" rtl="1"/>
                      <a:endParaRPr lang="en-US" dirty="0"/>
                    </a:p>
                  </a:txBody>
                  <a:tcPr/>
                </a:tc>
                <a:tc>
                  <a:txBody>
                    <a:bodyPr/>
                    <a:lstStyle/>
                    <a:p>
                      <a:pPr algn="ctr" rtl="1"/>
                      <a:r>
                        <a:rPr lang="ar-IQ" dirty="0" smtClean="0"/>
                        <a:t>الحمل الاقصى</a:t>
                      </a:r>
                      <a:endParaRPr lang="en-US" dirty="0"/>
                    </a:p>
                  </a:txBody>
                  <a:tcPr/>
                </a:tc>
                <a:tc>
                  <a:txBody>
                    <a:bodyPr/>
                    <a:lstStyle/>
                    <a:p>
                      <a:pPr algn="ctr" rtl="1"/>
                      <a:r>
                        <a:rPr lang="ar-IQ" dirty="0" smtClean="0"/>
                        <a:t>15</a:t>
                      </a:r>
                      <a:endParaRPr lang="en-US" dirty="0"/>
                    </a:p>
                  </a:txBody>
                  <a:tcPr/>
                </a:tc>
                <a:tc>
                  <a:txBody>
                    <a:bodyPr/>
                    <a:lstStyle/>
                    <a:p>
                      <a:pPr algn="ctr" rtl="1"/>
                      <a:r>
                        <a:rPr lang="ar-IQ" dirty="0" smtClean="0"/>
                        <a:t>15</a:t>
                      </a:r>
                      <a:endParaRPr lang="en-US" dirty="0"/>
                    </a:p>
                  </a:txBody>
                  <a:tcPr/>
                </a:tc>
                <a:tc gridSpan="2">
                  <a:txBody>
                    <a:bodyPr/>
                    <a:lstStyle/>
                    <a:p>
                      <a:pPr algn="ctr" rtl="1"/>
                      <a:r>
                        <a:rPr lang="ar-IQ" dirty="0" smtClean="0"/>
                        <a:t>بدون تغير</a:t>
                      </a:r>
                      <a:endParaRPr lang="en-US" dirty="0"/>
                    </a:p>
                  </a:txBody>
                  <a:tcPr/>
                </a:tc>
                <a:tc hMerge="1">
                  <a:txBody>
                    <a:bodyPr/>
                    <a:lstStyle/>
                    <a:p>
                      <a:pPr algn="ctr" rtl="1"/>
                      <a:endParaRPr lang="en-US" dirty="0"/>
                    </a:p>
                  </a:txBody>
                  <a:tcPr/>
                </a:tc>
              </a:tr>
              <a:tr h="370840">
                <a:tc rowSpan="2">
                  <a:txBody>
                    <a:bodyPr/>
                    <a:lstStyle/>
                    <a:p>
                      <a:pPr algn="r" rtl="1"/>
                      <a:r>
                        <a:rPr lang="ar-IQ" dirty="0" smtClean="0"/>
                        <a:t>المجموع الكلي للكرات الحمراء</a:t>
                      </a:r>
                    </a:p>
                    <a:p>
                      <a:pPr algn="ctr" rtl="1"/>
                      <a:r>
                        <a:rPr lang="ar-IQ" dirty="0" smtClean="0"/>
                        <a:t>ترليون</a:t>
                      </a:r>
                      <a:endParaRPr lang="en-US" dirty="0"/>
                    </a:p>
                  </a:txBody>
                  <a:tcPr/>
                </a:tc>
                <a:tc>
                  <a:txBody>
                    <a:bodyPr/>
                    <a:lstStyle/>
                    <a:p>
                      <a:pPr algn="ctr" rtl="1"/>
                      <a:r>
                        <a:rPr lang="ar-IQ" dirty="0" smtClean="0"/>
                        <a:t>الراحة </a:t>
                      </a:r>
                      <a:endParaRPr lang="en-US" dirty="0"/>
                    </a:p>
                  </a:txBody>
                  <a:tcPr/>
                </a:tc>
                <a:tc>
                  <a:txBody>
                    <a:bodyPr/>
                    <a:lstStyle/>
                    <a:p>
                      <a:pPr algn="ctr" rtl="1"/>
                      <a:r>
                        <a:rPr lang="ar-IQ" dirty="0" smtClean="0"/>
                        <a:t>30.8</a:t>
                      </a:r>
                      <a:endParaRPr lang="en-US" dirty="0"/>
                    </a:p>
                  </a:txBody>
                  <a:tcPr/>
                </a:tc>
                <a:tc>
                  <a:txBody>
                    <a:bodyPr/>
                    <a:lstStyle/>
                    <a:p>
                      <a:pPr algn="ctr" rtl="1"/>
                      <a:r>
                        <a:rPr lang="ar-IQ" dirty="0" smtClean="0"/>
                        <a:t>19.8</a:t>
                      </a:r>
                      <a:endParaRPr lang="en-US" dirty="0"/>
                    </a:p>
                  </a:txBody>
                  <a:tcPr/>
                </a:tc>
                <a:tc>
                  <a:txBody>
                    <a:bodyPr/>
                    <a:lstStyle/>
                    <a:p>
                      <a:pPr algn="ctr" rtl="1"/>
                      <a:r>
                        <a:rPr lang="ar-IQ" dirty="0" smtClean="0"/>
                        <a:t>34.6</a:t>
                      </a:r>
                      <a:endParaRPr lang="en-US" dirty="0"/>
                    </a:p>
                  </a:txBody>
                  <a:tcPr/>
                </a:tc>
                <a:tc>
                  <a:txBody>
                    <a:bodyPr/>
                    <a:lstStyle/>
                    <a:p>
                      <a:pPr algn="ctr" rtl="1"/>
                      <a:r>
                        <a:rPr lang="ar-IQ" dirty="0" smtClean="0"/>
                        <a:t>22.1</a:t>
                      </a:r>
                      <a:endParaRPr lang="en-US" dirty="0"/>
                    </a:p>
                  </a:txBody>
                  <a:tcPr/>
                </a:tc>
              </a:tr>
              <a:tr h="370840">
                <a:tc vMerge="1">
                  <a:txBody>
                    <a:bodyPr/>
                    <a:lstStyle/>
                    <a:p>
                      <a:pPr algn="r" rtl="1"/>
                      <a:endParaRPr lang="en-US" dirty="0"/>
                    </a:p>
                  </a:txBody>
                  <a:tcPr/>
                </a:tc>
                <a:tc>
                  <a:txBody>
                    <a:bodyPr/>
                    <a:lstStyle/>
                    <a:p>
                      <a:pPr algn="ctr" rtl="1"/>
                      <a:r>
                        <a:rPr lang="ar-IQ" dirty="0" smtClean="0"/>
                        <a:t>الحمل الاقصى</a:t>
                      </a:r>
                      <a:endParaRPr lang="en-US" dirty="0"/>
                    </a:p>
                  </a:txBody>
                  <a:tcPr/>
                </a:tc>
                <a:tc gridSpan="2">
                  <a:txBody>
                    <a:bodyPr/>
                    <a:lstStyle/>
                    <a:p>
                      <a:pPr algn="ctr" rtl="1"/>
                      <a:r>
                        <a:rPr lang="ar-IQ" dirty="0" smtClean="0"/>
                        <a:t>بدون تغير</a:t>
                      </a:r>
                      <a:endParaRPr lang="en-US" dirty="0"/>
                    </a:p>
                  </a:txBody>
                  <a:tcPr/>
                </a:tc>
                <a:tc hMerge="1">
                  <a:txBody>
                    <a:bodyPr/>
                    <a:lstStyle/>
                    <a:p>
                      <a:pPr algn="ctr" rtl="1"/>
                      <a:endParaRPr lang="en-US"/>
                    </a:p>
                  </a:txBody>
                  <a:tcPr/>
                </a:tc>
                <a:tc gridSpan="2">
                  <a:txBody>
                    <a:bodyPr/>
                    <a:lstStyle/>
                    <a:p>
                      <a:pPr algn="ctr" rtl="1"/>
                      <a:r>
                        <a:rPr lang="ar-IQ" dirty="0" smtClean="0"/>
                        <a:t>بدون تغير</a:t>
                      </a:r>
                      <a:endParaRPr lang="en-US" dirty="0"/>
                    </a:p>
                  </a:txBody>
                  <a:tcPr/>
                </a:tc>
                <a:tc hMerge="1">
                  <a:txBody>
                    <a:bodyPr/>
                    <a:lstStyle/>
                    <a:p>
                      <a:pPr algn="ctr" rtl="1"/>
                      <a:endParaRPr lang="en-US" dirty="0"/>
                    </a:p>
                  </a:txBody>
                  <a:tcPr/>
                </a:tc>
              </a:tr>
              <a:tr h="370840">
                <a:tc rowSpan="3">
                  <a:txBody>
                    <a:bodyPr/>
                    <a:lstStyle/>
                    <a:p>
                      <a:pPr algn="ctr" rtl="1"/>
                      <a:r>
                        <a:rPr lang="ar-IQ" dirty="0" smtClean="0"/>
                        <a:t>اللاكتيك في الشرايين</a:t>
                      </a:r>
                      <a:r>
                        <a:rPr lang="ar-IQ" baseline="0" dirty="0" smtClean="0"/>
                        <a:t> والاورده (ملغم)</a:t>
                      </a:r>
                      <a:endParaRPr lang="en-US" dirty="0"/>
                    </a:p>
                  </a:txBody>
                  <a:tcPr/>
                </a:tc>
                <a:tc>
                  <a:txBody>
                    <a:bodyPr/>
                    <a:lstStyle/>
                    <a:p>
                      <a:pPr algn="ctr" rtl="1"/>
                      <a:r>
                        <a:rPr lang="ar-IQ" dirty="0" smtClean="0"/>
                        <a:t>الراحة </a:t>
                      </a:r>
                      <a:endParaRPr lang="en-US" dirty="0"/>
                    </a:p>
                  </a:txBody>
                  <a:tcPr/>
                </a:tc>
                <a:tc>
                  <a:txBody>
                    <a:bodyPr/>
                    <a:lstStyle/>
                    <a:p>
                      <a:pPr algn="ctr" rtl="1"/>
                      <a:r>
                        <a:rPr lang="ar-IQ" dirty="0" smtClean="0"/>
                        <a:t>12</a:t>
                      </a:r>
                      <a:endParaRPr lang="en-US" dirty="0"/>
                    </a:p>
                  </a:txBody>
                  <a:tcPr/>
                </a:tc>
                <a:tc>
                  <a:txBody>
                    <a:bodyPr/>
                    <a:lstStyle/>
                    <a:p>
                      <a:pPr algn="ctr" rtl="1"/>
                      <a:r>
                        <a:rPr lang="ar-IQ" dirty="0" smtClean="0"/>
                        <a:t>12</a:t>
                      </a:r>
                      <a:endParaRPr lang="en-US" dirty="0"/>
                    </a:p>
                  </a:txBody>
                  <a:tcPr/>
                </a:tc>
                <a:tc gridSpan="2">
                  <a:txBody>
                    <a:bodyPr/>
                    <a:lstStyle/>
                    <a:p>
                      <a:pPr algn="ctr" rtl="1"/>
                      <a:r>
                        <a:rPr lang="ar-IQ" dirty="0" smtClean="0"/>
                        <a:t>بدون تغير</a:t>
                      </a:r>
                      <a:endParaRPr lang="en-US" dirty="0"/>
                    </a:p>
                  </a:txBody>
                  <a:tcPr/>
                </a:tc>
                <a:tc hMerge="1">
                  <a:txBody>
                    <a:bodyPr/>
                    <a:lstStyle/>
                    <a:p>
                      <a:pPr algn="ctr" rtl="1"/>
                      <a:endParaRPr lang="en-US" dirty="0"/>
                    </a:p>
                  </a:txBody>
                  <a:tcPr/>
                </a:tc>
              </a:tr>
              <a:tr h="370840">
                <a:tc vMerge="1">
                  <a:txBody>
                    <a:bodyPr/>
                    <a:lstStyle/>
                    <a:p>
                      <a:pPr algn="r" rtl="1"/>
                      <a:endParaRPr lang="en-US"/>
                    </a:p>
                  </a:txBody>
                  <a:tcPr/>
                </a:tc>
                <a:tc>
                  <a:txBody>
                    <a:bodyPr/>
                    <a:lstStyle/>
                    <a:p>
                      <a:pPr algn="ctr" rtl="1"/>
                      <a:r>
                        <a:rPr lang="ar-IQ" sz="1400" dirty="0" smtClean="0"/>
                        <a:t>الحمل </a:t>
                      </a:r>
                      <a:r>
                        <a:rPr lang="ar-IQ" sz="1400" dirty="0" smtClean="0"/>
                        <a:t> الاقل</a:t>
                      </a:r>
                      <a:r>
                        <a:rPr lang="ar-IQ" sz="1400" baseline="0" dirty="0" smtClean="0"/>
                        <a:t> من </a:t>
                      </a:r>
                      <a:r>
                        <a:rPr lang="ar-IQ" sz="1400" dirty="0" smtClean="0"/>
                        <a:t>الاقصى</a:t>
                      </a:r>
                      <a:endParaRPr lang="en-US" sz="1400" dirty="0"/>
                    </a:p>
                  </a:txBody>
                  <a:tcPr/>
                </a:tc>
                <a:tc>
                  <a:txBody>
                    <a:bodyPr/>
                    <a:lstStyle/>
                    <a:p>
                      <a:pPr algn="ctr" rtl="1"/>
                      <a:r>
                        <a:rPr lang="ar-IQ" dirty="0" smtClean="0"/>
                        <a:t>50</a:t>
                      </a:r>
                      <a:endParaRPr lang="en-US" dirty="0"/>
                    </a:p>
                  </a:txBody>
                  <a:tcPr/>
                </a:tc>
                <a:tc>
                  <a:txBody>
                    <a:bodyPr/>
                    <a:lstStyle/>
                    <a:p>
                      <a:pPr algn="ctr" rtl="1"/>
                      <a:r>
                        <a:rPr lang="ar-IQ" dirty="0" smtClean="0"/>
                        <a:t>50</a:t>
                      </a:r>
                      <a:endParaRPr lang="en-US" dirty="0"/>
                    </a:p>
                  </a:txBody>
                  <a:tcPr/>
                </a:tc>
                <a:tc>
                  <a:txBody>
                    <a:bodyPr/>
                    <a:lstStyle/>
                    <a:p>
                      <a:pPr algn="ctr" rtl="1"/>
                      <a:r>
                        <a:rPr lang="ar-IQ" dirty="0" smtClean="0"/>
                        <a:t>18</a:t>
                      </a:r>
                      <a:endParaRPr lang="en-US" dirty="0"/>
                    </a:p>
                  </a:txBody>
                  <a:tcPr/>
                </a:tc>
                <a:tc>
                  <a:txBody>
                    <a:bodyPr/>
                    <a:lstStyle/>
                    <a:p>
                      <a:pPr algn="ctr" rtl="1"/>
                      <a:r>
                        <a:rPr lang="ar-IQ" dirty="0" smtClean="0"/>
                        <a:t>18</a:t>
                      </a:r>
                      <a:endParaRPr lang="en-US" dirty="0"/>
                    </a:p>
                  </a:txBody>
                  <a:tcPr/>
                </a:tc>
              </a:tr>
              <a:tr h="370840">
                <a:tc vMerge="1">
                  <a:txBody>
                    <a:bodyPr/>
                    <a:lstStyle/>
                    <a:p>
                      <a:pPr algn="ctr" rtl="1"/>
                      <a:endParaRPr lang="en-US" dirty="0"/>
                    </a:p>
                  </a:txBody>
                  <a:tcPr/>
                </a:tc>
                <a:tc>
                  <a:txBody>
                    <a:bodyPr/>
                    <a:lstStyle/>
                    <a:p>
                      <a:pPr algn="ctr" rtl="1"/>
                      <a:r>
                        <a:rPr lang="ar-IQ" dirty="0" smtClean="0"/>
                        <a:t>الحمل الاقصى</a:t>
                      </a:r>
                      <a:endParaRPr lang="en-US" dirty="0"/>
                    </a:p>
                  </a:txBody>
                  <a:tcPr/>
                </a:tc>
                <a:tc>
                  <a:txBody>
                    <a:bodyPr/>
                    <a:lstStyle/>
                    <a:p>
                      <a:pPr algn="ctr" rtl="1"/>
                      <a:r>
                        <a:rPr lang="ar-IQ" dirty="0" smtClean="0"/>
                        <a:t>120</a:t>
                      </a:r>
                      <a:endParaRPr lang="en-US" dirty="0"/>
                    </a:p>
                  </a:txBody>
                  <a:tcPr/>
                </a:tc>
                <a:tc>
                  <a:txBody>
                    <a:bodyPr/>
                    <a:lstStyle/>
                    <a:p>
                      <a:pPr algn="ctr" rtl="1"/>
                      <a:r>
                        <a:rPr lang="ar-IQ" dirty="0" smtClean="0"/>
                        <a:t>120</a:t>
                      </a:r>
                      <a:endParaRPr lang="en-US" dirty="0"/>
                    </a:p>
                  </a:txBody>
                  <a:tcPr/>
                </a:tc>
                <a:tc>
                  <a:txBody>
                    <a:bodyPr/>
                    <a:lstStyle/>
                    <a:p>
                      <a:pPr algn="ctr" rtl="1"/>
                      <a:r>
                        <a:rPr lang="ar-IQ" dirty="0" smtClean="0"/>
                        <a:t>140</a:t>
                      </a:r>
                      <a:endParaRPr lang="en-US" dirty="0"/>
                    </a:p>
                  </a:txBody>
                  <a:tcPr/>
                </a:tc>
                <a:tc>
                  <a:txBody>
                    <a:bodyPr/>
                    <a:lstStyle/>
                    <a:p>
                      <a:pPr algn="ctr" rtl="1"/>
                      <a:r>
                        <a:rPr lang="ar-IQ" dirty="0" smtClean="0"/>
                        <a:t>140</a:t>
                      </a:r>
                      <a:endParaRPr lang="en-US" dirty="0"/>
                    </a:p>
                  </a:txBody>
                  <a:tcPr/>
                </a:tc>
              </a:tr>
            </a:tbl>
          </a:graphicData>
        </a:graphic>
      </p:graphicFrame>
    </p:spTree>
    <p:extLst>
      <p:ext uri="{BB962C8B-B14F-4D97-AF65-F5344CB8AC3E}">
        <p14:creationId xmlns:p14="http://schemas.microsoft.com/office/powerpoint/2010/main" val="131067543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anim calcmode="lin" valueType="num">
                                      <p:cBhvr>
                                        <p:cTn id="16" dur="2000" fill="hold"/>
                                        <p:tgtEl>
                                          <p:spTgt spid="4"/>
                                        </p:tgtEl>
                                        <p:attrNameLst>
                                          <p:attrName>ppt_w</p:attrName>
                                        </p:attrNameLst>
                                      </p:cBhvr>
                                      <p:tavLst>
                                        <p:tav tm="0" fmla="#ppt_w*sin(2.5*pi*$)">
                                          <p:val>
                                            <p:fltVal val="0"/>
                                          </p:val>
                                        </p:tav>
                                        <p:tav tm="100000">
                                          <p:val>
                                            <p:fltVal val="1"/>
                                          </p:val>
                                        </p:tav>
                                      </p:tavLst>
                                    </p:anim>
                                    <p:anim calcmode="lin" valueType="num">
                                      <p:cBhvr>
                                        <p:cTn id="17"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5"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5" dur="1000" fill="hold"/>
                                        <p:tgtEl>
                                          <p:spTgt spid="4"/>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7457" y="685800"/>
            <a:ext cx="6825342" cy="696686"/>
          </a:xfrm>
        </p:spPr>
        <p:style>
          <a:lnRef idx="1">
            <a:schemeClr val="accent2"/>
          </a:lnRef>
          <a:fillRef idx="2">
            <a:schemeClr val="accent2"/>
          </a:fillRef>
          <a:effectRef idx="1">
            <a:schemeClr val="accent2"/>
          </a:effectRef>
          <a:fontRef idx="minor">
            <a:schemeClr val="dk1"/>
          </a:fontRef>
        </p:style>
        <p:txBody>
          <a:bodyPr>
            <a:normAutofit/>
          </a:bodyPr>
          <a:lstStyle/>
          <a:p>
            <a:pPr algn="r" rtl="1"/>
            <a:r>
              <a:rPr lang="ar-IQ" sz="4000" dirty="0" smtClean="0">
                <a:latin typeface="Arial" panose="020B0604020202020204" pitchFamily="34" charset="0"/>
                <a:cs typeface="Arial" panose="020B0604020202020204" pitchFamily="34" charset="0"/>
              </a:rPr>
              <a:t>تاثير النشاط البدني على مستوى سكر الدم</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371600" y="1687287"/>
            <a:ext cx="9601199" cy="4811484"/>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r" rtl="1"/>
            <a:r>
              <a:rPr lang="ar-IQ" dirty="0" smtClean="0"/>
              <a:t>المحافظة على مستوى سكر الكلوكوز ثابتا بقدر 80 – 120 مللي غرام هي احدى خصائص الدم الهامة وذلك لحاجة الجهاز العصبي الاساسية لسكر الكلوكوز.</a:t>
            </a:r>
          </a:p>
          <a:p>
            <a:pPr algn="r" rtl="1"/>
            <a:r>
              <a:rPr lang="ar-IQ" dirty="0" smtClean="0"/>
              <a:t>يتحول الكلوكوجين في العضلات الى سكر الكلوكوز ثم يمد العضلات بالطاقة المطلوبة.</a:t>
            </a:r>
          </a:p>
          <a:p>
            <a:pPr algn="r" rtl="1"/>
            <a:r>
              <a:rPr lang="ar-IQ" dirty="0" smtClean="0"/>
              <a:t>عند يقل انتاج الكلوكوز في الكبد فان نسبة الاعتماد على الدهون تزداد تدريجيا خصوصا بعد العمل العضلي لفترة طويلة ثلاث ساعات.</a:t>
            </a:r>
          </a:p>
          <a:p>
            <a:pPr algn="r" rtl="1"/>
            <a:r>
              <a:rPr lang="ar-IQ" dirty="0" smtClean="0"/>
              <a:t>الانشطة البدنية ذات الشدة المتوسطة لاتؤدي الى زيادة ملحوظة في زيادة سكر الدم.</a:t>
            </a:r>
          </a:p>
          <a:p>
            <a:pPr algn="r" rtl="1"/>
            <a:r>
              <a:rPr lang="ar-IQ" dirty="0" smtClean="0"/>
              <a:t>في الانشطة ذات الشدة العالية او في حالة اداء نشاط بدني عالي يلاحظ زيادة في سكر الدم بعد المنافسة عنه بعد التدريب.</a:t>
            </a:r>
          </a:p>
          <a:p>
            <a:pPr algn="r" rtl="1"/>
            <a:r>
              <a:rPr lang="ar-IQ" dirty="0" smtClean="0"/>
              <a:t>يجب اعطاء اللاعبين وجبة غنية بالكربوهيدرات مع تناولهم للشاي المزود بكمية كبيرة من السكر قبل الاشتراك في المنافسة.</a:t>
            </a:r>
          </a:p>
          <a:p>
            <a:pPr algn="r" rtl="1"/>
            <a:r>
              <a:rPr lang="ar-IQ" dirty="0" smtClean="0"/>
              <a:t>اما خلال المباراة وقبل ان يشعر اللاعبين بالجوع الشديد من خلال ادائهم للجهد البدني العالي ولتجنب انخفاض نسبة السكر في الدم يجب اعطائهم سوائل غنيه باملاح الصوديوم ممزوجة مع سكر الكلوكوز ليستعيد الجسم مخزونه من الكلايكوجين خلال هذه الفترة اي فترة المنافسة.</a:t>
            </a:r>
          </a:p>
          <a:p>
            <a:pPr algn="r" rtl="1"/>
            <a:endParaRPr lang="en-US" dirty="0"/>
          </a:p>
        </p:txBody>
      </p:sp>
    </p:spTree>
    <p:extLst>
      <p:ext uri="{BB962C8B-B14F-4D97-AF65-F5344CB8AC3E}">
        <p14:creationId xmlns:p14="http://schemas.microsoft.com/office/powerpoint/2010/main" val="366028757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2"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500" fill="hold"/>
                                        <p:tgtEl>
                                          <p:spTgt spid="3">
                                            <p:bg/>
                                          </p:spTgt>
                                        </p:tgtEl>
                                        <p:attrNameLst>
                                          <p:attrName>ppt_x</p:attrName>
                                        </p:attrNameLst>
                                      </p:cBhvr>
                                      <p:tavLst>
                                        <p:tav tm="0">
                                          <p:val>
                                            <p:strVal val="#ppt_x+#ppt_w/2"/>
                                          </p:val>
                                        </p:tav>
                                        <p:tav tm="100000">
                                          <p:val>
                                            <p:strVal val="#ppt_x"/>
                                          </p:val>
                                        </p:tav>
                                      </p:tavLst>
                                    </p:anim>
                                    <p:anim calcmode="lin" valueType="num">
                                      <p:cBhvr>
                                        <p:cTn id="13" dur="500" fill="hold"/>
                                        <p:tgtEl>
                                          <p:spTgt spid="3">
                                            <p:bg/>
                                          </p:spTgt>
                                        </p:tgtEl>
                                        <p:attrNameLst>
                                          <p:attrName>ppt_y</p:attrName>
                                        </p:attrNameLst>
                                      </p:cBhvr>
                                      <p:tavLst>
                                        <p:tav tm="0">
                                          <p:val>
                                            <p:strVal val="#ppt_y"/>
                                          </p:val>
                                        </p:tav>
                                        <p:tav tm="100000">
                                          <p:val>
                                            <p:strVal val="#ppt_y"/>
                                          </p:val>
                                        </p:tav>
                                      </p:tavLst>
                                    </p:anim>
                                    <p:anim calcmode="lin" valueType="num">
                                      <p:cBhvr>
                                        <p:cTn id="14" dur="500" fill="hold"/>
                                        <p:tgtEl>
                                          <p:spTgt spid="3">
                                            <p:bg/>
                                          </p:spTgt>
                                        </p:tgtEl>
                                        <p:attrNameLst>
                                          <p:attrName>ppt_w</p:attrName>
                                        </p:attrNameLst>
                                      </p:cBhvr>
                                      <p:tavLst>
                                        <p:tav tm="0">
                                          <p:val>
                                            <p:fltVal val="0"/>
                                          </p:val>
                                        </p:tav>
                                        <p:tav tm="100000">
                                          <p:val>
                                            <p:strVal val="#ppt_w"/>
                                          </p:val>
                                        </p:tav>
                                      </p:tavLst>
                                    </p:anim>
                                    <p:anim calcmode="lin" valueType="num">
                                      <p:cBhvr>
                                        <p:cTn id="15" dur="500" fill="hold"/>
                                        <p:tgtEl>
                                          <p:spTgt spid="3">
                                            <p:bg/>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7" presetClass="entr" presetSubtype="2"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p:cTn id="20" dur="500" fill="hold"/>
                                        <p:tgtEl>
                                          <p:spTgt spid="3">
                                            <p:txEl>
                                              <p:pRg st="0" end="0"/>
                                            </p:txEl>
                                          </p:spTgt>
                                        </p:tgtEl>
                                        <p:attrNameLst>
                                          <p:attrName>ppt_x</p:attrName>
                                        </p:attrNameLst>
                                      </p:cBhvr>
                                      <p:tavLst>
                                        <p:tav tm="0">
                                          <p:val>
                                            <p:strVal val="#ppt_x+#ppt_w/2"/>
                                          </p:val>
                                        </p:tav>
                                        <p:tav tm="100000">
                                          <p:val>
                                            <p:strVal val="#ppt_x"/>
                                          </p:val>
                                        </p:tav>
                                      </p:tavLst>
                                    </p:anim>
                                    <p:anim calcmode="lin" valueType="num">
                                      <p:cBhvr>
                                        <p:cTn id="21"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7" presetClass="entr" presetSubtype="2"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p:cTn id="28" dur="500" fill="hold"/>
                                        <p:tgtEl>
                                          <p:spTgt spid="3">
                                            <p:txEl>
                                              <p:pRg st="1" end="1"/>
                                            </p:txEl>
                                          </p:spTgt>
                                        </p:tgtEl>
                                        <p:attrNameLst>
                                          <p:attrName>ppt_x</p:attrName>
                                        </p:attrNameLst>
                                      </p:cBhvr>
                                      <p:tavLst>
                                        <p:tav tm="0">
                                          <p:val>
                                            <p:strVal val="#ppt_x+#ppt_w/2"/>
                                          </p:val>
                                        </p:tav>
                                        <p:tav tm="100000">
                                          <p:val>
                                            <p:strVal val="#ppt_x"/>
                                          </p:val>
                                        </p:tav>
                                      </p:tavLst>
                                    </p:anim>
                                    <p:anim calcmode="lin" valueType="num">
                                      <p:cBhvr>
                                        <p:cTn id="29"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2"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ppt_x</p:attrName>
                                        </p:attrNameLst>
                                      </p:cBhvr>
                                      <p:tavLst>
                                        <p:tav tm="0">
                                          <p:val>
                                            <p:strVal val="#ppt_x+#ppt_w/2"/>
                                          </p:val>
                                        </p:tav>
                                        <p:tav tm="100000">
                                          <p:val>
                                            <p:strVal val="#ppt_x"/>
                                          </p:val>
                                        </p:tav>
                                      </p:tavLst>
                                    </p:anim>
                                    <p:anim calcmode="lin" valueType="num">
                                      <p:cBhvr>
                                        <p:cTn id="37"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3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7" presetClass="entr" presetSubtype="2" fill="hold" grpId="0"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p:cTn id="44" dur="500" fill="hold"/>
                                        <p:tgtEl>
                                          <p:spTgt spid="3">
                                            <p:txEl>
                                              <p:pRg st="3" end="3"/>
                                            </p:txEl>
                                          </p:spTgt>
                                        </p:tgtEl>
                                        <p:attrNameLst>
                                          <p:attrName>ppt_x</p:attrName>
                                        </p:attrNameLst>
                                      </p:cBhvr>
                                      <p:tavLst>
                                        <p:tav tm="0">
                                          <p:val>
                                            <p:strVal val="#ppt_x+#ppt_w/2"/>
                                          </p:val>
                                        </p:tav>
                                        <p:tav tm="100000">
                                          <p:val>
                                            <p:strVal val="#ppt_x"/>
                                          </p:val>
                                        </p:tav>
                                      </p:tavLst>
                                    </p:anim>
                                    <p:anim calcmode="lin" valueType="num">
                                      <p:cBhvr>
                                        <p:cTn id="4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4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17" presetClass="entr" presetSubtype="2"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 calcmode="lin" valueType="num">
                                      <p:cBhvr>
                                        <p:cTn id="52" dur="500" fill="hold"/>
                                        <p:tgtEl>
                                          <p:spTgt spid="3">
                                            <p:txEl>
                                              <p:pRg st="4" end="4"/>
                                            </p:txEl>
                                          </p:spTgt>
                                        </p:tgtEl>
                                        <p:attrNameLst>
                                          <p:attrName>ppt_x</p:attrName>
                                        </p:attrNameLst>
                                      </p:cBhvr>
                                      <p:tavLst>
                                        <p:tav tm="0">
                                          <p:val>
                                            <p:strVal val="#ppt_x+#ppt_w/2"/>
                                          </p:val>
                                        </p:tav>
                                        <p:tav tm="100000">
                                          <p:val>
                                            <p:strVal val="#ppt_x"/>
                                          </p:val>
                                        </p:tav>
                                      </p:tavLst>
                                    </p:anim>
                                    <p:anim calcmode="lin" valueType="num">
                                      <p:cBhvr>
                                        <p:cTn id="53"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17" presetClass="entr" presetSubtype="2" fill="hold" grpId="0"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 calcmode="lin" valueType="num">
                                      <p:cBhvr>
                                        <p:cTn id="60" dur="500" fill="hold"/>
                                        <p:tgtEl>
                                          <p:spTgt spid="3">
                                            <p:txEl>
                                              <p:pRg st="5" end="5"/>
                                            </p:txEl>
                                          </p:spTgt>
                                        </p:tgtEl>
                                        <p:attrNameLst>
                                          <p:attrName>ppt_x</p:attrName>
                                        </p:attrNameLst>
                                      </p:cBhvr>
                                      <p:tavLst>
                                        <p:tav tm="0">
                                          <p:val>
                                            <p:strVal val="#ppt_x+#ppt_w/2"/>
                                          </p:val>
                                        </p:tav>
                                        <p:tav tm="100000">
                                          <p:val>
                                            <p:strVal val="#ppt_x"/>
                                          </p:val>
                                        </p:tav>
                                      </p:tavLst>
                                    </p:anim>
                                    <p:anim calcmode="lin" valueType="num">
                                      <p:cBhvr>
                                        <p:cTn id="61"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6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63"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64" fill="hold">
                      <p:stCondLst>
                        <p:cond delay="indefinite"/>
                      </p:stCondLst>
                      <p:childTnLst>
                        <p:par>
                          <p:cTn id="65" fill="hold">
                            <p:stCondLst>
                              <p:cond delay="0"/>
                            </p:stCondLst>
                            <p:childTnLst>
                              <p:par>
                                <p:cTn id="66" presetID="17" presetClass="entr" presetSubtype="2" fill="hold" grpId="0"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 calcmode="lin" valueType="num">
                                      <p:cBhvr>
                                        <p:cTn id="68" dur="500" fill="hold"/>
                                        <p:tgtEl>
                                          <p:spTgt spid="3">
                                            <p:txEl>
                                              <p:pRg st="6" end="6"/>
                                            </p:txEl>
                                          </p:spTgt>
                                        </p:tgtEl>
                                        <p:attrNameLst>
                                          <p:attrName>ppt_x</p:attrName>
                                        </p:attrNameLst>
                                      </p:cBhvr>
                                      <p:tavLst>
                                        <p:tav tm="0">
                                          <p:val>
                                            <p:strVal val="#ppt_x+#ppt_w/2"/>
                                          </p:val>
                                        </p:tav>
                                        <p:tav tm="100000">
                                          <p:val>
                                            <p:strVal val="#ppt_x"/>
                                          </p:val>
                                        </p:tav>
                                      </p:tavLst>
                                    </p:anim>
                                    <p:anim calcmode="lin" valueType="num">
                                      <p:cBhvr>
                                        <p:cTn id="69"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70"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7656" y="685800"/>
            <a:ext cx="9035143" cy="772886"/>
          </a:xfrm>
          <a:scene3d>
            <a:camera prst="orthographicFront"/>
            <a:lightRig rig="threePt" dir="t"/>
          </a:scene3d>
          <a:sp3d>
            <a:bevelT w="139700" prst="cross"/>
          </a:sp3d>
        </p:spPr>
        <p:style>
          <a:lnRef idx="1">
            <a:schemeClr val="accent4"/>
          </a:lnRef>
          <a:fillRef idx="2">
            <a:schemeClr val="accent4"/>
          </a:fillRef>
          <a:effectRef idx="1">
            <a:schemeClr val="accent4"/>
          </a:effectRef>
          <a:fontRef idx="minor">
            <a:schemeClr val="dk1"/>
          </a:fontRef>
        </p:style>
        <p:txBody>
          <a:bodyPr>
            <a:normAutofit/>
          </a:bodyPr>
          <a:lstStyle/>
          <a:p>
            <a:pPr algn="r" rtl="1"/>
            <a:r>
              <a:rPr lang="ar-IQ" dirty="0" smtClean="0">
                <a:latin typeface="Arial" panose="020B0604020202020204" pitchFamily="34" charset="0"/>
                <a:cs typeface="Arial" panose="020B0604020202020204" pitchFamily="34" charset="0"/>
              </a:rPr>
              <a:t>تاثير النشاط البدني على التوازن الحمضي القلوي</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371599" y="1676402"/>
            <a:ext cx="9720944" cy="5029200"/>
          </a:xfrm>
          <a:scene3d>
            <a:camera prst="orthographicFront"/>
            <a:lightRig rig="threePt" dir="t"/>
          </a:scene3d>
          <a:sp3d>
            <a:bevelT w="139700" prst="cross"/>
          </a:sp3d>
        </p:spPr>
        <p:style>
          <a:lnRef idx="1">
            <a:schemeClr val="accent5"/>
          </a:lnRef>
          <a:fillRef idx="3">
            <a:schemeClr val="accent5"/>
          </a:fillRef>
          <a:effectRef idx="2">
            <a:schemeClr val="accent5"/>
          </a:effectRef>
          <a:fontRef idx="minor">
            <a:schemeClr val="lt1"/>
          </a:fontRef>
        </p:style>
        <p:txBody>
          <a:bodyPr>
            <a:normAutofit lnSpcReduction="10000"/>
          </a:bodyPr>
          <a:lstStyle/>
          <a:p>
            <a:pPr algn="r" rtl="1"/>
            <a:r>
              <a:rPr lang="ar-IQ" dirty="0" smtClean="0"/>
              <a:t>يعتبر اللاكتيك هو الصورة النهائية لاستهلاك الكلايكوجين اللاهوائي وهو يوجد في حالة الراحة بنسبة لا تزيد على 10 ملليغرامات، الا ان هذه النسبة تزداد عند اداء الانشطة الرياضية ذات الشدة العالية.</a:t>
            </a:r>
          </a:p>
          <a:p>
            <a:pPr algn="r" rtl="1"/>
            <a:r>
              <a:rPr lang="ar-IQ" dirty="0" smtClean="0"/>
              <a:t>يعتبر </a:t>
            </a:r>
            <a:r>
              <a:rPr lang="en-US" dirty="0" smtClean="0"/>
              <a:t>PH</a:t>
            </a:r>
            <a:r>
              <a:rPr lang="ar-IQ" dirty="0" smtClean="0"/>
              <a:t> الدم هو التوازن بين الحموضية والقاعدية بالنسبة لتركيز حامض اللاكتيك وان من خصائص الدم المهمة هو الحفاظ على مستوى </a:t>
            </a:r>
            <a:r>
              <a:rPr lang="en-US" dirty="0" smtClean="0"/>
              <a:t>PH</a:t>
            </a:r>
            <a:r>
              <a:rPr lang="ar-IQ" dirty="0" smtClean="0"/>
              <a:t> ثابتا قدر الامكان.</a:t>
            </a:r>
          </a:p>
          <a:p>
            <a:pPr algn="r" rtl="1"/>
            <a:r>
              <a:rPr lang="ar-IQ" dirty="0" smtClean="0"/>
              <a:t>تتاثر نسبة تركيز حامض اللاكتيك بعاملين هما:</a:t>
            </a:r>
          </a:p>
          <a:p>
            <a:pPr algn="r" rtl="1"/>
            <a:r>
              <a:rPr lang="ar-IQ" dirty="0" smtClean="0"/>
              <a:t>1- سرعة خروج اللاكتيك من العضلات الى الدم اي كمية حامض اللاكتيك التي تتجمع في الدم خلال وحدة قياس الزمن.</a:t>
            </a:r>
          </a:p>
          <a:p>
            <a:pPr algn="r" rtl="1"/>
            <a:r>
              <a:rPr lang="ar-IQ" dirty="0" smtClean="0"/>
              <a:t>2- هو سرعة ازالة حامض اللاكتيك من الدم وبصفة فان سرعة خروج اللاكتيك الى الدم ترتبط بمقدار تكوين اللاكتيك في جميع خلايا الجسم.</a:t>
            </a:r>
          </a:p>
          <a:p>
            <a:pPr algn="r" rtl="1"/>
            <a:r>
              <a:rPr lang="ar-IQ" dirty="0" smtClean="0"/>
              <a:t>يتم ازالة حامض اللاكتيك عن طريق الكبد والقلب والعضلات، حيث يقوم الكبد بتحويله الى كلايكوجين عن طريق عمليات الاكسدة بينما القلب والعضلات الاخرى عن طريق استهلاكه كمصدر للطاقة الهوائية.</a:t>
            </a:r>
          </a:p>
          <a:p>
            <a:pPr algn="r" rtl="1"/>
            <a:r>
              <a:rPr lang="ar-IQ" dirty="0" smtClean="0"/>
              <a:t>تتوقف كمية اللاكتيك على ثلاثة عوامل منها :شدة الحمل و حجم الحمل وحجم العضلات العاملة.</a:t>
            </a:r>
          </a:p>
        </p:txBody>
      </p:sp>
    </p:spTree>
    <p:extLst>
      <p:ext uri="{BB962C8B-B14F-4D97-AF65-F5344CB8AC3E}">
        <p14:creationId xmlns:p14="http://schemas.microsoft.com/office/powerpoint/2010/main" val="1382109899"/>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5" presetClass="entr" presetSubtype="0" fill="hold" grpId="0" nodeType="clickEffect">
                                  <p:stCondLst>
                                    <p:cond delay="0"/>
                                  </p:stCondLst>
                                  <p:childTnLst>
                                    <p:set>
                                      <p:cBhvr>
                                        <p:cTn id="15" dur="1" fill="hold">
                                          <p:stCondLst>
                                            <p:cond delay="0"/>
                                          </p:stCondLst>
                                        </p:cTn>
                                        <p:tgtEl>
                                          <p:spTgt spid="3">
                                            <p:bg/>
                                          </p:spTgt>
                                        </p:tgtEl>
                                        <p:attrNameLst>
                                          <p:attrName>style.visibility</p:attrName>
                                        </p:attrNameLst>
                                      </p:cBhvr>
                                      <p:to>
                                        <p:strVal val="visible"/>
                                      </p:to>
                                    </p:set>
                                    <p:anim calcmode="lin" valueType="num">
                                      <p:cBhvr>
                                        <p:cTn id="16" dur="1000" fill="hold"/>
                                        <p:tgtEl>
                                          <p:spTgt spid="3">
                                            <p:bg/>
                                          </p:spTgt>
                                        </p:tgtEl>
                                        <p:attrNameLst>
                                          <p:attrName>ppt_w</p:attrName>
                                        </p:attrNameLst>
                                      </p:cBhvr>
                                      <p:tavLst>
                                        <p:tav tm="0">
                                          <p:val>
                                            <p:fltVal val="0"/>
                                          </p:val>
                                        </p:tav>
                                        <p:tav tm="100000">
                                          <p:val>
                                            <p:strVal val="#ppt_w"/>
                                          </p:val>
                                        </p:tav>
                                      </p:tavLst>
                                    </p:anim>
                                    <p:anim calcmode="lin" valueType="num">
                                      <p:cBhvr>
                                        <p:cTn id="17" dur="1000" fill="hold"/>
                                        <p:tgtEl>
                                          <p:spTgt spid="3">
                                            <p:bg/>
                                          </p:spTgt>
                                        </p:tgtEl>
                                        <p:attrNameLst>
                                          <p:attrName>ppt_h</p:attrName>
                                        </p:attrNameLst>
                                      </p:cBhvr>
                                      <p:tavLst>
                                        <p:tav tm="0">
                                          <p:val>
                                            <p:fltVal val="0"/>
                                          </p:val>
                                        </p:tav>
                                        <p:tav tm="100000">
                                          <p:val>
                                            <p:strVal val="#ppt_h"/>
                                          </p:val>
                                        </p:tav>
                                      </p:tavLst>
                                    </p:anim>
                                    <p:anim calcmode="lin" valueType="num">
                                      <p:cBhvr>
                                        <p:cTn id="18" dur="1000" fill="hold"/>
                                        <p:tgtEl>
                                          <p:spTgt spid="3">
                                            <p:bg/>
                                          </p:spTgt>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3">
                                            <p:bg/>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0" fill="hold">
                      <p:stCondLst>
                        <p:cond delay="indefinite"/>
                      </p:stCondLst>
                      <p:childTnLst>
                        <p:par>
                          <p:cTn id="21" fill="hold">
                            <p:stCondLst>
                              <p:cond delay="0"/>
                            </p:stCondLst>
                            <p:childTnLst>
                              <p:par>
                                <p:cTn id="22" presetID="15"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8" fill="hold">
                      <p:stCondLst>
                        <p:cond delay="indefinite"/>
                      </p:stCondLst>
                      <p:childTnLst>
                        <p:par>
                          <p:cTn id="29" fill="hold">
                            <p:stCondLst>
                              <p:cond delay="0"/>
                            </p:stCondLst>
                            <p:childTnLst>
                              <p:par>
                                <p:cTn id="30" presetID="15"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6" fill="hold">
                      <p:stCondLst>
                        <p:cond delay="indefinite"/>
                      </p:stCondLst>
                      <p:childTnLst>
                        <p:par>
                          <p:cTn id="37" fill="hold">
                            <p:stCondLst>
                              <p:cond delay="0"/>
                            </p:stCondLst>
                            <p:childTnLst>
                              <p:par>
                                <p:cTn id="38" presetID="15"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4" fill="hold">
                      <p:stCondLst>
                        <p:cond delay="indefinite"/>
                      </p:stCondLst>
                      <p:childTnLst>
                        <p:par>
                          <p:cTn id="45" fill="hold">
                            <p:stCondLst>
                              <p:cond delay="0"/>
                            </p:stCondLst>
                            <p:childTnLst>
                              <p:par>
                                <p:cTn id="46" presetID="15"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50"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2" fill="hold">
                      <p:stCondLst>
                        <p:cond delay="indefinite"/>
                      </p:stCondLst>
                      <p:childTnLst>
                        <p:par>
                          <p:cTn id="53" fill="hold">
                            <p:stCondLst>
                              <p:cond delay="0"/>
                            </p:stCondLst>
                            <p:childTnLst>
                              <p:par>
                                <p:cTn id="54" presetID="15" presetClass="entr" presetSubtype="0" fill="hold" grpId="0" nodeType="clickEffect">
                                  <p:stCondLst>
                                    <p:cond delay="0"/>
                                  </p:stCondLst>
                                  <p:childTnLst>
                                    <p:set>
                                      <p:cBhvr>
                                        <p:cTn id="55" dur="1" fill="hold">
                                          <p:stCondLst>
                                            <p:cond delay="0"/>
                                          </p:stCondLst>
                                        </p:cTn>
                                        <p:tgtEl>
                                          <p:spTgt spid="3">
                                            <p:txEl>
                                              <p:pRg st="4" end="4"/>
                                            </p:txEl>
                                          </p:spTgt>
                                        </p:tgtEl>
                                        <p:attrNameLst>
                                          <p:attrName>style.visibility</p:attrName>
                                        </p:attrNameLst>
                                      </p:cBhvr>
                                      <p:to>
                                        <p:strVal val="visible"/>
                                      </p:to>
                                    </p:set>
                                    <p:anim calcmode="lin" valueType="num">
                                      <p:cBhvr>
                                        <p:cTn id="5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8"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59"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0" fill="hold">
                      <p:stCondLst>
                        <p:cond delay="indefinite"/>
                      </p:stCondLst>
                      <p:childTnLst>
                        <p:par>
                          <p:cTn id="61" fill="hold">
                            <p:stCondLst>
                              <p:cond delay="0"/>
                            </p:stCondLst>
                            <p:childTnLst>
                              <p:par>
                                <p:cTn id="62" presetID="15" presetClass="entr" presetSubtype="0" fill="hold" grpId="0" nodeType="clickEffect">
                                  <p:stCondLst>
                                    <p:cond delay="0"/>
                                  </p:stCondLst>
                                  <p:childTnLst>
                                    <p:set>
                                      <p:cBhvr>
                                        <p:cTn id="63" dur="1" fill="hold">
                                          <p:stCondLst>
                                            <p:cond delay="0"/>
                                          </p:stCondLst>
                                        </p:cTn>
                                        <p:tgtEl>
                                          <p:spTgt spid="3">
                                            <p:txEl>
                                              <p:pRg st="5" end="5"/>
                                            </p:txEl>
                                          </p:spTgt>
                                        </p:tgtEl>
                                        <p:attrNameLst>
                                          <p:attrName>style.visibility</p:attrName>
                                        </p:attrNameLst>
                                      </p:cBhvr>
                                      <p:to>
                                        <p:strVal val="visible"/>
                                      </p:to>
                                    </p:set>
                                    <p:anim calcmode="lin" valueType="num">
                                      <p:cBhvr>
                                        <p:cTn id="6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6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66"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67"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8" fill="hold">
                      <p:stCondLst>
                        <p:cond delay="indefinite"/>
                      </p:stCondLst>
                      <p:childTnLst>
                        <p:par>
                          <p:cTn id="69" fill="hold">
                            <p:stCondLst>
                              <p:cond delay="0"/>
                            </p:stCondLst>
                            <p:childTnLst>
                              <p:par>
                                <p:cTn id="70" presetID="15" presetClass="entr" presetSubtype="0" fill="hold" grpId="0" nodeType="clickEffect">
                                  <p:stCondLst>
                                    <p:cond delay="0"/>
                                  </p:stCondLst>
                                  <p:childTnLst>
                                    <p:set>
                                      <p:cBhvr>
                                        <p:cTn id="71" dur="1" fill="hold">
                                          <p:stCondLst>
                                            <p:cond delay="0"/>
                                          </p:stCondLst>
                                        </p:cTn>
                                        <p:tgtEl>
                                          <p:spTgt spid="3">
                                            <p:txEl>
                                              <p:pRg st="6" end="6"/>
                                            </p:txEl>
                                          </p:spTgt>
                                        </p:tgtEl>
                                        <p:attrNameLst>
                                          <p:attrName>style.visibility</p:attrName>
                                        </p:attrNameLst>
                                      </p:cBhvr>
                                      <p:to>
                                        <p:strVal val="visible"/>
                                      </p:to>
                                    </p:set>
                                    <p:anim calcmode="lin" valueType="num">
                                      <p:cBhvr>
                                        <p:cTn id="72"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73"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74" dur="1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75" dur="1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271</TotalTime>
  <Words>771</Words>
  <Application>Microsoft Office PowerPoint</Application>
  <PresentationFormat>Widescreen</PresentationFormat>
  <Paragraphs>121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Franklin Gothic Book</vt:lpstr>
      <vt:lpstr>Tahoma</vt:lpstr>
      <vt:lpstr>Times New Roman</vt:lpstr>
      <vt:lpstr>Crop</vt:lpstr>
      <vt:lpstr>الدم BLOOD</vt:lpstr>
      <vt:lpstr>الدم: هو السائل الذي يدور خلال الجهاز الدوري. ويشكل الدم حوالي 7% من وزن الجسم وهذا يعني ان 70 كغم × 0.07 = 4.9 لتر دم. خلايا الدم تشكل 2 لتر وتشكل البلازما 3 لتر.</vt:lpstr>
      <vt:lpstr>العناصر الخلوية The cellular Elements </vt:lpstr>
      <vt:lpstr>PowerPoint Presentation</vt:lpstr>
      <vt:lpstr> البلازما Plasma هو الجزء السائل في الدم والذي يحتوي على  العناصر الخلوية، ويعتبر الماء المكون الرئيسي للبلازما حيث تشكل 92% من وزن الدم وتشكل  بروتينات الدم نسبة 7% اماالجزء الباقي 1%  فهوي يحتوي على جزيئات عضوية مثل  الاحماض الامينية والكلوكوز والدهون والمخلفات النتيروجينية والايونات مثل الصوديوم والبوتاسيوم والهيدروجين والكاربون والكاليسيوم وغيرها. - يقوم الكبد بصنع بروتينات البلازما ويفرزها في الدم ويعتبر الالبومين هو البروتين السائد في البلازما من بين انواع البروتينات بالاضافة ايضا الكلوبين وبروتين التجلط فيبروتوجين، وبعض النتروجينات والتي تعرف بالاجسام المضادة والتي يتم بناؤها وافرازها بواسطة نوع من خلايا الدم البيضاء. </vt:lpstr>
      <vt:lpstr>تاثير التدريب الرياضي في الدم</vt:lpstr>
      <vt:lpstr>تاثير النشاط البدني على مستوى سكر الدم</vt:lpstr>
      <vt:lpstr>تاثير النشاط البدني على التوازن الحمضي القلوي</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الدم BLOOD</dc:title>
  <dc:creator>mustafa</dc:creator>
  <cp:lastModifiedBy>mustafa</cp:lastModifiedBy>
  <cp:revision>27</cp:revision>
  <dcterms:created xsi:type="dcterms:W3CDTF">2017-10-17T16:26:20Z</dcterms:created>
  <dcterms:modified xsi:type="dcterms:W3CDTF">2017-10-17T20:57:41Z</dcterms:modified>
</cp:coreProperties>
</file>