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09EBB8-1CE9-4B09-88FA-414042A5D8F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4E7AF0-9748-42E9-B8B2-14EA42CD8070}">
      <dgm:prSet phldrT="[Text]"/>
      <dgm:spPr/>
      <dgm:t>
        <a:bodyPr/>
        <a:lstStyle/>
        <a:p>
          <a:r>
            <a:rPr lang="ar-IQ" dirty="0" smtClean="0"/>
            <a:t>العضلة +الليف العضلي 20 -100 مايكروميتر + اللويفات 1 -2 مايكروميتر </a:t>
          </a:r>
          <a:endParaRPr lang="en-US" dirty="0"/>
        </a:p>
      </dgm:t>
    </dgm:pt>
    <dgm:pt modelId="{165A4DE3-E3A1-4C39-86E9-4B62B04A3D9B}" type="parTrans" cxnId="{3313A2D0-5F37-4CFA-9C68-271DDB8ECE89}">
      <dgm:prSet/>
      <dgm:spPr/>
      <dgm:t>
        <a:bodyPr/>
        <a:lstStyle/>
        <a:p>
          <a:endParaRPr lang="en-US"/>
        </a:p>
      </dgm:t>
    </dgm:pt>
    <dgm:pt modelId="{8F6E133B-AFCC-4309-AE68-3A817D78EE38}" type="sibTrans" cxnId="{3313A2D0-5F37-4CFA-9C68-271DDB8ECE89}">
      <dgm:prSet/>
      <dgm:spPr/>
      <dgm:t>
        <a:bodyPr/>
        <a:lstStyle/>
        <a:p>
          <a:endParaRPr lang="en-US"/>
        </a:p>
      </dgm:t>
    </dgm:pt>
    <dgm:pt modelId="{74D32AB4-0672-4928-A1F9-C8977E4B2A13}">
      <dgm:prSet phldrT="[Text]"/>
      <dgm:spPr/>
      <dgm:t>
        <a:bodyPr/>
        <a:lstStyle/>
        <a:p>
          <a:pPr rtl="1"/>
          <a:r>
            <a:rPr lang="ar-IQ" dirty="0" smtClean="0"/>
            <a:t>الساركومير</a:t>
          </a:r>
          <a:endParaRPr lang="en-US" dirty="0"/>
        </a:p>
      </dgm:t>
    </dgm:pt>
    <dgm:pt modelId="{FA5783D5-7AEA-4C23-A0CC-F3722F9C6A47}" type="parTrans" cxnId="{19FA93F9-82E1-46AF-9028-B39022C74B2C}">
      <dgm:prSet/>
      <dgm:spPr/>
      <dgm:t>
        <a:bodyPr/>
        <a:lstStyle/>
        <a:p>
          <a:endParaRPr lang="en-US"/>
        </a:p>
      </dgm:t>
    </dgm:pt>
    <dgm:pt modelId="{A2526A56-015C-42DE-B36C-B4AEF191A547}" type="sibTrans" cxnId="{19FA93F9-82E1-46AF-9028-B39022C74B2C}">
      <dgm:prSet/>
      <dgm:spPr/>
      <dgm:t>
        <a:bodyPr/>
        <a:lstStyle/>
        <a:p>
          <a:endParaRPr lang="en-US"/>
        </a:p>
      </dgm:t>
    </dgm:pt>
    <dgm:pt modelId="{F47A4815-512F-4E48-9315-6CC418A16C24}">
      <dgm:prSet phldrT="[Text]"/>
      <dgm:spPr/>
      <dgm:t>
        <a:bodyPr/>
        <a:lstStyle/>
        <a:p>
          <a:pPr rtl="1"/>
          <a:r>
            <a:rPr lang="ar-IQ" dirty="0" smtClean="0"/>
            <a:t>التركيب الانقباضي السميك المايوسين.</a:t>
          </a:r>
          <a:endParaRPr lang="en-US" dirty="0"/>
        </a:p>
      </dgm:t>
    </dgm:pt>
    <dgm:pt modelId="{6C10DA17-9FFF-4485-8E44-CECCFCC19712}" type="parTrans" cxnId="{D3A92FBA-508D-4103-AC17-9842A68F6D91}">
      <dgm:prSet/>
      <dgm:spPr/>
      <dgm:t>
        <a:bodyPr/>
        <a:lstStyle/>
        <a:p>
          <a:endParaRPr lang="en-US"/>
        </a:p>
      </dgm:t>
    </dgm:pt>
    <dgm:pt modelId="{B57BBC29-2EF1-409C-A6BB-C7B5DE2E2BDD}" type="sibTrans" cxnId="{D3A92FBA-508D-4103-AC17-9842A68F6D91}">
      <dgm:prSet/>
      <dgm:spPr/>
      <dgm:t>
        <a:bodyPr/>
        <a:lstStyle/>
        <a:p>
          <a:endParaRPr lang="en-US"/>
        </a:p>
      </dgm:t>
    </dgm:pt>
    <dgm:pt modelId="{8747F101-0212-4F40-96AB-94EDE87A7097}">
      <dgm:prSet phldrT="[Text]"/>
      <dgm:spPr/>
      <dgm:t>
        <a:bodyPr/>
        <a:lstStyle/>
        <a:p>
          <a:pPr rtl="1"/>
          <a:r>
            <a:rPr lang="ar-IQ" dirty="0" smtClean="0"/>
            <a:t>التركيب الانقباضي الرفيع الاكتين.</a:t>
          </a:r>
          <a:endParaRPr lang="en-US" dirty="0"/>
        </a:p>
      </dgm:t>
    </dgm:pt>
    <dgm:pt modelId="{7605DC12-2BF4-4E33-8832-4FD35C6F1616}" type="parTrans" cxnId="{360B3277-AE92-402D-B29B-86794DF09DD8}">
      <dgm:prSet/>
      <dgm:spPr/>
      <dgm:t>
        <a:bodyPr/>
        <a:lstStyle/>
        <a:p>
          <a:endParaRPr lang="en-US"/>
        </a:p>
      </dgm:t>
    </dgm:pt>
    <dgm:pt modelId="{50F13F41-18B1-4E1D-9BA1-F4088FDF720A}" type="sibTrans" cxnId="{360B3277-AE92-402D-B29B-86794DF09DD8}">
      <dgm:prSet/>
      <dgm:spPr/>
      <dgm:t>
        <a:bodyPr/>
        <a:lstStyle/>
        <a:p>
          <a:endParaRPr lang="en-US"/>
        </a:p>
      </dgm:t>
    </dgm:pt>
    <dgm:pt modelId="{BEB6A6E6-2F72-4ACE-983B-37520CC019F8}" type="pres">
      <dgm:prSet presAssocID="{A409EBB8-1CE9-4B09-88FA-414042A5D8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F684EE-E3E0-458E-B139-F1E0850129D9}" type="pres">
      <dgm:prSet presAssocID="{484E7AF0-9748-42E9-B8B2-14EA42CD807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13A2D0-5F37-4CFA-9C68-271DDB8ECE89}" srcId="{A409EBB8-1CE9-4B09-88FA-414042A5D8F7}" destId="{484E7AF0-9748-42E9-B8B2-14EA42CD8070}" srcOrd="0" destOrd="0" parTransId="{165A4DE3-E3A1-4C39-86E9-4B62B04A3D9B}" sibTransId="{8F6E133B-AFCC-4309-AE68-3A817D78EE38}"/>
    <dgm:cxn modelId="{E9E27468-C29F-4F74-8219-C9C47A26CD73}" type="presOf" srcId="{484E7AF0-9748-42E9-B8B2-14EA42CD8070}" destId="{2EF684EE-E3E0-458E-B139-F1E0850129D9}" srcOrd="0" destOrd="0" presId="urn:microsoft.com/office/officeart/2005/8/layout/hList6"/>
    <dgm:cxn modelId="{B96C6D58-8BE7-409C-8439-A6D15F032B08}" type="presOf" srcId="{74D32AB4-0672-4928-A1F9-C8977E4B2A13}" destId="{2EF684EE-E3E0-458E-B139-F1E0850129D9}" srcOrd="0" destOrd="1" presId="urn:microsoft.com/office/officeart/2005/8/layout/hList6"/>
    <dgm:cxn modelId="{360B3277-AE92-402D-B29B-86794DF09DD8}" srcId="{484E7AF0-9748-42E9-B8B2-14EA42CD8070}" destId="{8747F101-0212-4F40-96AB-94EDE87A7097}" srcOrd="2" destOrd="0" parTransId="{7605DC12-2BF4-4E33-8832-4FD35C6F1616}" sibTransId="{50F13F41-18B1-4E1D-9BA1-F4088FDF720A}"/>
    <dgm:cxn modelId="{19FA93F9-82E1-46AF-9028-B39022C74B2C}" srcId="{484E7AF0-9748-42E9-B8B2-14EA42CD8070}" destId="{74D32AB4-0672-4928-A1F9-C8977E4B2A13}" srcOrd="0" destOrd="0" parTransId="{FA5783D5-7AEA-4C23-A0CC-F3722F9C6A47}" sibTransId="{A2526A56-015C-42DE-B36C-B4AEF191A547}"/>
    <dgm:cxn modelId="{18926EBB-9D5F-4A85-BD20-FA46C4F41BA4}" type="presOf" srcId="{8747F101-0212-4F40-96AB-94EDE87A7097}" destId="{2EF684EE-E3E0-458E-B139-F1E0850129D9}" srcOrd="0" destOrd="3" presId="urn:microsoft.com/office/officeart/2005/8/layout/hList6"/>
    <dgm:cxn modelId="{D3A92FBA-508D-4103-AC17-9842A68F6D91}" srcId="{484E7AF0-9748-42E9-B8B2-14EA42CD8070}" destId="{F47A4815-512F-4E48-9315-6CC418A16C24}" srcOrd="1" destOrd="0" parTransId="{6C10DA17-9FFF-4485-8E44-CECCFCC19712}" sibTransId="{B57BBC29-2EF1-409C-A6BB-C7B5DE2E2BDD}"/>
    <dgm:cxn modelId="{BBBFEC1A-A306-478F-A301-76BE81559DD6}" type="presOf" srcId="{F47A4815-512F-4E48-9315-6CC418A16C24}" destId="{2EF684EE-E3E0-458E-B139-F1E0850129D9}" srcOrd="0" destOrd="2" presId="urn:microsoft.com/office/officeart/2005/8/layout/hList6"/>
    <dgm:cxn modelId="{D42AFE1F-4BCF-4CDA-AC7B-25BE2B2A03D1}" type="presOf" srcId="{A409EBB8-1CE9-4B09-88FA-414042A5D8F7}" destId="{BEB6A6E6-2F72-4ACE-983B-37520CC019F8}" srcOrd="0" destOrd="0" presId="urn:microsoft.com/office/officeart/2005/8/layout/hList6"/>
    <dgm:cxn modelId="{3948748B-A6AB-4F17-B48A-DECA2497BAEA}" type="presParOf" srcId="{BEB6A6E6-2F72-4ACE-983B-37520CC019F8}" destId="{2EF684EE-E3E0-458E-B139-F1E0850129D9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684EE-E3E0-458E-B139-F1E0850129D9}">
      <dsp:nvSpPr>
        <dsp:cNvPr id="0" name=""/>
        <dsp:cNvSpPr/>
      </dsp:nvSpPr>
      <dsp:spPr>
        <a:xfrm rot="16200000">
          <a:off x="3141662" y="-3141662"/>
          <a:ext cx="3317875" cy="960120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2484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3000" kern="1200" dirty="0" smtClean="0"/>
            <a:t>العضلة +الليف العضلي 20 -100 مايكروميتر + اللويفات 1 -2 مايكروميتر </a:t>
          </a:r>
          <a:endParaRPr lang="en-US" sz="3000" kern="1200" dirty="0"/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2300" kern="1200" dirty="0" smtClean="0"/>
            <a:t>الساركومير</a:t>
          </a:r>
          <a:endParaRPr lang="en-US" sz="2300" kern="1200" dirty="0"/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2300" kern="1200" dirty="0" smtClean="0"/>
            <a:t>التركيب الانقباضي السميك المايوسين.</a:t>
          </a:r>
          <a:endParaRPr lang="en-US" sz="2300" kern="1200" dirty="0"/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2300" kern="1200" dirty="0" smtClean="0"/>
            <a:t>التركيب الانقباضي الرفيع الاكتين.</a:t>
          </a:r>
          <a:endParaRPr lang="en-US" sz="2300" kern="1200" dirty="0"/>
        </a:p>
      </dsp:txBody>
      <dsp:txXfrm rot="5400000">
        <a:off x="0" y="663575"/>
        <a:ext cx="9601200" cy="1990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218767E-4EC1-4058-8B54-13436857D9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06379E-9ACD-4563-9B5F-76062694B17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69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767E-4EC1-4058-8B54-13436857D9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379E-9ACD-4563-9B5F-76062694B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2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767E-4EC1-4058-8B54-13436857D9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379E-9ACD-4563-9B5F-76062694B17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542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767E-4EC1-4058-8B54-13436857D9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379E-9ACD-4563-9B5F-76062694B17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49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767E-4EC1-4058-8B54-13436857D9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379E-9ACD-4563-9B5F-76062694B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767E-4EC1-4058-8B54-13436857D9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379E-9ACD-4563-9B5F-76062694B17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00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767E-4EC1-4058-8B54-13436857D9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379E-9ACD-4563-9B5F-76062694B17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386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767E-4EC1-4058-8B54-13436857D9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379E-9ACD-4563-9B5F-76062694B17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847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767E-4EC1-4058-8B54-13436857D9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379E-9ACD-4563-9B5F-76062694B17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33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767E-4EC1-4058-8B54-13436857D9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379E-9ACD-4563-9B5F-76062694B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6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767E-4EC1-4058-8B54-13436857D9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379E-9ACD-4563-9B5F-76062694B17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93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767E-4EC1-4058-8B54-13436857D9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379E-9ACD-4563-9B5F-76062694B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5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767E-4EC1-4058-8B54-13436857D9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379E-9ACD-4563-9B5F-76062694B17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40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767E-4EC1-4058-8B54-13436857D9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379E-9ACD-4563-9B5F-76062694B17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4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767E-4EC1-4058-8B54-13436857D9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379E-9ACD-4563-9B5F-76062694B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0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767E-4EC1-4058-8B54-13436857D9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379E-9ACD-4563-9B5F-76062694B17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92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767E-4EC1-4058-8B54-13436857D9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379E-9ACD-4563-9B5F-76062694B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1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18767E-4EC1-4058-8B54-13436857D9A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06379E-9ACD-4563-9B5F-76062694B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3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645921"/>
            <a:ext cx="6830425" cy="1740744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ar-IQ" dirty="0" smtClean="0"/>
              <a:t>المنظومة الانقباضية للعضلات الهيكلية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6968" y="4271554"/>
            <a:ext cx="5277398" cy="587829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IQ" sz="3200" b="1" dirty="0" smtClean="0"/>
              <a:t>ا.م.د مصطفى حسن عبد الكريم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0537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Sarcomere   </a:t>
            </a:r>
            <a:r>
              <a:rPr lang="ar-IQ" dirty="0" smtClean="0"/>
              <a:t>الساركومير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590936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0054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IQ" dirty="0" smtClean="0"/>
              <a:t>التركيب الانقباضي السميك </a:t>
            </a:r>
            <a:r>
              <a:rPr lang="en-US" dirty="0" smtClean="0"/>
              <a:t>The thick filament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285999"/>
            <a:ext cx="6357257" cy="3882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Line Callout 1 (Border and Accent Bar) 4"/>
          <p:cNvSpPr/>
          <p:nvPr/>
        </p:nvSpPr>
        <p:spPr>
          <a:xfrm>
            <a:off x="7968342" y="2612571"/>
            <a:ext cx="2928255" cy="3222172"/>
          </a:xfrm>
          <a:prstGeom prst="accentBorderCallout1">
            <a:avLst>
              <a:gd name="adj1" fmla="val 18750"/>
              <a:gd name="adj2" fmla="val -2385"/>
              <a:gd name="adj3" fmla="val 9628"/>
              <a:gd name="adj4" fmla="val -3453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IQ" dirty="0" smtClean="0"/>
              <a:t>- اسم هذا التركيب المايوسين.</a:t>
            </a:r>
          </a:p>
          <a:p>
            <a:pPr marL="285750" indent="-285750" algn="ctr" rtl="1">
              <a:buFontTx/>
              <a:buChar char="-"/>
            </a:pPr>
            <a:r>
              <a:rPr lang="ar-IQ" dirty="0" smtClean="0"/>
              <a:t>المايوسين عبارة عن تركيب يشبه في شكله عصى الكولف وراسه ينشطر الى راسين يشبه ثمرة الكمثرة.</a:t>
            </a:r>
          </a:p>
          <a:p>
            <a:pPr marL="285750" indent="-285750" algn="ctr" rtl="1">
              <a:buFontTx/>
              <a:buChar char="-"/>
            </a:pPr>
            <a:r>
              <a:rPr lang="ar-IQ" dirty="0" smtClean="0"/>
              <a:t>عدد المايوسينات في الساركومير 250 مايوسين.</a:t>
            </a:r>
          </a:p>
          <a:p>
            <a:pPr marL="285750" indent="-285750" algn="ctr" rtl="1">
              <a:buFontTx/>
              <a:buChar char="-"/>
            </a:pPr>
            <a:r>
              <a:rPr lang="ar-IQ" dirty="0" smtClean="0"/>
              <a:t>وترتبط هذه المايوسينات مع بعضها بشكل يشبه ظفيرة الشعر مكونا تركيبا تثبيتيا خاصا يدى بالذيل.</a:t>
            </a:r>
          </a:p>
        </p:txBody>
      </p:sp>
    </p:spTree>
    <p:extLst>
      <p:ext uri="{BB962C8B-B14F-4D97-AF65-F5344CB8AC3E}">
        <p14:creationId xmlns:p14="http://schemas.microsoft.com/office/powerpoint/2010/main" val="2283863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شكل المايوسين في العضلة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" b="60936"/>
          <a:stretch/>
        </p:blipFill>
        <p:spPr>
          <a:xfrm>
            <a:off x="1692975" y="2590120"/>
            <a:ext cx="8806050" cy="3383545"/>
          </a:xfrm>
        </p:spPr>
      </p:pic>
      <p:sp>
        <p:nvSpPr>
          <p:cNvPr id="6" name="Line Callout 1 5"/>
          <p:cNvSpPr/>
          <p:nvPr/>
        </p:nvSpPr>
        <p:spPr>
          <a:xfrm>
            <a:off x="6428014" y="5366657"/>
            <a:ext cx="1083130" cy="797508"/>
          </a:xfrm>
          <a:prstGeom prst="borderCallout1">
            <a:avLst>
              <a:gd name="adj1" fmla="val 18750"/>
              <a:gd name="adj2" fmla="val -8333"/>
              <a:gd name="adj3" fmla="val -72964"/>
              <a:gd name="adj4" fmla="val -2645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dirty="0" smtClean="0"/>
              <a:t>المنطقة العارية</a:t>
            </a:r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>
            <a:off x="527957" y="2039306"/>
            <a:ext cx="1083130" cy="797508"/>
          </a:xfrm>
          <a:prstGeom prst="borderCallout1">
            <a:avLst>
              <a:gd name="adj1" fmla="val 25575"/>
              <a:gd name="adj2" fmla="val 104230"/>
              <a:gd name="adj3" fmla="val 161810"/>
              <a:gd name="adj4" fmla="val 18158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IQ" dirty="0" smtClean="0"/>
              <a:t>المنطقة </a:t>
            </a:r>
            <a:r>
              <a:rPr lang="en-US" dirty="0" smtClean="0"/>
              <a:t>Z </a:t>
            </a:r>
            <a:r>
              <a:rPr lang="ar-IQ" dirty="0" smtClean="0"/>
              <a:t> الفا اكتينين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IQ" dirty="0" smtClean="0"/>
              <a:t>التركيب الانقباضي الرفيع </a:t>
            </a:r>
            <a:r>
              <a:rPr lang="en-US" dirty="0" smtClean="0"/>
              <a:t>The thin </a:t>
            </a:r>
            <a:r>
              <a:rPr lang="en-US" dirty="0" err="1" smtClean="0"/>
              <a:t>filment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11" r="8627"/>
          <a:stretch/>
        </p:blipFill>
        <p:spPr>
          <a:xfrm>
            <a:off x="979714" y="2449285"/>
            <a:ext cx="5464629" cy="3664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760028" y="2198917"/>
            <a:ext cx="4582886" cy="39703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IQ" dirty="0" smtClean="0"/>
              <a:t>- يسمى بالاكتين. وهو عبارة عن بروتين طولي الشكل يتكون من شريطين ملتفين حول بعضهما البعض كظفيرة شعروتدعى ببروتين الاكتين الحبيبي.</a:t>
            </a:r>
          </a:p>
          <a:p>
            <a:pPr marL="285750" indent="-285750" algn="r" rtl="1">
              <a:buFontTx/>
              <a:buChar char="-"/>
            </a:pPr>
            <a:r>
              <a:rPr lang="ar-IQ" dirty="0" smtClean="0"/>
              <a:t>التروبومايوسين: وهي بروتينات تنظيمية شريطية تمد على طول الاكتين وكل واحد تروبونين يغطي 7 حبيبات اكتين.</a:t>
            </a:r>
          </a:p>
          <a:p>
            <a:pPr marL="285750" indent="-285750" algn="r" rtl="1">
              <a:buFontTx/>
              <a:buChar char="-"/>
            </a:pPr>
            <a:r>
              <a:rPr lang="ar-IQ" dirty="0" smtClean="0"/>
              <a:t>تروبونين </a:t>
            </a:r>
            <a:r>
              <a:rPr lang="en-US" dirty="0" smtClean="0"/>
              <a:t>C</a:t>
            </a:r>
            <a:r>
              <a:rPr lang="ar-IQ" dirty="0" smtClean="0"/>
              <a:t> وهو البروتين المساعد في عملية تنشيط هذا المكون عن طريقة اتحاده مع الكالسيوم القادم من الشبكة الساركوبلازمية.</a:t>
            </a:r>
          </a:p>
          <a:p>
            <a:pPr marL="285750" indent="-285750" algn="r" rtl="1">
              <a:buFontTx/>
              <a:buChar char="-"/>
            </a:pPr>
            <a:r>
              <a:rPr lang="ar-IQ" dirty="0" smtClean="0"/>
              <a:t>وهنالك مركبين اخرين هما تربونين </a:t>
            </a:r>
            <a:r>
              <a:rPr lang="en-US" dirty="0" smtClean="0"/>
              <a:t>T</a:t>
            </a:r>
            <a:r>
              <a:rPr lang="ar-IQ" dirty="0" smtClean="0"/>
              <a:t> وتربونين </a:t>
            </a:r>
            <a:r>
              <a:rPr lang="en-US" dirty="0" smtClean="0"/>
              <a:t>I</a:t>
            </a:r>
            <a:r>
              <a:rPr lang="ar-IQ" dirty="0" smtClean="0"/>
              <a:t>.</a:t>
            </a:r>
          </a:p>
          <a:p>
            <a:pPr marL="285750" indent="-285750" algn="r" rtl="1">
              <a:buFontTx/>
              <a:buChar char="-"/>
            </a:pPr>
            <a:r>
              <a:rPr lang="ar-IQ" dirty="0" smtClean="0"/>
              <a:t>التركيب الانقباض يحتوي على 52 وحدة تنظيمية (التربومايوسين و3 تروبونين) وعلى 360 بروتين حبيبي.</a:t>
            </a:r>
          </a:p>
          <a:p>
            <a:pPr marL="285750" indent="-285750" algn="r" rtl="1">
              <a:buFontTx/>
              <a:buChar char="-"/>
            </a:pPr>
            <a:r>
              <a:rPr lang="ar-IQ" dirty="0" smtClean="0"/>
              <a:t>يتصل هذا المركب بالخط الزتي عن طريق مركب يدعى بالداسمين.</a:t>
            </a:r>
          </a:p>
        </p:txBody>
      </p:sp>
    </p:spTree>
    <p:extLst>
      <p:ext uri="{BB962C8B-B14F-4D97-AF65-F5344CB8AC3E}">
        <p14:creationId xmlns:p14="http://schemas.microsoft.com/office/powerpoint/2010/main" val="4114863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تنظيم حبيبات الاكتين والمايوسين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7" t="15109" r="21107" b="3603"/>
          <a:stretch/>
        </p:blipFill>
        <p:spPr>
          <a:xfrm>
            <a:off x="1175659" y="2285999"/>
            <a:ext cx="4626427" cy="390797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393" y="2822121"/>
            <a:ext cx="43307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11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دورة الجسور المستعرضة</a:t>
            </a:r>
            <a:endParaRPr lang="en-US" dirty="0"/>
          </a:p>
        </p:txBody>
      </p:sp>
      <p:graphicFrame>
        <p:nvGraphicFramePr>
          <p:cNvPr id="11" name="Content Placeholder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307228"/>
              </p:ext>
            </p:extLst>
          </p:nvPr>
        </p:nvGraphicFramePr>
        <p:xfrm>
          <a:off x="4787900" y="3872706"/>
          <a:ext cx="26162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2616120" imgH="686880" progId="Package">
                  <p:embed/>
                </p:oleObj>
              </mc:Choice>
              <mc:Fallback>
                <p:oleObj name="Packager Shell Object" showAsIcon="1" r:id="rId3" imgW="2616120" imgH="686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7900" y="3872706"/>
                        <a:ext cx="261620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955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827</TotalTime>
  <Words>210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Garamond</vt:lpstr>
      <vt:lpstr>Times New Roman</vt:lpstr>
      <vt:lpstr>Organic</vt:lpstr>
      <vt:lpstr>Package</vt:lpstr>
      <vt:lpstr>المنظومة الانقباضية للعضلات الهيكلية</vt:lpstr>
      <vt:lpstr>The Sarcomere   الساركومير</vt:lpstr>
      <vt:lpstr>التركيب الانقباضي السميك The thick filament</vt:lpstr>
      <vt:lpstr>شكل المايوسين في العضلة</vt:lpstr>
      <vt:lpstr>التركيب الانقباضي الرفيع The thin filment</vt:lpstr>
      <vt:lpstr>تنظيم حبيبات الاكتين والمايوسين</vt:lpstr>
      <vt:lpstr>دورة الجسور المستعرضة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المنظومة الانقباضية للعضلات الهيكلية</dc:title>
  <dc:creator>mustafa</dc:creator>
  <cp:lastModifiedBy>mustafa</cp:lastModifiedBy>
  <cp:revision>21</cp:revision>
  <dcterms:created xsi:type="dcterms:W3CDTF">2017-10-10T04:45:32Z</dcterms:created>
  <dcterms:modified xsi:type="dcterms:W3CDTF">2017-10-11T06:56:41Z</dcterms:modified>
</cp:coreProperties>
</file>