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 id="268" r:id="rId14"/>
    <p:sldId id="269" r:id="rId15"/>
    <p:sldId id="270" r:id="rId16"/>
    <p:sldId id="273" r:id="rId17"/>
    <p:sldId id="274" r:id="rId18"/>
    <p:sldId id="275" r:id="rId19"/>
    <p:sldId id="276" r:id="rId20"/>
    <p:sldId id="277" r:id="rId21"/>
    <p:sldId id="271" r:id="rId22"/>
    <p:sldId id="272"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F9B6B0-D733-4411-BCB1-645D0FCB7F86}" type="datetimeFigureOut">
              <a:rPr lang="ar-IQ" smtClean="0"/>
              <a:t>19/01/1439</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AD4A0FE-7A26-4C85-9394-DBACA7D06AE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AD4A0FE-7A26-4C85-9394-DBACA7D06AE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AD4A0FE-7A26-4C85-9394-DBACA7D06AE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AD4A0FE-7A26-4C85-9394-DBACA7D06AE0}"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AD4A0FE-7A26-4C85-9394-DBACA7D06AE0}"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0AD4A0FE-7A26-4C85-9394-DBACA7D06AE0}"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0AD4A0FE-7A26-4C85-9394-DBACA7D06AE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0AD4A0FE-7A26-4C85-9394-DBACA7D06AE0}"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FF9B6B0-D733-4411-BCB1-645D0FCB7F86}" type="datetimeFigureOut">
              <a:rPr lang="ar-IQ" smtClean="0"/>
              <a:t>19/01/1439</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0AD4A0FE-7A26-4C85-9394-DBACA7D06AE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FF9B6B0-D733-4411-BCB1-645D0FCB7F86}" type="datetimeFigureOut">
              <a:rPr lang="ar-IQ" smtClean="0"/>
              <a:t>19/01/1439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0AD4A0FE-7A26-4C85-9394-DBACA7D06AE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FF9B6B0-D733-4411-BCB1-645D0FCB7F86}" type="datetimeFigureOut">
              <a:rPr lang="ar-IQ" smtClean="0"/>
              <a:t>19/01/1439</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AD4A0FE-7A26-4C85-9394-DBACA7D06AE0}"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FF9B6B0-D733-4411-BCB1-645D0FCB7F86}" type="datetimeFigureOut">
              <a:rPr lang="ar-IQ" smtClean="0"/>
              <a:t>19/01/1439</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AD4A0FE-7A26-4C85-9394-DBACA7D06AE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dirty="0" smtClean="0"/>
              <a:t>نظرية التعلم بالمحاولة والخطأ</a:t>
            </a:r>
            <a:br>
              <a:rPr lang="ar-IQ" dirty="0" smtClean="0"/>
            </a:br>
            <a:r>
              <a:rPr lang="ar-IQ" dirty="0" smtClean="0"/>
              <a:t>ثورندايك</a:t>
            </a:r>
            <a:endParaRPr lang="ar-IQ" dirty="0"/>
          </a:p>
        </p:txBody>
      </p:sp>
      <p:sp>
        <p:nvSpPr>
          <p:cNvPr id="3" name="Subtitle 2"/>
          <p:cNvSpPr>
            <a:spLocks noGrp="1"/>
          </p:cNvSpPr>
          <p:nvPr>
            <p:ph type="subTitle" idx="1"/>
          </p:nvPr>
        </p:nvSpPr>
        <p:spPr/>
        <p:txBody>
          <a:bodyPr>
            <a:normAutofit/>
          </a:bodyPr>
          <a:lstStyle/>
          <a:p>
            <a:pPr algn="ctr"/>
            <a:r>
              <a:rPr lang="ar-IQ" dirty="0" smtClean="0"/>
              <a:t>الاستاذ الدكتور </a:t>
            </a:r>
          </a:p>
          <a:p>
            <a:r>
              <a:rPr lang="ar-IQ" dirty="0" smtClean="0"/>
              <a:t>                                حيدر </a:t>
            </a:r>
            <a:r>
              <a:rPr lang="ar-IQ" dirty="0" smtClean="0"/>
              <a:t>كريم سكر </a:t>
            </a:r>
            <a:endParaRPr lang="ar-IQ" dirty="0"/>
          </a:p>
        </p:txBody>
      </p:sp>
    </p:spTree>
    <p:extLst>
      <p:ext uri="{BB962C8B-B14F-4D97-AF65-F5344CB8AC3E}">
        <p14:creationId xmlns:p14="http://schemas.microsoft.com/office/powerpoint/2010/main" val="919107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620688"/>
            <a:ext cx="8219256" cy="5505476"/>
          </a:xfrm>
        </p:spPr>
        <p:txBody>
          <a:bodyPr>
            <a:normAutofit lnSpcReduction="10000"/>
          </a:bodyPr>
          <a:lstStyle/>
          <a:p>
            <a:pPr marL="1371600" lvl="3" indent="0" algn="just">
              <a:buNone/>
            </a:pPr>
            <a:r>
              <a:rPr lang="ar-SA" sz="2400" dirty="0" smtClean="0"/>
              <a:t>جـ</a:t>
            </a:r>
            <a:r>
              <a:rPr lang="ar-IQ" sz="2400" dirty="0" smtClean="0"/>
              <a:t> </a:t>
            </a:r>
            <a:r>
              <a:rPr lang="ar-SA" sz="2400" dirty="0" smtClean="0"/>
              <a:t>ــ </a:t>
            </a:r>
            <a:r>
              <a:rPr lang="ar-SA" sz="2400" dirty="0"/>
              <a:t>قانون الأثر</a:t>
            </a:r>
            <a:r>
              <a:rPr lang="en-US" sz="2400" dirty="0"/>
              <a:t>Law of Effect  </a:t>
            </a:r>
            <a:r>
              <a:rPr lang="ar-SA" sz="2400" dirty="0"/>
              <a:t>ويعتمد على مبدأ السرور والألم وينص على أنه عند تكوين رابطة أو ارتباط بین مثیر ما واستجابة ما فإن الارتباط يقوى إذا كانت هذه الاستجابة مشبعة ويضعف إذا كانت هذه الاستجابة غیر مشبعة ، وأن الارتیاح يقوى ويدعم الروابط العصبیة بین المثیروالاستجابة</a:t>
            </a:r>
            <a:r>
              <a:rPr lang="en-US" sz="2400" dirty="0"/>
              <a:t> . </a:t>
            </a:r>
            <a:r>
              <a:rPr lang="ar-SA" sz="2400" dirty="0"/>
              <a:t>أما عدم الارتیاح فلیس من الضروري أن يضعف هذه الروابط</a:t>
            </a:r>
            <a:r>
              <a:rPr lang="en-US" sz="2400" dirty="0"/>
              <a:t> .</a:t>
            </a:r>
          </a:p>
          <a:p>
            <a:pPr marL="0" indent="0">
              <a:buNone/>
            </a:pPr>
            <a:r>
              <a:rPr lang="ar-SA" sz="2600" dirty="0" smtClean="0"/>
              <a:t>13ــ </a:t>
            </a:r>
            <a:r>
              <a:rPr lang="ar-SA" sz="2600" dirty="0"/>
              <a:t>يعمل قانون الأثر في اتجاهين</a:t>
            </a:r>
            <a:r>
              <a:rPr lang="en-US" sz="2600" dirty="0"/>
              <a:t> :</a:t>
            </a:r>
          </a:p>
          <a:p>
            <a:pPr marL="0" indent="0">
              <a:buNone/>
            </a:pPr>
            <a:r>
              <a:rPr lang="ar-SA" sz="2600" dirty="0"/>
              <a:t>أ</a:t>
            </a:r>
            <a:r>
              <a:rPr lang="en-US" sz="2600" dirty="0"/>
              <a:t> ) </a:t>
            </a:r>
            <a:r>
              <a:rPr lang="ar-SA" sz="2600" dirty="0"/>
              <a:t>التعزيز الإيجابي</a:t>
            </a:r>
            <a:r>
              <a:rPr lang="en-US" sz="2600" dirty="0"/>
              <a:t>( Positive reinforcement  </a:t>
            </a:r>
            <a:r>
              <a:rPr lang="ar-SA" sz="2600" dirty="0"/>
              <a:t>ومعناه أن الأثر الإيجابي الناشئ عن الاستجابة على نحو ما يزيد من احتمالات حدوث الاستجابة في المواقف اللاحقة المشابهة </a:t>
            </a:r>
            <a:endParaRPr lang="en-US" sz="2600" dirty="0"/>
          </a:p>
          <a:p>
            <a:pPr marL="0" indent="0">
              <a:buNone/>
            </a:pPr>
            <a:r>
              <a:rPr lang="ar-SA" sz="2600" dirty="0"/>
              <a:t>ب</a:t>
            </a:r>
            <a:r>
              <a:rPr lang="en-US" sz="2600" dirty="0"/>
              <a:t> ) </a:t>
            </a:r>
            <a:r>
              <a:rPr lang="ar-SA" sz="2600" dirty="0"/>
              <a:t>التعزيز السلبي </a:t>
            </a:r>
            <a:r>
              <a:rPr lang="en-US" sz="2600" dirty="0"/>
              <a:t>(negative reinforcement</a:t>
            </a:r>
            <a:r>
              <a:rPr lang="ar-SA" sz="2600" dirty="0"/>
              <a:t>ومعناه أن الأثر السلبي الناشئ عن الاستجابة على نحو ما يزيد من احتمالات عدم حدوث الاستجابة في المواقف اللاحقة المشابهة</a:t>
            </a:r>
            <a:r>
              <a:rPr lang="en-US" sz="2600" dirty="0"/>
              <a:t> </a:t>
            </a:r>
          </a:p>
          <a:p>
            <a:pPr marL="0" indent="0">
              <a:buNone/>
            </a:pPr>
            <a:r>
              <a:rPr lang="ar-SA" sz="2600" dirty="0"/>
              <a:t>14ــــ العقاب لا يؤدي بالضرورة إلى إضعاف الارتباط بین المثیر والاستجابة</a:t>
            </a:r>
            <a:r>
              <a:rPr lang="en-US" sz="2600" dirty="0"/>
              <a:t> .</a:t>
            </a:r>
          </a:p>
          <a:p>
            <a:endParaRPr lang="ar-IQ" dirty="0"/>
          </a:p>
        </p:txBody>
      </p:sp>
    </p:spTree>
    <p:extLst>
      <p:ext uri="{BB962C8B-B14F-4D97-AF65-F5344CB8AC3E}">
        <p14:creationId xmlns:p14="http://schemas.microsoft.com/office/powerpoint/2010/main" val="343290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SA" sz="2400" dirty="0"/>
              <a:t>1ـــ إذا كانت الوحدة العصبية مستعدة للتوصيل أي لأداء سلوك ما , فسيكون هذا الأداء مريحاً ومرضياً للكائن الحي.</a:t>
            </a:r>
            <a:endParaRPr lang="en-US" sz="2400" dirty="0"/>
          </a:p>
          <a:p>
            <a:r>
              <a:rPr lang="ar-SA" sz="2400" dirty="0"/>
              <a:t>2ـــ إذا كانت الوحدة العصبية مستعدة للتوصيل , وحدث ما يحول دون ذلك , فسيحدث الانزعاج أو عدم الرضا والضيق للكائن الحي .</a:t>
            </a:r>
            <a:endParaRPr lang="en-US" sz="2400" dirty="0"/>
          </a:p>
          <a:p>
            <a:r>
              <a:rPr lang="ar-SA" sz="2400" dirty="0"/>
              <a:t>3ــ إذا كانت الوحدة العصبية غير مستعدة للتوصيل , وكانت مكرهة ومجبرة عليه , فسيحدث الانزعاج أو عدم الرضا والضيق للكائن الحي .</a:t>
            </a:r>
            <a:endParaRPr lang="en-US" sz="2400" dirty="0"/>
          </a:p>
          <a:p>
            <a:endParaRPr lang="ar-IQ" dirty="0"/>
          </a:p>
        </p:txBody>
      </p:sp>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r"/>
            <a:r>
              <a:rPr lang="ar-IQ" sz="2800" b="1" dirty="0" smtClean="0"/>
              <a:t>قانون الاستعداد :</a:t>
            </a:r>
            <a:endParaRPr lang="ar-IQ" sz="2800" b="1" dirty="0"/>
          </a:p>
        </p:txBody>
      </p:sp>
    </p:spTree>
    <p:extLst>
      <p:ext uri="{BB962C8B-B14F-4D97-AF65-F5344CB8AC3E}">
        <p14:creationId xmlns:p14="http://schemas.microsoft.com/office/powerpoint/2010/main" val="100654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19256" cy="5361459"/>
          </a:xfrm>
        </p:spPr>
        <p:txBody>
          <a:bodyPr/>
          <a:lstStyle/>
          <a:p>
            <a:pPr algn="just"/>
            <a:r>
              <a:rPr lang="en-US" sz="2400" dirty="0"/>
              <a:t> </a:t>
            </a:r>
            <a:r>
              <a:rPr lang="ar-KW" sz="2400" b="1" dirty="0"/>
              <a:t>2ـــ قانون التدريب  </a:t>
            </a:r>
            <a:r>
              <a:rPr lang="en-US" sz="2400" b="1" dirty="0"/>
              <a:t>Law of Exercise</a:t>
            </a:r>
            <a:r>
              <a:rPr lang="ar-KW" sz="2400" dirty="0"/>
              <a:t>: </a:t>
            </a:r>
            <a:endParaRPr lang="ar-IQ" sz="2400" dirty="0" smtClean="0"/>
          </a:p>
          <a:p>
            <a:pPr algn="just"/>
            <a:r>
              <a:rPr lang="ar-KW" sz="2400" dirty="0" smtClean="0"/>
              <a:t>مؤداه </a:t>
            </a:r>
            <a:r>
              <a:rPr lang="ar-KW" sz="2400" dirty="0"/>
              <a:t>أن الاستخدام أو التدريب يقوي الارتباط بين المثير والاستجابة، إلا أن ثورندايك اشترط أن يصاحب التدريب حالة رضا أو ارتياح.ان تكرار عملية الربط بين المثيرالمحدد والاستجابة المحددة ، يؤدي الى تثبيت الرابطة وتقويتها وبالتالي الى تعلم ارسخ في اذهان الطلبة ، ويمكن صياغة القانون كالتالي : اذا تكونت رابطة قابلة للتعديل بين مثير واستجابة ، وكانت العوامل الاخرى متعادلة فان التكرار يزيد هذه الرابطة قوة </a:t>
            </a:r>
            <a:r>
              <a:rPr lang="ar-KW" dirty="0"/>
              <a:t>.</a:t>
            </a:r>
            <a:endParaRPr lang="en-US" dirty="0"/>
          </a:p>
        </p:txBody>
      </p:sp>
    </p:spTree>
    <p:extLst>
      <p:ext uri="{BB962C8B-B14F-4D97-AF65-F5344CB8AC3E}">
        <p14:creationId xmlns:p14="http://schemas.microsoft.com/office/powerpoint/2010/main" val="351899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19256" cy="5577483"/>
          </a:xfrm>
        </p:spPr>
        <p:txBody>
          <a:bodyPr>
            <a:normAutofit/>
          </a:bodyPr>
          <a:lstStyle/>
          <a:p>
            <a:r>
              <a:rPr lang="ar-KW" sz="2400" dirty="0"/>
              <a:t>يرى ثورندايك ان للقانون شقين :</a:t>
            </a:r>
            <a:endParaRPr lang="en-US" sz="2400" dirty="0"/>
          </a:p>
          <a:p>
            <a:r>
              <a:rPr lang="ar-KW" sz="2400" dirty="0"/>
              <a:t> قانون الاستعمال </a:t>
            </a:r>
            <a:r>
              <a:rPr lang="en-US" sz="2400" dirty="0"/>
              <a:t>Law of Use </a:t>
            </a:r>
            <a:r>
              <a:rPr lang="ar-KW" sz="2400" dirty="0"/>
              <a:t>والذي يؤكد ان الارتباطات تتقوى عن طريق التكرار والممارسة .</a:t>
            </a:r>
            <a:endParaRPr lang="en-US" sz="2400" dirty="0"/>
          </a:p>
          <a:p>
            <a:r>
              <a:rPr lang="ar-KW" sz="2400" dirty="0"/>
              <a:t> قانون الاهمال والترك احيانا يسمى عدم الاستعمال </a:t>
            </a:r>
            <a:r>
              <a:rPr lang="en-US" sz="2400" dirty="0"/>
              <a:t>Law of Disuse </a:t>
            </a:r>
            <a:r>
              <a:rPr lang="ar-KW" sz="2400" dirty="0"/>
              <a:t>ويتضمن ان الرابطة بين المثير والاستجابة تضعف ، وتنسى عن طريق اهمالها .</a:t>
            </a:r>
            <a:endParaRPr lang="en-US" sz="2400" dirty="0"/>
          </a:p>
          <a:p>
            <a:r>
              <a:rPr lang="ar-KW" sz="2400" dirty="0"/>
              <a:t> والفرضية في هذا القانون تتضمن : انه اذا ما تكررت الرابطة المتعلمة بين المثير والاستجابة لعدد كبير من المرات فانه يتم تعلمها ، وقد تضمن هذا القانون في صورته المبدئية : ان تكرار الصواب يساوي في تعلمه لتكرار الخطأ لذلك قام ثورندايك بتعديله بعد سنة 1930 حيث اقتصر على المعنى الاتي : انه اذا ما تكررت رابطة بين مثير واستجابة ، واتبعت بتوجيه وارشاد فانه يتم تعلمها ، </a:t>
            </a:r>
            <a:endParaRPr lang="ar-IQ" sz="2400" dirty="0"/>
          </a:p>
        </p:txBody>
      </p:sp>
    </p:spTree>
    <p:extLst>
      <p:ext uri="{BB962C8B-B14F-4D97-AF65-F5344CB8AC3E}">
        <p14:creationId xmlns:p14="http://schemas.microsoft.com/office/powerpoint/2010/main" val="4089797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19256" cy="5505475"/>
          </a:xfrm>
        </p:spPr>
        <p:txBody>
          <a:bodyPr>
            <a:normAutofit/>
          </a:bodyPr>
          <a:lstStyle/>
          <a:p>
            <a:r>
              <a:rPr lang="ar-SA" sz="2400" dirty="0"/>
              <a:t>ولتطبيق هذه الظروف في موقف تعلم نأخذ التزلج مثال عنه  نجد أنه :</a:t>
            </a:r>
            <a:endParaRPr lang="en-US" sz="2400" dirty="0"/>
          </a:p>
          <a:p>
            <a:r>
              <a:rPr lang="ar-SA" sz="2400" dirty="0"/>
              <a:t>1ــــ عندما يكون الصبي راغباً ومستعدا ًمن المنزل لتعلم التزلج , فإن المساحة الكبيرة وقلة المتزلجين تسهل له تحقيق رغبته ( تعلم التزلج ) فيشعر بالرضا والارتياح .</a:t>
            </a:r>
            <a:endParaRPr lang="en-US" sz="2400" dirty="0"/>
          </a:p>
          <a:p>
            <a:r>
              <a:rPr lang="ar-SA" sz="2400" dirty="0"/>
              <a:t>2ــــ أما إذا كان راغباً ومستعداً من المنزل لتعلم التزلج , ثم تفاجأ بصغر المكان نسبياً وازدحامه بالمتزلجين , فذلك يسبب له الضيق وعدم الرضا بسبب عدم تحقق الرغبة ( تعلم التزلج ) .</a:t>
            </a:r>
            <a:endParaRPr lang="en-US" sz="2400" dirty="0"/>
          </a:p>
          <a:p>
            <a:r>
              <a:rPr lang="ar-SA" sz="2400" dirty="0"/>
              <a:t>3ــ أما إذا لم يكن الصبي مستعداً للتزلج بسبب إرهاق أو مرض , وأجبر على التزلج مع البقية , فإنه وإن أحسن التزلج لن يشعر بالراحة والرضا بسبب عدم استعداده وتهيئه .</a:t>
            </a:r>
            <a:endParaRPr lang="en-US" sz="2400" dirty="0"/>
          </a:p>
          <a:p>
            <a:r>
              <a:rPr lang="ar-SA" sz="2400" dirty="0"/>
              <a:t>يريد ثورندايك أن يشير من خلال قانون الاستعداد أن حالتي</a:t>
            </a:r>
            <a:r>
              <a:rPr lang="ar-SA" dirty="0"/>
              <a:t> </a:t>
            </a:r>
            <a:r>
              <a:rPr lang="ar-SA" sz="2000" dirty="0"/>
              <a:t>الرضا والإحباط تتوقفان على الحالة الاستعدادية للعضوية ذاتها , في حال تسهيل أداء استجابة معينة أو إعاقتها . </a:t>
            </a:r>
            <a:endParaRPr lang="en-US" sz="2000" dirty="0"/>
          </a:p>
        </p:txBody>
      </p:sp>
    </p:spTree>
    <p:extLst>
      <p:ext uri="{BB962C8B-B14F-4D97-AF65-F5344CB8AC3E}">
        <p14:creationId xmlns:p14="http://schemas.microsoft.com/office/powerpoint/2010/main" val="1660405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91264" cy="5577483"/>
          </a:xfrm>
        </p:spPr>
        <p:txBody>
          <a:bodyPr>
            <a:normAutofit/>
          </a:bodyPr>
          <a:lstStyle/>
          <a:p>
            <a:pPr algn="just"/>
            <a:r>
              <a:rPr lang="ar-SA" sz="2600" dirty="0" smtClean="0"/>
              <a:t>وبالإضافة إلى قوانين التعلم الرئيسة التي وضعها ثورندايك، فقد وضع أيضاً عدداً من القوانين الثانوية، يمكن تلخيصها فيما يلي:</a:t>
            </a:r>
            <a:endParaRPr lang="en-US" sz="2600" dirty="0" smtClean="0"/>
          </a:p>
          <a:p>
            <a:pPr algn="just"/>
            <a:r>
              <a:rPr lang="ar-SA" sz="2600" b="1" dirty="0" smtClean="0"/>
              <a:t>1 </a:t>
            </a:r>
            <a:r>
              <a:rPr lang="ar-SA" sz="2600" b="1" dirty="0"/>
              <a:t>- قانون الانتماء : </a:t>
            </a:r>
            <a:r>
              <a:rPr lang="en-US" sz="2600" b="1" dirty="0"/>
              <a:t>Law of Belongingness</a:t>
            </a:r>
            <a:r>
              <a:rPr lang="ar-SA" sz="2600" dirty="0"/>
              <a:t> : يرى ثورندايك وفقاً لهذا القانون أن الرابطة تقوي بين المثير والاستجابة الصحيحة، كلما كانت الاستجابة الصحيحة أكثر انتماء إلى الموقف، ولهذا تجد الفرد يسارع إلى الرد على من يحييه بانحناء رأسه إلى أسفل، بإنحناء مماثل من جانبه لرأسه وليس بالاستجابة الكلامية التي هي أقل انتماء أو أكثر بعداً عن الموقف المثير، ويكون الأثر المترتب على الاستجابة أقوى</a:t>
            </a:r>
            <a:r>
              <a:rPr lang="ar-SA" dirty="0"/>
              <a:t>، </a:t>
            </a:r>
            <a:r>
              <a:rPr lang="ar-SA" sz="2400" dirty="0"/>
              <a:t>كلما كان ينتمي إلى الارتباط الذي يقويه، وهكذا فإن إثابة العطشان بالماء تجعل استجابته أقوى مما لو كانت إثابته بالنقود.</a:t>
            </a:r>
            <a:endParaRPr lang="en-US" sz="2400" dirty="0"/>
          </a:p>
          <a:p>
            <a:pPr algn="just"/>
            <a:endParaRPr lang="ar-IQ" dirty="0"/>
          </a:p>
        </p:txBody>
      </p:sp>
    </p:spTree>
    <p:extLst>
      <p:ext uri="{BB962C8B-B14F-4D97-AF65-F5344CB8AC3E}">
        <p14:creationId xmlns:p14="http://schemas.microsoft.com/office/powerpoint/2010/main" val="3253278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normAutofit/>
          </a:bodyPr>
          <a:lstStyle/>
          <a:p>
            <a:pPr algn="just"/>
            <a:r>
              <a:rPr lang="ar-IQ" sz="2400" dirty="0"/>
              <a:t>- </a:t>
            </a:r>
            <a:r>
              <a:rPr lang="ar-IQ" sz="2400" b="1" dirty="0"/>
              <a:t>قانون الاستجابة المماثلة </a:t>
            </a:r>
            <a:r>
              <a:rPr lang="en-US" sz="2400" b="1" dirty="0"/>
              <a:t>law of response by analogy </a:t>
            </a:r>
            <a:r>
              <a:rPr lang="en-US" sz="2400" dirty="0"/>
              <a:t>:</a:t>
            </a:r>
          </a:p>
          <a:p>
            <a:pPr algn="just"/>
            <a:r>
              <a:rPr lang="ar-IQ" sz="2400" dirty="0"/>
              <a:t>بشير هذا القانون إلى قدرة المتعلم على الاستفادة من تعلمه السابق, وذلك بمقارنة الأوضاع التعلمية الجديدة بالأوضاع السابقة التي تم تعلمها, للوقوف على أوجه الشبه </a:t>
            </a:r>
            <a:r>
              <a:rPr lang="ar-IQ" sz="2400" dirty="0" smtClean="0"/>
              <a:t>بينها</a:t>
            </a:r>
            <a:r>
              <a:rPr lang="ar-IQ" sz="2400" dirty="0"/>
              <a:t>, الأمر الذي يمكنه من الاستجابة للوضع الجديد</a:t>
            </a:r>
            <a:r>
              <a:rPr lang="ar-IQ" dirty="0"/>
              <a:t>. </a:t>
            </a:r>
            <a:endParaRPr lang="ar-IQ" dirty="0" smtClean="0"/>
          </a:p>
          <a:p>
            <a:pPr algn="just"/>
            <a:r>
              <a:rPr lang="ar-IQ" sz="2400" dirty="0"/>
              <a:t>مثال: أضاع تلميذ دفتر الواجبات فاتصل على زميله لمعرفة الواجبات المطلوبة و في يوم آخر نسي تدوين بعض الواجبات في الدفتر في هذه الحالة سيتذكر ما حصل معه في الموقف السابق و المشابه أو القريب من الموقف الحالي فبالتالي سيقوم بسلوك مشابه وهو الاتصال على زميله ومعرفة الواجب المطلوب.</a:t>
            </a:r>
          </a:p>
        </p:txBody>
      </p:sp>
    </p:spTree>
    <p:extLst>
      <p:ext uri="{BB962C8B-B14F-4D97-AF65-F5344CB8AC3E}">
        <p14:creationId xmlns:p14="http://schemas.microsoft.com/office/powerpoint/2010/main" val="3260888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08912" cy="5102027"/>
          </a:xfrm>
        </p:spPr>
        <p:txBody>
          <a:bodyPr/>
          <a:lstStyle/>
          <a:p>
            <a:pPr algn="just"/>
            <a:r>
              <a:rPr lang="ar-IQ" dirty="0"/>
              <a:t>6</a:t>
            </a:r>
            <a:r>
              <a:rPr lang="ar-IQ" sz="2400" b="1" dirty="0"/>
              <a:t>- قانون الانتقال الارتباطي </a:t>
            </a:r>
            <a:r>
              <a:rPr lang="en-US" sz="2400" b="1" dirty="0"/>
              <a:t>law of associative shifting:</a:t>
            </a:r>
          </a:p>
          <a:p>
            <a:pPr algn="just"/>
            <a:r>
              <a:rPr lang="ar-IQ" sz="2400" dirty="0"/>
              <a:t>يشير هذا القانون إلى إمكانية ارتباط أية استجابة تم تعلمها في حضور حادث أو مثير ما, إلى مثير أو حادث آخر يدركه المتعلم, إذا تمكن من الاحتفاظ بهذه الاستجابة رغم التغيرات التي تطرأ على الوضع المثيري الذي ارتبطت به. </a:t>
            </a:r>
            <a:r>
              <a:rPr lang="ar-IQ" sz="2400" dirty="0" smtClean="0"/>
              <a:t>ويقترب </a:t>
            </a:r>
            <a:r>
              <a:rPr lang="ar-IQ" sz="2400" dirty="0"/>
              <a:t>هذا القانون من مفهوم الاستجابات الشرطية</a:t>
            </a:r>
            <a:r>
              <a:rPr lang="ar-IQ" dirty="0"/>
              <a:t>. </a:t>
            </a:r>
            <a:endParaRPr lang="ar-IQ" dirty="0" smtClean="0"/>
          </a:p>
          <a:p>
            <a:pPr algn="just"/>
            <a:r>
              <a:rPr lang="ar-IQ" sz="2400" dirty="0"/>
              <a:t>7- قانون الاستقطاب</a:t>
            </a:r>
            <a:r>
              <a:rPr lang="en-US" sz="2400" dirty="0"/>
              <a:t>Associative Polarity: </a:t>
            </a:r>
            <a:r>
              <a:rPr lang="ar-IQ" sz="2400" dirty="0"/>
              <a:t>تسير الارتباطات في الاتجاه الذي كانت قد تكونت فيه بطريقة أيسر من سيرها في الاتجاه المعاكس، فإذا تعلم الفرد قائمة مفردات عربية انجليزية فان الاستجابة للكلمة العربية بما يقابلها بالانجليزية يكون أكثر سهولة من الاستجابة العكسية. </a:t>
            </a:r>
          </a:p>
        </p:txBody>
      </p:sp>
    </p:spTree>
    <p:extLst>
      <p:ext uri="{BB962C8B-B14F-4D97-AF65-F5344CB8AC3E}">
        <p14:creationId xmlns:p14="http://schemas.microsoft.com/office/powerpoint/2010/main" val="671796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435430"/>
            <a:ext cx="8563429" cy="6079374"/>
          </a:xfrm>
        </p:spPr>
        <p:txBody>
          <a:bodyPr>
            <a:normAutofit/>
          </a:bodyPr>
          <a:lstStyle/>
          <a:p>
            <a:r>
              <a:rPr lang="ar-IQ" dirty="0"/>
              <a:t>- </a:t>
            </a:r>
            <a:r>
              <a:rPr lang="ar-IQ" sz="2800" b="1" dirty="0"/>
              <a:t>قانون انتشار الأثر </a:t>
            </a:r>
            <a:r>
              <a:rPr lang="en-US" sz="2800" b="1" dirty="0"/>
              <a:t>The spread of effect: </a:t>
            </a:r>
          </a:p>
          <a:p>
            <a:pPr algn="just"/>
            <a:r>
              <a:rPr lang="ar-IQ" sz="2400" dirty="0" smtClean="0"/>
              <a:t> </a:t>
            </a:r>
            <a:r>
              <a:rPr lang="ar-IQ" sz="2400" dirty="0"/>
              <a:t>يرى </a:t>
            </a:r>
            <a:r>
              <a:rPr lang="ar-IQ" sz="2400" dirty="0" smtClean="0"/>
              <a:t>ثورندايك أن </a:t>
            </a:r>
            <a:r>
              <a:rPr lang="ar-IQ" sz="2400" dirty="0"/>
              <a:t>أثر الإثابة لا يقتصر على الربط فقط، وإنما يمتد إلى الروابط المجاورة التي تتكون قبل إثابة الرابطة وبعد إثابتها. وعلى سبيل المثال فإذا عزز المعلم أثناء التعليم كلمة في ما بين  الكلمات ، فان التعزيز ينتقل إلى الكلمة السابقة واللاحقة في السلسلة أي أن الثواب يؤثر أيضا في الارتباطات المجاورة </a:t>
            </a:r>
            <a:r>
              <a:rPr lang="ar-IQ" sz="2400" dirty="0" smtClean="0"/>
              <a:t>له</a:t>
            </a:r>
          </a:p>
          <a:p>
            <a:pPr algn="just"/>
            <a:r>
              <a:rPr lang="ar-IQ" sz="2400" b="1" dirty="0"/>
              <a:t> 9- قانون التعرف</a:t>
            </a:r>
            <a:r>
              <a:rPr lang="en-US" sz="2400" b="1" dirty="0"/>
              <a:t>Stimulus </a:t>
            </a:r>
            <a:r>
              <a:rPr lang="en-US" sz="2400" b="1" dirty="0" err="1"/>
              <a:t>Identifiability</a:t>
            </a:r>
            <a:r>
              <a:rPr lang="en-US" sz="2400" b="1" dirty="0"/>
              <a:t>  : </a:t>
            </a:r>
          </a:p>
          <a:p>
            <a:pPr algn="just"/>
            <a:r>
              <a:rPr lang="ar-IQ" sz="2400" dirty="0"/>
              <a:t>يسهل على المتعلم ربط وضع مثيري معين باستجابة معينة إذا تمكن المتعلم من التعرف على الوضع وتميزه نتيجة مروره بخبراته السابقة. ويرى ثورندايك انه إذا كانت عناصر الموقف الجديد معروفة ، فان ذلك يسهل التكيف للموقف أكثر مما لو كانت العناصر غير معروفة، فمثلا يسهل على المتعلم حل مسألة حسابية إذا تعرف المتعلم على الأرقام والرموز المستعملة فيها. </a:t>
            </a:r>
            <a:r>
              <a:rPr lang="ar-IQ" sz="2400" dirty="0" smtClean="0"/>
              <a:t>التركيز </a:t>
            </a:r>
            <a:r>
              <a:rPr lang="ar-IQ" sz="2400" dirty="0"/>
              <a:t>يكون على الخبرة </a:t>
            </a:r>
            <a:r>
              <a:rPr lang="ar-IQ" sz="2400" dirty="0" smtClean="0"/>
              <a:t>. </a:t>
            </a:r>
            <a:endParaRPr lang="ar-IQ" sz="2400" dirty="0"/>
          </a:p>
          <a:p>
            <a:pPr algn="just"/>
            <a:endParaRPr lang="ar-IQ" sz="2400" dirty="0"/>
          </a:p>
        </p:txBody>
      </p:sp>
    </p:spTree>
    <p:extLst>
      <p:ext uri="{BB962C8B-B14F-4D97-AF65-F5344CB8AC3E}">
        <p14:creationId xmlns:p14="http://schemas.microsoft.com/office/powerpoint/2010/main" val="2908260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ar-IQ" dirty="0"/>
              <a:t> </a:t>
            </a:r>
            <a:r>
              <a:rPr lang="ar-IQ" sz="2600" dirty="0"/>
              <a:t>ينتمي ثورندايك أصلا إلى المدرسة السلوكية ، ولذلك فهو يسلم بأن وحدة مثير استجابة هي الأساس في تفسير السلوك ،  بمعنى أن حدوث الاستجابة يتوقف على المثير الذي يستدعيها فلكل مثير استجابة به تحدث عندما يظهر المثير المعين .</a:t>
            </a:r>
          </a:p>
          <a:p>
            <a:pPr algn="just"/>
            <a:r>
              <a:rPr lang="ar-IQ" sz="2600" dirty="0"/>
              <a:t>ويرى ثورندايك أن الكائن الحي يولد وهو مزود بعدد غير محدود من الروابط التي تربط بين مثيرات معينة في البيئة وبين استجابات خاصة بها عند الكائن الحي ،  وهذه الاستجابات تظهر أكثر من غيرها بالنسبة لهذه المتغيرات الخاصة المرتبطة بها ، وأن وظيفة التعلم هي جعل هذه الارتباطات تقوى أو تضعف بالنسبة لمواقف معينة ، فالقطة عندما توضع في القفص ويستثيرها الموقف الجديد ، تستجيب أولا بالاستجابات الموجودة ، عن طريق الخربشة أو عض القضبان أو محاولة إزالتها أو الإفلات من بينها أو نحو ذلك .</a:t>
            </a:r>
          </a:p>
        </p:txBody>
      </p:sp>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r"/>
            <a:r>
              <a:rPr lang="ar-IQ" sz="2800" b="1" dirty="0"/>
              <a:t>تفسير التعلم عند ثورندايك </a:t>
            </a:r>
            <a:r>
              <a:rPr lang="ar-IQ" dirty="0"/>
              <a:t>:</a:t>
            </a:r>
          </a:p>
        </p:txBody>
      </p:sp>
    </p:spTree>
    <p:extLst>
      <p:ext uri="{BB962C8B-B14F-4D97-AF65-F5344CB8AC3E}">
        <p14:creationId xmlns:p14="http://schemas.microsoft.com/office/powerpoint/2010/main" val="2780320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147248" cy="5289451"/>
          </a:xfrm>
        </p:spPr>
        <p:txBody>
          <a:bodyPr>
            <a:normAutofit/>
          </a:bodyPr>
          <a:lstStyle/>
          <a:p>
            <a:pPr algn="just"/>
            <a:r>
              <a:rPr lang="en-US" sz="2800" dirty="0"/>
              <a:t> </a:t>
            </a:r>
            <a:r>
              <a:rPr lang="ar-IQ" sz="2800" dirty="0"/>
              <a:t>لم يكن ثورندايك </a:t>
            </a:r>
            <a:r>
              <a:rPr lang="en-US" sz="2800" dirty="0" err="1"/>
              <a:t>Thorendik</a:t>
            </a:r>
            <a:r>
              <a:rPr lang="en-US" sz="2800" dirty="0"/>
              <a:t> </a:t>
            </a:r>
            <a:r>
              <a:rPr lang="ar-IQ" sz="2800" dirty="0"/>
              <a:t>يهتم بالبعد الاجتماعي في علم النفس التربوي ، وذلك على النقيض من زملائه الاخرين الذين كان يلتقي معهم في الكثير من الاراء ، فقد كان يعدالتعلم باعتباره خبرة فردية خاصة او عملية تغير عضوي داخلية تحدث في الجهاز العصبي لكل كائن على حدة ، وان ما يهم المعلم داخل الصف الدراسي هو الارتباط بين المثير والاستجابة ، ولايهتم بالتفاعل بين التلاميذ عندما ينظر اليهم كوحدة اجتماعية </a:t>
            </a:r>
            <a:r>
              <a:rPr lang="ar-IQ" sz="2800" dirty="0" smtClean="0"/>
              <a:t>.</a:t>
            </a:r>
            <a:endParaRPr lang="ar-IQ" sz="2800" dirty="0"/>
          </a:p>
        </p:txBody>
      </p:sp>
    </p:spTree>
    <p:extLst>
      <p:ext uri="{BB962C8B-B14F-4D97-AF65-F5344CB8AC3E}">
        <p14:creationId xmlns:p14="http://schemas.microsoft.com/office/powerpoint/2010/main" val="3777490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352928" cy="5606083"/>
          </a:xfrm>
        </p:spPr>
        <p:txBody>
          <a:bodyPr>
            <a:normAutofit/>
          </a:bodyPr>
          <a:lstStyle/>
          <a:p>
            <a:pPr algn="just"/>
            <a:r>
              <a:rPr lang="ar-IQ" sz="2400" dirty="0"/>
              <a:t>يرى ثورندايك ان التعلم </a:t>
            </a:r>
            <a:r>
              <a:rPr lang="ar-IQ" sz="2400" dirty="0" smtClean="0"/>
              <a:t>عند </a:t>
            </a:r>
            <a:r>
              <a:rPr lang="ar-IQ" sz="2400" dirty="0"/>
              <a:t>الحيوان وعند الإنسان ، هو التعلم بالمحاولة والخطأ، فحين يواجه المتعلم موقفاً مشكلاً ويريد أن يصل إلى هدف معين ، فإنه نتيجة لمحاولاته المتكررة يبقي استجابات معينة ويتخلص من أخرى ، وبفعل التعزيز تصبح الاستجابات الصحيحة أكثر تكراراً وأكثر احتمالاً للظهور في المحاولات التالية من الاستجابات الفاشلة التي لا تؤدي إلى حل المشكلة والحصول على </a:t>
            </a:r>
            <a:r>
              <a:rPr lang="ar-IQ" sz="2400" dirty="0" smtClean="0"/>
              <a:t>التعزيز </a:t>
            </a:r>
          </a:p>
          <a:p>
            <a:pPr algn="just"/>
            <a:r>
              <a:rPr lang="ar-IQ" sz="2400" dirty="0" smtClean="0"/>
              <a:t>يرى </a:t>
            </a:r>
            <a:r>
              <a:rPr lang="ar-IQ" sz="2400" dirty="0"/>
              <a:t>أن الحركات التي تبقى ويحتفظ بها الحيوان ، هي التي تتكرر كثيراً ، وهي الحركات التي تؤدي إلى تحقيق الهدف ، في حين أن الحركات الفاشلة التي قام بها الحيوان لا تعود للظهور في سلوكه بعد أن عرف طريقة الاستجابة الصحيحة ، معنى ذلك انه كلما حدثت حركة فاشلة تعقبها حركة ناجحة ، ولكن كلما حدثت حركة ناجحة فإنها تؤدي إلى الهدف ولا تعقبها حركة فاشلة ، فالتعلم لا يتم عن طريق التفكير الصحيح المنتظم ولكن يتم التعلم بالتخبط أو المحاولة التي تؤدي إلى النجاح أو الفشل واهم حقيقة في ذلك ان الكائن الحي يتعلم بالعمل أي بالاستجابة النشطة ،</a:t>
            </a:r>
          </a:p>
        </p:txBody>
      </p:sp>
    </p:spTree>
    <p:extLst>
      <p:ext uri="{BB962C8B-B14F-4D97-AF65-F5344CB8AC3E}">
        <p14:creationId xmlns:p14="http://schemas.microsoft.com/office/powerpoint/2010/main" val="3819894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80920" cy="5678091"/>
          </a:xfrm>
        </p:spPr>
        <p:txBody>
          <a:bodyPr/>
          <a:lstStyle/>
          <a:p>
            <a:r>
              <a:rPr lang="ar-SA" b="1" dirty="0"/>
              <a:t>2</a:t>
            </a:r>
            <a:r>
              <a:rPr lang="ar-SA" sz="2000" b="1" dirty="0"/>
              <a:t>- قانون الاستجابة المتعددة </a:t>
            </a:r>
            <a:r>
              <a:rPr lang="en-US" sz="2000" b="1" dirty="0"/>
              <a:t>law of multiple response</a:t>
            </a:r>
            <a:r>
              <a:rPr lang="ar-SA" sz="2000" b="1" dirty="0"/>
              <a:t>:</a:t>
            </a:r>
            <a:endParaRPr lang="en-US" sz="2000" b="1" dirty="0"/>
          </a:p>
          <a:p>
            <a:r>
              <a:rPr lang="ar-SA" sz="2000" dirty="0"/>
              <a:t>يشير هذا القانون إلى قدرة المتعلم على أداء استجابات متعددة أو متنوعة للوصول إلى الاستجابة الصحيحة المؤدية إلى الرضا والارتياح, فعندما يواجه المتعلم مشكلة ما, يقوم بعدد من الاستجابات المتنوعة بغية الوصول إلى الحل الصحيح. ولدى ظهور الاستجابة الصحيحة عن طريق الصدفة, يتم تعزيزها وإثباتها.</a:t>
            </a:r>
            <a:r>
              <a:rPr lang="ar-SA" sz="2000" b="1" dirty="0"/>
              <a:t> </a:t>
            </a:r>
            <a:r>
              <a:rPr lang="ar-SA" sz="2000" dirty="0"/>
              <a:t>مثال: ضاع دفتر الواجبات الخاصة بالتلميذ فكيف سيستطيع أداء الواجبات للغد</a:t>
            </a:r>
            <a:r>
              <a:rPr lang="ar-SA" sz="2000" dirty="0" smtClean="0"/>
              <a:t>؟</a:t>
            </a:r>
            <a:endParaRPr lang="ar-IQ" sz="2000" dirty="0" smtClean="0"/>
          </a:p>
          <a:p>
            <a:r>
              <a:rPr lang="ar-IQ" sz="2000" dirty="0" smtClean="0"/>
              <a:t>مثال : طالب اضاع دفتر واجباته ماذا يفعل ؟</a:t>
            </a:r>
          </a:p>
          <a:p>
            <a:r>
              <a:rPr lang="ar-SA" sz="2000" dirty="0"/>
              <a:t>إما أن يتصل بزميله و يعرف منه الواجبات المطلوبة.</a:t>
            </a:r>
            <a:endParaRPr lang="en-US" sz="2000" dirty="0"/>
          </a:p>
          <a:p>
            <a:r>
              <a:rPr lang="ar-SA" sz="2000" dirty="0"/>
              <a:t>أو يحاول تذكر ما كتب في دفتر الواجبات و ينجز ما تمكن من تذكره.</a:t>
            </a:r>
            <a:endParaRPr lang="en-US" sz="2000" dirty="0"/>
          </a:p>
          <a:p>
            <a:r>
              <a:rPr lang="ar-SA" sz="2000" dirty="0"/>
              <a:t>أو يذهب إلى المدرسة في الغد و يقدم عذره للمعلم.</a:t>
            </a:r>
            <a:endParaRPr lang="en-US" sz="2000" dirty="0"/>
          </a:p>
          <a:p>
            <a:r>
              <a:rPr lang="ar-SA" sz="2000" dirty="0"/>
              <a:t>فإذا نجح في اختيار ما هو مناسب بحيث يحل المشكلة ويؤدي إلى الراحة و السرور فقد حدث هنا تعلم.</a:t>
            </a:r>
            <a:endParaRPr lang="en-US" sz="2000" dirty="0"/>
          </a:p>
          <a:p>
            <a:endParaRPr lang="ar-IQ" sz="2000" dirty="0" smtClean="0"/>
          </a:p>
        </p:txBody>
      </p:sp>
    </p:spTree>
    <p:extLst>
      <p:ext uri="{BB962C8B-B14F-4D97-AF65-F5344CB8AC3E}">
        <p14:creationId xmlns:p14="http://schemas.microsoft.com/office/powerpoint/2010/main" val="27284210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08912" cy="5678091"/>
          </a:xfrm>
        </p:spPr>
        <p:txBody>
          <a:bodyPr>
            <a:normAutofit/>
          </a:bodyPr>
          <a:lstStyle/>
          <a:p>
            <a:r>
              <a:rPr lang="ar-SA" sz="2400" b="1" dirty="0"/>
              <a:t>قانون الاتجاه أو المنظومة </a:t>
            </a:r>
            <a:r>
              <a:rPr lang="en-US" sz="2400" b="1" dirty="0"/>
              <a:t>law of set or attitude</a:t>
            </a:r>
            <a:r>
              <a:rPr lang="ar-SA" sz="2400" b="1" dirty="0"/>
              <a:t> :</a:t>
            </a:r>
            <a:endParaRPr lang="en-US" sz="2400" b="1" dirty="0"/>
          </a:p>
          <a:p>
            <a:r>
              <a:rPr lang="ar-SA" sz="2400" dirty="0"/>
              <a:t>يشير هذا القانون إلى تأثر التعلم باتجاهات المتعلم, لأن الاستجابات محددة جزئياً بخصائص التكيف التي يمتاز بها الأفراد الناشئون في بيئة أو ثقافة معينة. </a:t>
            </a:r>
            <a:endParaRPr lang="ar-IQ" sz="2400" dirty="0" smtClean="0"/>
          </a:p>
          <a:p>
            <a:r>
              <a:rPr lang="ar-SA" sz="2400" dirty="0"/>
              <a:t>يتعلق هذا القانون بمفهوم مستوى </a:t>
            </a:r>
            <a:r>
              <a:rPr lang="ar-SA" sz="2400" dirty="0" smtClean="0"/>
              <a:t>الطموح</a:t>
            </a:r>
            <a:endParaRPr lang="ar-IQ" sz="2400" dirty="0" smtClean="0"/>
          </a:p>
          <a:p>
            <a:r>
              <a:rPr lang="ar-SA" sz="2400" b="1" dirty="0" smtClean="0"/>
              <a:t>قانون قوة العناصر </a:t>
            </a:r>
            <a:r>
              <a:rPr lang="en-US" sz="2400" b="1" dirty="0" smtClean="0"/>
              <a:t>law of prepotency of element</a:t>
            </a:r>
            <a:r>
              <a:rPr lang="ar-SA" sz="2400" b="1" dirty="0" smtClean="0"/>
              <a:t>:</a:t>
            </a:r>
            <a:endParaRPr lang="en-US" sz="2400" b="1" dirty="0" smtClean="0"/>
          </a:p>
          <a:p>
            <a:pPr algn="just"/>
            <a:r>
              <a:rPr lang="ar-SA" sz="2400" dirty="0" smtClean="0"/>
              <a:t>يشير </a:t>
            </a:r>
            <a:r>
              <a:rPr lang="ar-SA" sz="2400" dirty="0"/>
              <a:t>هذا القانون إلى قدرة المتعلم على الاستجابة على نحو انتقائي, بحيث يستجيب للعناصر الأكثر شيوعاً وقوة وأهمية في التعلم. وهذا يعني أن المتعلم يستطيع اختيار المكونات الأساسية في الوضع المشكل وبناء استجاباته في </a:t>
            </a:r>
            <a:r>
              <a:rPr lang="ar-IQ" sz="2400" dirty="0" smtClean="0"/>
              <a:t>ض</a:t>
            </a:r>
            <a:r>
              <a:rPr lang="ar-SA" sz="2400" dirty="0" smtClean="0"/>
              <a:t>وئها</a:t>
            </a:r>
            <a:r>
              <a:rPr lang="ar-SA" sz="2400" dirty="0"/>
              <a:t>, </a:t>
            </a:r>
            <a:r>
              <a:rPr lang="ar-SA" sz="2400" dirty="0" smtClean="0"/>
              <a:t>وإهمال </a:t>
            </a:r>
            <a:r>
              <a:rPr lang="ar-SA" sz="2400" dirty="0"/>
              <a:t>المكونات أو العناصر الأقل أهمية </a:t>
            </a:r>
            <a:endParaRPr lang="ar-IQ" sz="2400" dirty="0" smtClean="0"/>
          </a:p>
          <a:p>
            <a:pPr algn="just"/>
            <a:r>
              <a:rPr lang="ar-SA" sz="2400" dirty="0"/>
              <a:t>مثال</a:t>
            </a:r>
            <a:r>
              <a:rPr lang="en-US" sz="2400" dirty="0"/>
              <a:t>:</a:t>
            </a:r>
            <a:r>
              <a:rPr lang="en-US" sz="2400" b="1" dirty="0"/>
              <a:t> </a:t>
            </a:r>
            <a:r>
              <a:rPr lang="ar-SA" sz="2400" dirty="0"/>
              <a:t>عندما يرى طالب أداوت الرسم بالفحم , سينتقي ويختار قلم الفحم والتباشير واللباد ومساحة الفحم فيركز استخدامه ومحاولاته على هذه العناصر , ولكنه سيُهمل باقي العناصر كاستخدام المنديل والإصبع في توزيع الظل .</a:t>
            </a:r>
            <a:endParaRPr lang="en-US" sz="2400" dirty="0"/>
          </a:p>
          <a:p>
            <a:pPr algn="just"/>
            <a:endParaRPr lang="ar-SA" sz="2400" dirty="0"/>
          </a:p>
        </p:txBody>
      </p:sp>
    </p:spTree>
    <p:extLst>
      <p:ext uri="{BB962C8B-B14F-4D97-AF65-F5344CB8AC3E}">
        <p14:creationId xmlns:p14="http://schemas.microsoft.com/office/powerpoint/2010/main" val="1305835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SA" sz="2400" dirty="0" smtClean="0"/>
              <a:t>1 </a:t>
            </a:r>
            <a:r>
              <a:rPr lang="ar-SA" sz="2400" dirty="0"/>
              <a:t>ـــ  التكرار: يحدث التعلم بالمحاولة والخطأ بعد مدة طويلة من المحاولات والتدريب في الموقف الجديد  والتكرار مهم للتخلص من الاستجابات الخاطئة وتثبيت الاستجابات الصحيحة.  </a:t>
            </a:r>
            <a:endParaRPr lang="en-US" sz="2400" dirty="0"/>
          </a:p>
          <a:p>
            <a:pPr algn="just"/>
            <a:r>
              <a:rPr lang="ar-SA" sz="2400" dirty="0"/>
              <a:t>2 ــــ  التدعيم: </a:t>
            </a:r>
            <a:r>
              <a:rPr lang="ar-IQ" sz="2400" dirty="0" smtClean="0"/>
              <a:t>في ال</a:t>
            </a:r>
            <a:r>
              <a:rPr lang="ar-SA" sz="2400" dirty="0" smtClean="0"/>
              <a:t>تعلم </a:t>
            </a:r>
            <a:r>
              <a:rPr lang="ar-SA" sz="2400" dirty="0"/>
              <a:t>بالمحاولة والخطأ أهمية المكافأة في تعلم الاستجابة الصحيحة، فالمكافأة تعمل على تدعيم الاستجابة الصحيحة. </a:t>
            </a:r>
            <a:endParaRPr lang="en-US" sz="2400" dirty="0"/>
          </a:p>
          <a:p>
            <a:pPr algn="just"/>
            <a:r>
              <a:rPr lang="ar-SA" sz="2400" dirty="0"/>
              <a:t>3ـــ الانطفاء: إذا تعلم أحد عن طريق المحاولة والخطأ استجابة ما ، لأنها كانت تؤدي إلى الحصول على المكافأة، فإن امتناع الحصول على المكافأة بعد ذلك مدة طويلة يؤدي إلى ضعف الاستجابة وزوالها بالتدريج وهذا هو مبدأ الانطفاء.</a:t>
            </a:r>
            <a:endParaRPr lang="en-US" sz="2400" dirty="0"/>
          </a:p>
          <a:p>
            <a:pPr algn="just"/>
            <a:r>
              <a:rPr lang="ar-SA" sz="2400" dirty="0"/>
              <a:t>4 ـــ  الاسترجاع التلقائي: إن الاستجابة التي تنطفئ لعدم تدعيمها مدة طويلة ، يمكن أن تعود إلى </a:t>
            </a:r>
            <a:endParaRPr lang="ar-IQ" sz="2400" dirty="0"/>
          </a:p>
        </p:txBody>
      </p:sp>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pPr algn="r"/>
            <a:r>
              <a:rPr lang="ar-SA" sz="2800" b="1" dirty="0"/>
              <a:t>المبادئ العامة للتعلم بالمحاولة والخطأ</a:t>
            </a:r>
            <a:r>
              <a:rPr lang="ar-SA" b="1" dirty="0"/>
              <a:t>:</a:t>
            </a:r>
            <a:endParaRPr lang="en-US" dirty="0"/>
          </a:p>
        </p:txBody>
      </p:sp>
    </p:spTree>
    <p:extLst>
      <p:ext uri="{BB962C8B-B14F-4D97-AF65-F5344CB8AC3E}">
        <p14:creationId xmlns:p14="http://schemas.microsoft.com/office/powerpoint/2010/main" val="1316642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53144"/>
            <a:ext cx="8226513" cy="4925556"/>
          </a:xfrm>
        </p:spPr>
        <p:txBody>
          <a:bodyPr>
            <a:normAutofit fontScale="85000" lnSpcReduction="10000"/>
          </a:bodyPr>
          <a:lstStyle/>
          <a:p>
            <a:pPr algn="just"/>
            <a:r>
              <a:rPr lang="ar-SA" dirty="0" smtClean="0"/>
              <a:t>5</a:t>
            </a:r>
            <a:r>
              <a:rPr lang="ar-SA" sz="3100" dirty="0" smtClean="0"/>
              <a:t> </a:t>
            </a:r>
            <a:r>
              <a:rPr lang="ar-SA" sz="3100" dirty="0"/>
              <a:t>ـــ  التعميم: إن الاستجابات التي يتعلمها الفرد في مواقف معينة تميل إلى الظهور في المواقف الجديدة المتشابهة للمواقف السابقة التي حدث فيها التعلم، فإذا تعلم فرد أن يقود سيارة معينة ، فأن الاستجابات التي تعلمها تتحول إلى جميع أنواع السيارات يساعد على حل المسائل الهندسية الأخرى المتشابهة، وهذا هو مبدأ التعميم.</a:t>
            </a:r>
            <a:endParaRPr lang="en-US" sz="3100" dirty="0"/>
          </a:p>
          <a:p>
            <a:pPr algn="just"/>
            <a:r>
              <a:rPr lang="ar-SA" sz="3100" dirty="0"/>
              <a:t>6ـــ  التمييز: إذا فشلت الاستجابة المعممة في حل المشكلة في الموقف الجديد ، فبينما ظلت مدعمة في الموقف السابق الذي حدث فيه التعلم فإن ذلك يؤدي إلى التمييز بين الموقف الجديد والموقف القديم وتعلم الاستجابة الملائمة لكل موقف ،  وهذا هو مبدأ التمييز.</a:t>
            </a:r>
            <a:endParaRPr lang="en-US" sz="3100" dirty="0"/>
          </a:p>
          <a:p>
            <a:pPr algn="just"/>
            <a:r>
              <a:rPr lang="ar-SA" sz="3100" dirty="0"/>
              <a:t>7 ـــ  العلاقات الزمنية: إن للعلاقات الزمنية أهمية كبيرة أيضاً في التعلم بالمحاولة والخطأ. فكلما كانت الفترة الزمنية بين الاستجابة وبين حدوث المكافأة قصيرة كان التعلم أسرع، وإذا طالت الفترة الزمنية </a:t>
            </a:r>
            <a:r>
              <a:rPr lang="ar-SA" sz="2800" dirty="0"/>
              <a:t>ضعف التعلم. </a:t>
            </a:r>
            <a:endParaRPr lang="en-US" sz="2800" dirty="0"/>
          </a:p>
          <a:p>
            <a:r>
              <a:rPr lang="ar-IQ" sz="2800" dirty="0"/>
              <a:t> </a:t>
            </a:r>
            <a:endParaRPr lang="en-US" sz="2800" dirty="0"/>
          </a:p>
          <a:p>
            <a:endParaRPr lang="ar-IQ" dirty="0"/>
          </a:p>
        </p:txBody>
      </p:sp>
    </p:spTree>
    <p:extLst>
      <p:ext uri="{BB962C8B-B14F-4D97-AF65-F5344CB8AC3E}">
        <p14:creationId xmlns:p14="http://schemas.microsoft.com/office/powerpoint/2010/main" val="2078326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19256" cy="4929411"/>
          </a:xfrm>
        </p:spPr>
        <p:txBody>
          <a:bodyPr>
            <a:noAutofit/>
          </a:bodyPr>
          <a:lstStyle/>
          <a:p>
            <a:pPr algn="just"/>
            <a:r>
              <a:rPr lang="ar-SA" sz="2000" dirty="0"/>
              <a:t>1 ـــ يتعلم الكائن الحي حل الموقف المشكل عن طريق المحاولة والخطأ .</a:t>
            </a:r>
            <a:endParaRPr lang="en-US" sz="2000" dirty="0"/>
          </a:p>
          <a:p>
            <a:pPr algn="just"/>
            <a:r>
              <a:rPr lang="ar-SA" sz="2000" dirty="0"/>
              <a:t>2 </a:t>
            </a:r>
            <a:r>
              <a:rPr lang="ar-SA" sz="2000" dirty="0" smtClean="0"/>
              <a:t>ــ </a:t>
            </a:r>
            <a:r>
              <a:rPr lang="ar-SA" sz="2000" dirty="0"/>
              <a:t>يحدث التعلم بالمحاولة والخطأ بصورة تدريجية مع تكرار المحاولات ويقاس بتناقص زمن المحاولات او عدد الاخطاء .</a:t>
            </a:r>
            <a:endParaRPr lang="en-US" sz="2000" dirty="0"/>
          </a:p>
          <a:p>
            <a:pPr algn="just"/>
            <a:r>
              <a:rPr lang="ar-SA" sz="2000" dirty="0"/>
              <a:t>3 ـــ تكون الاستجابات الاولى للحل القائم على المحاولة والخطأ عشوائية ثم تتحول تدريجيا الى قصدية عن طريق الاختيار والربط .</a:t>
            </a:r>
            <a:endParaRPr lang="en-US" sz="2000" dirty="0"/>
          </a:p>
          <a:p>
            <a:pPr algn="just"/>
            <a:r>
              <a:rPr lang="ar-SA" sz="2000" dirty="0"/>
              <a:t>4 ـــ يعمل التعزيز على تقوية الروابط العصبية ( الوصلات العصبية ) بين المثير والاستجابة المعززة .</a:t>
            </a:r>
            <a:endParaRPr lang="en-US" sz="2000" dirty="0"/>
          </a:p>
          <a:p>
            <a:pPr algn="just"/>
            <a:r>
              <a:rPr lang="ar-SA" sz="2000" dirty="0"/>
              <a:t>5 ـــ يعمل التكرار على تقوية الروابط العصبية بين المثير والاستجابة كما يؤدي الاهمال الى ضعف هذه الروابط . </a:t>
            </a:r>
            <a:endParaRPr lang="en-US" sz="2000" dirty="0"/>
          </a:p>
          <a:p>
            <a:pPr algn="just"/>
            <a:r>
              <a:rPr lang="ar-SA" sz="2000" dirty="0"/>
              <a:t>6 ــ قوة الاستجابة دالة لكل من نمط المثيرات ودرجة استعداد او تهيؤ الكائن الحي والتفاعل بينها </a:t>
            </a:r>
            <a:endParaRPr lang="en-US" sz="2000" dirty="0"/>
          </a:p>
          <a:p>
            <a:pPr algn="just"/>
            <a:r>
              <a:rPr lang="ar-SA" sz="2000" dirty="0"/>
              <a:t>7 ـــ تعتمد الفعالية النسبية للمعززات على اهميتها النسبية للكائن الحي وليس على نوعها او حجمها او توقيتها . </a:t>
            </a:r>
            <a:endParaRPr lang="en-US" sz="2000" dirty="0"/>
          </a:p>
          <a:p>
            <a:pPr algn="just"/>
            <a:endParaRPr lang="ar-IQ" sz="2000" dirty="0"/>
          </a:p>
        </p:txBody>
      </p:sp>
      <p:sp>
        <p:nvSpPr>
          <p:cNvPr id="2" name="Title 1"/>
          <p:cNvSpPr>
            <a:spLocks noGrp="1"/>
          </p:cNvSpPr>
          <p:nvPr>
            <p:ph type="title"/>
          </p:nvPr>
        </p:nvSpPr>
        <p:spPr>
          <a:xfrm>
            <a:off x="457200" y="274638"/>
            <a:ext cx="8147248" cy="778098"/>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r"/>
            <a:r>
              <a:rPr lang="ar-SA" sz="2800" b="1" dirty="0"/>
              <a:t>الفروض التي تقوم عليها نظرية المحاولة والخطأ ثورندايك :</a:t>
            </a:r>
            <a:r>
              <a:rPr lang="en-US" sz="2800" dirty="0"/>
              <a:t/>
            </a:r>
            <a:br>
              <a:rPr lang="en-US" sz="2800" dirty="0"/>
            </a:br>
            <a:endParaRPr lang="ar-IQ" sz="2800" dirty="0"/>
          </a:p>
        </p:txBody>
      </p:sp>
    </p:spTree>
    <p:extLst>
      <p:ext uri="{BB962C8B-B14F-4D97-AF65-F5344CB8AC3E}">
        <p14:creationId xmlns:p14="http://schemas.microsoft.com/office/powerpoint/2010/main" val="89948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08912" cy="4741987"/>
          </a:xfrm>
        </p:spPr>
        <p:txBody>
          <a:bodyPr>
            <a:normAutofit fontScale="85000" lnSpcReduction="20000"/>
          </a:bodyPr>
          <a:lstStyle/>
          <a:p>
            <a:pPr algn="just"/>
            <a:r>
              <a:rPr lang="ar-SA" dirty="0" smtClean="0"/>
              <a:t>1ــ</a:t>
            </a:r>
            <a:r>
              <a:rPr lang="ar-IQ" dirty="0" smtClean="0"/>
              <a:t> ا</a:t>
            </a:r>
            <a:r>
              <a:rPr lang="ar-SA" dirty="0" smtClean="0"/>
              <a:t>ستخدم </a:t>
            </a:r>
            <a:r>
              <a:rPr lang="ar-IQ" dirty="0"/>
              <a:t>ثورندايك </a:t>
            </a:r>
            <a:r>
              <a:rPr lang="ar-SA" dirty="0"/>
              <a:t>المثیر غیر الشرطي كمعزز كما في تجارب الاشتراط البسیط ، لكنه في تجاربه يقدمه بعد أداء الاستجابة الصحیحة ، وقد استخدم مثیر الطعام كمعزز موجب ، كما استخدم مثیر الصدمة كمعزز سالب</a:t>
            </a:r>
            <a:r>
              <a:rPr lang="ar-IQ" dirty="0"/>
              <a:t> ،</a:t>
            </a:r>
            <a:r>
              <a:rPr lang="en-US" dirty="0"/>
              <a:t>  </a:t>
            </a:r>
            <a:r>
              <a:rPr lang="ar-SA" dirty="0"/>
              <a:t>ويمكن أن يكون المعزز أو المثیر غیر الشرطي أي حدث أو شئ يعمل على زيادة احتمال حدوث الاستجابة</a:t>
            </a:r>
            <a:r>
              <a:rPr lang="en-US" dirty="0"/>
              <a:t>.</a:t>
            </a:r>
          </a:p>
          <a:p>
            <a:pPr algn="just"/>
            <a:r>
              <a:rPr lang="ar-SA" dirty="0" smtClean="0"/>
              <a:t>2ــ</a:t>
            </a:r>
            <a:r>
              <a:rPr lang="ar-IQ" dirty="0" smtClean="0"/>
              <a:t> </a:t>
            </a:r>
            <a:r>
              <a:rPr lang="ar-SA" dirty="0" smtClean="0"/>
              <a:t>البیئة </a:t>
            </a:r>
            <a:r>
              <a:rPr lang="ar-SA" dirty="0"/>
              <a:t>التي يوجد فيها الموقف التعلیمي وما فيها من عناصر تؤدي دور المثیر الشرطي وربما يكون أحدھا بمثابة الماعة ينشأ عنھا الاستجابة تسمى بالمثیر الممیز لأن إتمام الاستجابة يتوقف أساسا على الكائن الحي ، ويؤدي المثیر</a:t>
            </a:r>
            <a:r>
              <a:rPr lang="en-US" dirty="0"/>
              <a:t>  </a:t>
            </a:r>
            <a:r>
              <a:rPr lang="ar-SA" dirty="0"/>
              <a:t>الشرطي</a:t>
            </a:r>
            <a:r>
              <a:rPr lang="en-US" dirty="0"/>
              <a:t>  </a:t>
            </a:r>
            <a:r>
              <a:rPr lang="ar-SA" dirty="0"/>
              <a:t>دور المساعدة للكائن الحي في توجهه نحو الحصول على التعزيز المثیر غیر الشرطي أو عدم إمكان ذلك</a:t>
            </a:r>
            <a:r>
              <a:rPr lang="en-US" dirty="0"/>
              <a:t> .</a:t>
            </a:r>
          </a:p>
          <a:p>
            <a:pPr algn="just"/>
            <a:r>
              <a:rPr lang="ar-SA" dirty="0" smtClean="0"/>
              <a:t>3ــ</a:t>
            </a:r>
            <a:r>
              <a:rPr lang="ar-IQ" dirty="0" smtClean="0"/>
              <a:t> </a:t>
            </a:r>
            <a:r>
              <a:rPr lang="ar-SA" dirty="0" smtClean="0"/>
              <a:t>تكون </a:t>
            </a:r>
            <a:r>
              <a:rPr lang="ar-SA" dirty="0"/>
              <a:t>الاستجابة غیر الشرطیة غیر محددة ولیس من الضروري أن تكون الاستجابة غیر الشرطیة لمثیر الطعام</a:t>
            </a:r>
            <a:r>
              <a:rPr lang="en-US" dirty="0"/>
              <a:t>  </a:t>
            </a:r>
            <a:r>
              <a:rPr lang="ar-IQ" dirty="0"/>
              <a:t>( </a:t>
            </a:r>
            <a:r>
              <a:rPr lang="ar-SA" dirty="0"/>
              <a:t>المثیر المعزز) هي جذب الخیط أو شد السقاطة</a:t>
            </a:r>
            <a:r>
              <a:rPr lang="en-US" dirty="0"/>
              <a:t> .. </a:t>
            </a:r>
            <a:r>
              <a:rPr lang="ar-SA" dirty="0"/>
              <a:t>الخ فبینما يكون جرى الحیوان الواضح بمثابة استجابة غیر شرطیة لمثیر الصدمة ، فإن استجابات أخرى تظهر وبالتالي فإن المثیر غیر الشرطي يعمل على إنشاء الاستجابة غیر الشرطیة ولكن لیس من الضروري أن تكون هذه الاستجابة هي استجابة الأداء المطلوب تحقیقه</a:t>
            </a:r>
            <a:r>
              <a:rPr lang="en-US" dirty="0"/>
              <a:t> .</a:t>
            </a:r>
          </a:p>
          <a:p>
            <a:endParaRPr lang="ar-IQ" dirty="0"/>
          </a:p>
        </p:txBody>
      </p:sp>
      <p:sp>
        <p:nvSpPr>
          <p:cNvPr id="2" name="Title 1"/>
          <p:cNvSpPr>
            <a:spLocks noGrp="1"/>
          </p:cNvSpPr>
          <p:nvPr>
            <p:ph type="title"/>
          </p:nvPr>
        </p:nvSpPr>
        <p:spPr>
          <a:xfrm>
            <a:off x="457200" y="130629"/>
            <a:ext cx="8164286" cy="994115"/>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r"/>
            <a:r>
              <a:rPr lang="ar-SA" sz="3600" b="1" dirty="0"/>
              <a:t>أساسیات النظرية : </a:t>
            </a:r>
            <a:r>
              <a:rPr lang="en-US" dirty="0"/>
              <a:t/>
            </a:r>
            <a:br>
              <a:rPr lang="en-US" dirty="0"/>
            </a:br>
            <a:endParaRPr lang="ar-IQ" dirty="0"/>
          </a:p>
        </p:txBody>
      </p:sp>
    </p:spTree>
    <p:extLst>
      <p:ext uri="{BB962C8B-B14F-4D97-AF65-F5344CB8AC3E}">
        <p14:creationId xmlns:p14="http://schemas.microsoft.com/office/powerpoint/2010/main" val="1319463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08912" cy="5174035"/>
          </a:xfrm>
        </p:spPr>
        <p:txBody>
          <a:bodyPr>
            <a:noAutofit/>
          </a:bodyPr>
          <a:lstStyle/>
          <a:p>
            <a:pPr algn="just"/>
            <a:r>
              <a:rPr lang="ar-SA" sz="2400" dirty="0" smtClean="0"/>
              <a:t>4ــ </a:t>
            </a:r>
            <a:r>
              <a:rPr lang="ar-SA" sz="2400" dirty="0"/>
              <a:t>الاستجابة الشرطیة التي تنشأ عن وجود مثیر يسبق المثیر المعزز</a:t>
            </a:r>
            <a:r>
              <a:rPr lang="ar-IQ" sz="2400" dirty="0"/>
              <a:t>، </a:t>
            </a:r>
            <a:r>
              <a:rPr lang="ar-SA" sz="2400" dirty="0"/>
              <a:t>والاستجابة الشرطیة غالبا ما تكون إرادية حركیة تشبه سلوك جذب الخیط ونادرا ما تشبه الاستجابة غیر الشرطیة،  وقد تكتسب هذه الاستجابة الناشئة قوتها خلال التعزيز السالب أو التعزيز الموجب </a:t>
            </a:r>
            <a:endParaRPr lang="en-US" sz="2400" dirty="0"/>
          </a:p>
          <a:p>
            <a:pPr algn="just"/>
            <a:r>
              <a:rPr lang="ar-SA" sz="2400" dirty="0" smtClean="0"/>
              <a:t>5ـــ</a:t>
            </a:r>
            <a:r>
              <a:rPr lang="ar-IQ" sz="2400" dirty="0" smtClean="0"/>
              <a:t> </a:t>
            </a:r>
            <a:r>
              <a:rPr lang="ar-SA" sz="2400" dirty="0" smtClean="0"/>
              <a:t> </a:t>
            </a:r>
            <a:r>
              <a:rPr lang="ar-SA" sz="2400" dirty="0"/>
              <a:t>المثیر الخارجي له استجابة مفضلة أكثر احتمالاً من غيرها في الحدوث إذا أثر على الكائن الحي المثیر الخاص</a:t>
            </a:r>
            <a:r>
              <a:rPr lang="en-US" sz="2400" dirty="0"/>
              <a:t>. </a:t>
            </a:r>
          </a:p>
          <a:p>
            <a:pPr algn="just"/>
            <a:r>
              <a:rPr lang="ar-SA" sz="2400" dirty="0"/>
              <a:t>6ــــ أن العامل الأساسي في الاشتراط هوأن سلوك الحیوان هو الذي يحدد النتیجة</a:t>
            </a:r>
            <a:r>
              <a:rPr lang="en-US" sz="2400" dirty="0"/>
              <a:t> </a:t>
            </a:r>
          </a:p>
          <a:p>
            <a:pPr algn="just"/>
            <a:r>
              <a:rPr lang="ar-SA" sz="2400" dirty="0"/>
              <a:t>7ــــ إن الأحداث التي تتم في الموقف لیست مستقلة عن سلوكه</a:t>
            </a:r>
            <a:r>
              <a:rPr lang="ar-IQ" sz="2400" dirty="0"/>
              <a:t>، </a:t>
            </a:r>
            <a:r>
              <a:rPr lang="ar-SA" sz="2400" dirty="0"/>
              <a:t>كما يحدث في الاشتراط عند بافلوف</a:t>
            </a:r>
            <a:r>
              <a:rPr lang="en-US" sz="2400" dirty="0"/>
              <a:t> </a:t>
            </a:r>
            <a:r>
              <a:rPr lang="en-US" sz="2400" dirty="0" smtClean="0"/>
              <a:t>.</a:t>
            </a:r>
            <a:endParaRPr lang="en-US" sz="2400" dirty="0"/>
          </a:p>
        </p:txBody>
      </p:sp>
    </p:spTree>
    <p:extLst>
      <p:ext uri="{BB962C8B-B14F-4D97-AF65-F5344CB8AC3E}">
        <p14:creationId xmlns:p14="http://schemas.microsoft.com/office/powerpoint/2010/main" val="1585016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91264" cy="5577483"/>
          </a:xfrm>
        </p:spPr>
        <p:txBody>
          <a:bodyPr/>
          <a:lstStyle/>
          <a:p>
            <a:pPr marL="914400" lvl="2" indent="0" rtl="0">
              <a:buNone/>
            </a:pPr>
            <a:r>
              <a:rPr lang="ar-SA" dirty="0"/>
              <a:t>8 </a:t>
            </a:r>
            <a:r>
              <a:rPr lang="ar-SA" dirty="0" smtClean="0"/>
              <a:t>ــ</a:t>
            </a:r>
            <a:r>
              <a:rPr lang="ar-IQ" dirty="0" smtClean="0"/>
              <a:t> </a:t>
            </a:r>
            <a:r>
              <a:rPr lang="ar-SA" dirty="0" smtClean="0"/>
              <a:t>بعد </a:t>
            </a:r>
            <a:r>
              <a:rPr lang="ar-SA" dirty="0"/>
              <a:t>أن يقوم الحیوان بعدة محاولات ، يصل إلى الاستجابة الناجحة التي يتم تعلمها ، لانها الاستجابة التي تؤدي إلى الحصول على </a:t>
            </a:r>
            <a:r>
              <a:rPr lang="ar-SA" dirty="0" smtClean="0"/>
              <a:t>التعزيز</a:t>
            </a:r>
            <a:endParaRPr lang="en-US" dirty="0"/>
          </a:p>
          <a:p>
            <a:pPr rtl="0"/>
            <a:r>
              <a:rPr lang="ar-SA" sz="2400" dirty="0"/>
              <a:t>9ـــ تصبح هذه الاستجابة أكثر تكرارا ، أو أكثر احتمالا في المحاولات التالیة من الاستجابات الأخرى الفاشلة التي تؤدي إلى حل المشكلة والحصول على التعزيز</a:t>
            </a:r>
            <a:r>
              <a:rPr lang="ar-SA" sz="2400" dirty="0" smtClean="0"/>
              <a:t>،</a:t>
            </a:r>
            <a:endParaRPr lang="en-US" sz="2400" dirty="0" smtClean="0"/>
          </a:p>
          <a:p>
            <a:r>
              <a:rPr lang="ar-SA" sz="2400" dirty="0" smtClean="0"/>
              <a:t>وتمثل </a:t>
            </a:r>
            <a:r>
              <a:rPr lang="ar-SA" sz="2400" dirty="0"/>
              <a:t>هذه العملیة الجانب التعلیمي في </a:t>
            </a:r>
            <a:r>
              <a:rPr lang="ar-SA" sz="2400" dirty="0" smtClean="0"/>
              <a:t>الأداء</a:t>
            </a:r>
            <a:endParaRPr lang="ar-IQ" sz="2400" dirty="0" smtClean="0"/>
          </a:p>
          <a:p>
            <a:r>
              <a:rPr lang="ar-SA" sz="2400" dirty="0" smtClean="0"/>
              <a:t>10ــ</a:t>
            </a:r>
            <a:r>
              <a:rPr lang="ar-IQ" sz="2400" dirty="0" smtClean="0"/>
              <a:t> </a:t>
            </a:r>
            <a:r>
              <a:rPr lang="ar-SA" sz="2400" dirty="0" smtClean="0"/>
              <a:t>إذا </a:t>
            </a:r>
            <a:r>
              <a:rPr lang="ar-SA" sz="2400" dirty="0"/>
              <a:t>لم تؤد الاستجابة إلى الحصول على المكافأة ، فإن سلوك الحیوان يضعف ويأخذ في التناقص تدريجیا ، وهو ما يشار إلیه بالانطفاء كما يحدث في تجارب الاشتراط البسیط </a:t>
            </a:r>
            <a:r>
              <a:rPr lang="en-US" sz="2400" dirty="0"/>
              <a:t>.  </a:t>
            </a:r>
          </a:p>
          <a:p>
            <a:r>
              <a:rPr lang="ar-SA" sz="2400" dirty="0" smtClean="0"/>
              <a:t>11ــ </a:t>
            </a:r>
            <a:r>
              <a:rPr lang="ar-SA" sz="2400" dirty="0"/>
              <a:t>أن الارتباط بین المثیر والاستجابة يقوى بالتمرين ولیس في ضوء التكرار</a:t>
            </a:r>
            <a:r>
              <a:rPr lang="en-US" sz="2400" dirty="0"/>
              <a:t> </a:t>
            </a:r>
          </a:p>
          <a:p>
            <a:endParaRPr lang="ar-IQ" dirty="0"/>
          </a:p>
        </p:txBody>
      </p:sp>
    </p:spTree>
    <p:extLst>
      <p:ext uri="{BB962C8B-B14F-4D97-AF65-F5344CB8AC3E}">
        <p14:creationId xmlns:p14="http://schemas.microsoft.com/office/powerpoint/2010/main" val="105175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537030"/>
            <a:ext cx="8251371" cy="5589134"/>
          </a:xfrm>
        </p:spPr>
        <p:txBody>
          <a:bodyPr>
            <a:normAutofit fontScale="85000" lnSpcReduction="10000"/>
          </a:bodyPr>
          <a:lstStyle/>
          <a:p>
            <a:pPr algn="just"/>
            <a:r>
              <a:rPr lang="ar-SA" sz="2600" dirty="0" smtClean="0"/>
              <a:t>12</a:t>
            </a:r>
            <a:r>
              <a:rPr lang="ar-SA" sz="2800" dirty="0" smtClean="0"/>
              <a:t>ــ </a:t>
            </a:r>
            <a:r>
              <a:rPr lang="ar-SA" sz="2800" dirty="0"/>
              <a:t>اشتقت قوانین رئیسیة للتعلم من خلال تفسیر الوقائع التجريبیة وملاحظة سلوك الحیوان وهي</a:t>
            </a:r>
            <a:r>
              <a:rPr lang="en-US" sz="2800" dirty="0"/>
              <a:t> :</a:t>
            </a:r>
          </a:p>
          <a:p>
            <a:pPr algn="just"/>
            <a:r>
              <a:rPr lang="en-US" sz="2800" dirty="0"/>
              <a:t>  </a:t>
            </a:r>
            <a:r>
              <a:rPr lang="ar-SA" sz="2800" dirty="0"/>
              <a:t>أ </a:t>
            </a:r>
            <a:r>
              <a:rPr lang="ar-IQ" sz="2800" dirty="0"/>
              <a:t>ـــ</a:t>
            </a:r>
            <a:r>
              <a:rPr lang="en-US" sz="2800" dirty="0"/>
              <a:t>  </a:t>
            </a:r>
            <a:r>
              <a:rPr lang="ar-SA" sz="2800" dirty="0"/>
              <a:t>الاستعداد أو</a:t>
            </a:r>
            <a:r>
              <a:rPr lang="ar-IQ" sz="2800" dirty="0"/>
              <a:t>التهيوء</a:t>
            </a:r>
            <a:r>
              <a:rPr lang="en-US" sz="2800" dirty="0"/>
              <a:t>Law of readiness </a:t>
            </a:r>
            <a:r>
              <a:rPr lang="ar-SA" sz="2800" dirty="0"/>
              <a:t>ويشیر إلى العلاقة بین الحالة التي تكون</a:t>
            </a:r>
            <a:r>
              <a:rPr lang="ar-IQ" sz="2800" dirty="0"/>
              <a:t> عليها </a:t>
            </a:r>
            <a:r>
              <a:rPr lang="ar-SA" sz="2800" dirty="0"/>
              <a:t>وحدة التوصیل العصبي لدى الكائن الحي من ناحیة ونمط المثیرات التي تتفاعل معها من ناحیة أخرى وعندما تكون وحدة التوصیل على استعداد فإن استثارتها بالمثیرات المناسبة</a:t>
            </a:r>
            <a:endParaRPr lang="en-US" sz="2800" dirty="0"/>
          </a:p>
          <a:p>
            <a:pPr algn="just"/>
            <a:r>
              <a:rPr lang="ar-SA" sz="2800" dirty="0"/>
              <a:t>يؤدي إلى شعور الكائن الحي بالرضا والارتیاح ، وعندما لا تكون مهيئة فإن الضغط لإجبارهاعلى العمل باستخدام نمط قوي من المثیرات يضايق الكائن الحي</a:t>
            </a:r>
            <a:r>
              <a:rPr lang="ar-IQ" sz="2800" dirty="0"/>
              <a:t>، </a:t>
            </a:r>
            <a:r>
              <a:rPr lang="ar-SA" sz="2800" dirty="0"/>
              <a:t>ويعتمد قانون الاستعدادعلى  </a:t>
            </a:r>
            <a:r>
              <a:rPr lang="ar-IQ" sz="2800" dirty="0"/>
              <a:t>الخبرة</a:t>
            </a:r>
            <a:r>
              <a:rPr lang="en-US" sz="2800" dirty="0"/>
              <a:t>Experience  </a:t>
            </a:r>
            <a:r>
              <a:rPr lang="ar-SA" sz="2800" dirty="0"/>
              <a:t>أو النضج</a:t>
            </a:r>
            <a:r>
              <a:rPr lang="en-US" sz="2800" dirty="0"/>
              <a:t> Maturation </a:t>
            </a:r>
          </a:p>
          <a:p>
            <a:pPr algn="just"/>
            <a:r>
              <a:rPr lang="ar-SA" sz="2800" dirty="0"/>
              <a:t>ب </a:t>
            </a:r>
            <a:r>
              <a:rPr lang="ar-SA" sz="2800" dirty="0" smtClean="0"/>
              <a:t>ــ </a:t>
            </a:r>
            <a:r>
              <a:rPr lang="ar-SA" sz="2800" dirty="0"/>
              <a:t>التمرين أو الممارسة </a:t>
            </a:r>
            <a:r>
              <a:rPr lang="en-US" sz="2800" dirty="0"/>
              <a:t>Practice </a:t>
            </a:r>
            <a:r>
              <a:rPr lang="ar-SA" sz="2800" dirty="0"/>
              <a:t>أو التكرار</a:t>
            </a:r>
            <a:r>
              <a:rPr lang="en-US" sz="2800" dirty="0"/>
              <a:t> frequency </a:t>
            </a:r>
            <a:r>
              <a:rPr lang="ar-SA" sz="2800" dirty="0"/>
              <a:t>ويتكون هذا القانون من شقین الاستعمال والإھمال ، وينص قانون الاستعمال على أنه إذا تساوت الظروف أوالعوامل الأخرى يؤدي تكرار التمرين إلى قوة الرابطة العصبیة بین المثیر والاستجابة ، وينص قانون الإھمال على أنه إذا تساوت الظروف أو العوامل الأخرى يؤدي الإھمال أو عدم تكرارالتمرين لفترة من الزمن إلى إضعاف الروابط العصبیة بین المثیرات والاستجابات</a:t>
            </a:r>
            <a:r>
              <a:rPr lang="en-US" sz="2800" dirty="0"/>
              <a:t> .</a:t>
            </a:r>
          </a:p>
          <a:p>
            <a:pPr algn="just"/>
            <a:endParaRPr lang="ar-IQ" sz="2800" dirty="0"/>
          </a:p>
        </p:txBody>
      </p:sp>
    </p:spTree>
    <p:extLst>
      <p:ext uri="{BB962C8B-B14F-4D97-AF65-F5344CB8AC3E}">
        <p14:creationId xmlns:p14="http://schemas.microsoft.com/office/powerpoint/2010/main" val="34156601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TotalTime>
  <Words>2550</Words>
  <Application>Microsoft Office PowerPoint</Application>
  <PresentationFormat>On-screen Show (4:3)</PresentationFormat>
  <Paragraphs>88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نظرية التعلم بالمحاولة والخطأ ثورندايك</vt:lpstr>
      <vt:lpstr>PowerPoint Presentation</vt:lpstr>
      <vt:lpstr>المبادئ العامة للتعلم بالمحاولة والخطأ:</vt:lpstr>
      <vt:lpstr>PowerPoint Presentation</vt:lpstr>
      <vt:lpstr>الفروض التي تقوم عليها نظرية المحاولة والخطأ ثورندايك : </vt:lpstr>
      <vt:lpstr>أساسیات النظرية :  </vt:lpstr>
      <vt:lpstr>PowerPoint Presentation</vt:lpstr>
      <vt:lpstr>PowerPoint Presentation</vt:lpstr>
      <vt:lpstr>PowerPoint Presentation</vt:lpstr>
      <vt:lpstr>PowerPoint Presentation</vt:lpstr>
      <vt:lpstr>قانون الاستعداد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تفسير التعلم عند ثورندايك :</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التعلم بالمحاولة والخطأ ثورندايك</dc:title>
  <dc:creator>DR.Ahmed Saker</dc:creator>
  <cp:lastModifiedBy>DR.Ahmed Saker</cp:lastModifiedBy>
  <cp:revision>13</cp:revision>
  <dcterms:created xsi:type="dcterms:W3CDTF">2017-10-09T16:44:35Z</dcterms:created>
  <dcterms:modified xsi:type="dcterms:W3CDTF">2017-10-09T19:08:56Z</dcterms:modified>
</cp:coreProperties>
</file>