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0"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BEBCF7BF-6A1F-4DF8-A321-1F454A8CAE52}" type="datetimeFigureOut">
              <a:rPr lang="en-US" smtClean="0"/>
              <a:t>9/27/2017</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DC9D614B-6C6C-4E0B-B60F-1E7BBC951374}" type="slidenum">
              <a:rPr lang="en-US" smtClean="0"/>
              <a:t>‹#›</a:t>
            </a:fld>
            <a:endParaRPr lang="en-US"/>
          </a:p>
        </p:txBody>
      </p:sp>
    </p:spTree>
    <p:extLst>
      <p:ext uri="{BB962C8B-B14F-4D97-AF65-F5344CB8AC3E}">
        <p14:creationId xmlns:p14="http://schemas.microsoft.com/office/powerpoint/2010/main" val="3865128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BCF7BF-6A1F-4DF8-A321-1F454A8CAE52}" type="datetimeFigureOut">
              <a:rPr lang="en-US" smtClean="0"/>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9D614B-6C6C-4E0B-B60F-1E7BBC951374}" type="slidenum">
              <a:rPr lang="en-US" smtClean="0"/>
              <a:t>‹#›</a:t>
            </a:fld>
            <a:endParaRPr lang="en-US"/>
          </a:p>
        </p:txBody>
      </p:sp>
    </p:spTree>
    <p:extLst>
      <p:ext uri="{BB962C8B-B14F-4D97-AF65-F5344CB8AC3E}">
        <p14:creationId xmlns:p14="http://schemas.microsoft.com/office/powerpoint/2010/main" val="701006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BCF7BF-6A1F-4DF8-A321-1F454A8CAE52}" type="datetimeFigureOut">
              <a:rPr lang="en-US" smtClean="0"/>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9D614B-6C6C-4E0B-B60F-1E7BBC951374}" type="slidenum">
              <a:rPr lang="en-US" smtClean="0"/>
              <a:t>‹#›</a:t>
            </a:fld>
            <a:endParaRPr lang="en-US"/>
          </a:p>
        </p:txBody>
      </p:sp>
    </p:spTree>
    <p:extLst>
      <p:ext uri="{BB962C8B-B14F-4D97-AF65-F5344CB8AC3E}">
        <p14:creationId xmlns:p14="http://schemas.microsoft.com/office/powerpoint/2010/main" val="3714186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BCF7BF-6A1F-4DF8-A321-1F454A8CAE52}" type="datetimeFigureOut">
              <a:rPr lang="en-US" smtClean="0"/>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9D614B-6C6C-4E0B-B60F-1E7BBC951374}"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07722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BCF7BF-6A1F-4DF8-A321-1F454A8CAE52}" type="datetimeFigureOut">
              <a:rPr lang="en-US" smtClean="0"/>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9D614B-6C6C-4E0B-B60F-1E7BBC951374}" type="slidenum">
              <a:rPr lang="en-US" smtClean="0"/>
              <a:t>‹#›</a:t>
            </a:fld>
            <a:endParaRPr lang="en-US"/>
          </a:p>
        </p:txBody>
      </p:sp>
    </p:spTree>
    <p:extLst>
      <p:ext uri="{BB962C8B-B14F-4D97-AF65-F5344CB8AC3E}">
        <p14:creationId xmlns:p14="http://schemas.microsoft.com/office/powerpoint/2010/main" val="1970576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EBCF7BF-6A1F-4DF8-A321-1F454A8CAE52}" type="datetimeFigureOut">
              <a:rPr lang="en-US" smtClean="0"/>
              <a:t>9/27/2017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9D614B-6C6C-4E0B-B60F-1E7BBC951374}" type="slidenum">
              <a:rPr lang="en-US" smtClean="0"/>
              <a:t>‹#›</a:t>
            </a:fld>
            <a:endParaRPr lang="en-US"/>
          </a:p>
        </p:txBody>
      </p:sp>
    </p:spTree>
    <p:extLst>
      <p:ext uri="{BB962C8B-B14F-4D97-AF65-F5344CB8AC3E}">
        <p14:creationId xmlns:p14="http://schemas.microsoft.com/office/powerpoint/2010/main" val="2138750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EBCF7BF-6A1F-4DF8-A321-1F454A8CAE52}" type="datetimeFigureOut">
              <a:rPr lang="en-US" smtClean="0"/>
              <a:t>9/27/2017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9D614B-6C6C-4E0B-B60F-1E7BBC951374}" type="slidenum">
              <a:rPr lang="en-US" smtClean="0"/>
              <a:t>‹#›</a:t>
            </a:fld>
            <a:endParaRPr lang="en-US"/>
          </a:p>
        </p:txBody>
      </p:sp>
    </p:spTree>
    <p:extLst>
      <p:ext uri="{BB962C8B-B14F-4D97-AF65-F5344CB8AC3E}">
        <p14:creationId xmlns:p14="http://schemas.microsoft.com/office/powerpoint/2010/main" val="3119478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BCF7BF-6A1F-4DF8-A321-1F454A8CAE52}"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D614B-6C6C-4E0B-B60F-1E7BBC951374}" type="slidenum">
              <a:rPr lang="en-US" smtClean="0"/>
              <a:t>‹#›</a:t>
            </a:fld>
            <a:endParaRPr lang="en-US"/>
          </a:p>
        </p:txBody>
      </p:sp>
    </p:spTree>
    <p:extLst>
      <p:ext uri="{BB962C8B-B14F-4D97-AF65-F5344CB8AC3E}">
        <p14:creationId xmlns:p14="http://schemas.microsoft.com/office/powerpoint/2010/main" val="1469656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BCF7BF-6A1F-4DF8-A321-1F454A8CAE52}"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D614B-6C6C-4E0B-B60F-1E7BBC951374}" type="slidenum">
              <a:rPr lang="en-US" smtClean="0"/>
              <a:t>‹#›</a:t>
            </a:fld>
            <a:endParaRPr lang="en-US"/>
          </a:p>
        </p:txBody>
      </p:sp>
    </p:spTree>
    <p:extLst>
      <p:ext uri="{BB962C8B-B14F-4D97-AF65-F5344CB8AC3E}">
        <p14:creationId xmlns:p14="http://schemas.microsoft.com/office/powerpoint/2010/main" val="3861427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BCF7BF-6A1F-4DF8-A321-1F454A8CAE52}"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D614B-6C6C-4E0B-B60F-1E7BBC951374}" type="slidenum">
              <a:rPr lang="en-US" smtClean="0"/>
              <a:t>‹#›</a:t>
            </a:fld>
            <a:endParaRPr lang="en-US"/>
          </a:p>
        </p:txBody>
      </p:sp>
    </p:spTree>
    <p:extLst>
      <p:ext uri="{BB962C8B-B14F-4D97-AF65-F5344CB8AC3E}">
        <p14:creationId xmlns:p14="http://schemas.microsoft.com/office/powerpoint/2010/main" val="3138760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BCF7BF-6A1F-4DF8-A321-1F454A8CAE52}" type="datetimeFigureOut">
              <a:rPr lang="en-US" smtClean="0"/>
              <a:t>9/27/2017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D614B-6C6C-4E0B-B60F-1E7BBC951374}" type="slidenum">
              <a:rPr lang="en-US" smtClean="0"/>
              <a:t>‹#›</a:t>
            </a:fld>
            <a:endParaRPr lang="en-US"/>
          </a:p>
        </p:txBody>
      </p:sp>
    </p:spTree>
    <p:extLst>
      <p:ext uri="{BB962C8B-B14F-4D97-AF65-F5344CB8AC3E}">
        <p14:creationId xmlns:p14="http://schemas.microsoft.com/office/powerpoint/2010/main" val="2877093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BCF7BF-6A1F-4DF8-A321-1F454A8CAE52}" type="datetimeFigureOut">
              <a:rPr lang="en-US" smtClean="0"/>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9D614B-6C6C-4E0B-B60F-1E7BBC951374}" type="slidenum">
              <a:rPr lang="en-US" smtClean="0"/>
              <a:t>‹#›</a:t>
            </a:fld>
            <a:endParaRPr lang="en-US"/>
          </a:p>
        </p:txBody>
      </p:sp>
    </p:spTree>
    <p:extLst>
      <p:ext uri="{BB962C8B-B14F-4D97-AF65-F5344CB8AC3E}">
        <p14:creationId xmlns:p14="http://schemas.microsoft.com/office/powerpoint/2010/main" val="105893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BCF7BF-6A1F-4DF8-A321-1F454A8CAE52}" type="datetimeFigureOut">
              <a:rPr lang="en-US" smtClean="0"/>
              <a:t>9/27/2017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9D614B-6C6C-4E0B-B60F-1E7BBC951374}" type="slidenum">
              <a:rPr lang="en-US" smtClean="0"/>
              <a:t>‹#›</a:t>
            </a:fld>
            <a:endParaRPr lang="en-US"/>
          </a:p>
        </p:txBody>
      </p:sp>
    </p:spTree>
    <p:extLst>
      <p:ext uri="{BB962C8B-B14F-4D97-AF65-F5344CB8AC3E}">
        <p14:creationId xmlns:p14="http://schemas.microsoft.com/office/powerpoint/2010/main" val="3911813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EBCF7BF-6A1F-4DF8-A321-1F454A8CAE52}" type="datetimeFigureOut">
              <a:rPr lang="en-US" smtClean="0"/>
              <a:t>9/27/2017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9D614B-6C6C-4E0B-B60F-1E7BBC951374}" type="slidenum">
              <a:rPr lang="en-US" smtClean="0"/>
              <a:t>‹#›</a:t>
            </a:fld>
            <a:endParaRPr lang="en-US"/>
          </a:p>
        </p:txBody>
      </p:sp>
    </p:spTree>
    <p:extLst>
      <p:ext uri="{BB962C8B-B14F-4D97-AF65-F5344CB8AC3E}">
        <p14:creationId xmlns:p14="http://schemas.microsoft.com/office/powerpoint/2010/main" val="3965945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BCF7BF-6A1F-4DF8-A321-1F454A8CAE52}" type="datetimeFigureOut">
              <a:rPr lang="en-US" smtClean="0"/>
              <a:t>9/27/2017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9D614B-6C6C-4E0B-B60F-1E7BBC951374}" type="slidenum">
              <a:rPr lang="en-US" smtClean="0"/>
              <a:t>‹#›</a:t>
            </a:fld>
            <a:endParaRPr lang="en-US"/>
          </a:p>
        </p:txBody>
      </p:sp>
    </p:spTree>
    <p:extLst>
      <p:ext uri="{BB962C8B-B14F-4D97-AF65-F5344CB8AC3E}">
        <p14:creationId xmlns:p14="http://schemas.microsoft.com/office/powerpoint/2010/main" val="3538734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BCF7BF-6A1F-4DF8-A321-1F454A8CAE52}" type="datetimeFigureOut">
              <a:rPr lang="en-US" smtClean="0"/>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9D614B-6C6C-4E0B-B60F-1E7BBC951374}" type="slidenum">
              <a:rPr lang="en-US" smtClean="0"/>
              <a:t>‹#›</a:t>
            </a:fld>
            <a:endParaRPr lang="en-US"/>
          </a:p>
        </p:txBody>
      </p:sp>
    </p:spTree>
    <p:extLst>
      <p:ext uri="{BB962C8B-B14F-4D97-AF65-F5344CB8AC3E}">
        <p14:creationId xmlns:p14="http://schemas.microsoft.com/office/powerpoint/2010/main" val="1738069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BCF7BF-6A1F-4DF8-A321-1F454A8CAE52}" type="datetimeFigureOut">
              <a:rPr lang="en-US" smtClean="0"/>
              <a:t>9/27/2017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9D614B-6C6C-4E0B-B60F-1E7BBC951374}" type="slidenum">
              <a:rPr lang="en-US" smtClean="0"/>
              <a:t>‹#›</a:t>
            </a:fld>
            <a:endParaRPr lang="en-US"/>
          </a:p>
        </p:txBody>
      </p:sp>
    </p:spTree>
    <p:extLst>
      <p:ext uri="{BB962C8B-B14F-4D97-AF65-F5344CB8AC3E}">
        <p14:creationId xmlns:p14="http://schemas.microsoft.com/office/powerpoint/2010/main" val="3027675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EBCF7BF-6A1F-4DF8-A321-1F454A8CAE52}" type="datetimeFigureOut">
              <a:rPr lang="en-US" smtClean="0"/>
              <a:t>9/27/2017</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C9D614B-6C6C-4E0B-B60F-1E7BBC951374}" type="slidenum">
              <a:rPr lang="en-US" smtClean="0"/>
              <a:t>‹#›</a:t>
            </a:fld>
            <a:endParaRPr lang="en-US"/>
          </a:p>
        </p:txBody>
      </p:sp>
    </p:spTree>
    <p:extLst>
      <p:ext uri="{BB962C8B-B14F-4D97-AF65-F5344CB8AC3E}">
        <p14:creationId xmlns:p14="http://schemas.microsoft.com/office/powerpoint/2010/main" val="209088550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85657" y="1122363"/>
            <a:ext cx="5682342" cy="1272494"/>
          </a:xfrm>
        </p:spPr>
        <p:txBody>
          <a:bodyPr>
            <a:normAutofit/>
          </a:bodyPr>
          <a:lstStyle/>
          <a:p>
            <a:pPr algn="ctr" rtl="1"/>
            <a:r>
              <a:rPr lang="ar-IQ" sz="7200" dirty="0" smtClean="0"/>
              <a:t>الفسجلة الرياضية	</a:t>
            </a:r>
            <a:endParaRPr lang="en-US" sz="7200" dirty="0"/>
          </a:p>
        </p:txBody>
      </p:sp>
      <p:sp>
        <p:nvSpPr>
          <p:cNvPr id="3" name="Subtitle 2"/>
          <p:cNvSpPr>
            <a:spLocks noGrp="1"/>
          </p:cNvSpPr>
          <p:nvPr>
            <p:ph type="subTitle" idx="1"/>
          </p:nvPr>
        </p:nvSpPr>
        <p:spPr>
          <a:xfrm>
            <a:off x="3766457" y="3603171"/>
            <a:ext cx="4767943" cy="903515"/>
          </a:xfrm>
        </p:spPr>
        <p:txBody>
          <a:bodyPr>
            <a:noAutofit/>
          </a:bodyPr>
          <a:lstStyle/>
          <a:p>
            <a:pPr algn="ctr"/>
            <a:r>
              <a:rPr lang="ar-IQ" sz="2400" b="1" dirty="0" smtClean="0"/>
              <a:t>ا.م.د مصطفى حسن عبد الكريم</a:t>
            </a:r>
          </a:p>
          <a:p>
            <a:pPr algn="ctr"/>
            <a:r>
              <a:rPr lang="ar-IQ" sz="2400" b="1" dirty="0" smtClean="0"/>
              <a:t>مدرس </a:t>
            </a:r>
            <a:r>
              <a:rPr lang="ar-IQ" sz="2400" b="1" dirty="0" smtClean="0"/>
              <a:t>المادة</a:t>
            </a:r>
          </a:p>
          <a:p>
            <a:pPr algn="ctr"/>
            <a:r>
              <a:rPr lang="en-US" sz="2400" b="1" dirty="0" smtClean="0">
                <a:solidFill>
                  <a:schemeClr val="tx1"/>
                </a:solidFill>
              </a:rPr>
              <a:t>MSTFBDLKRM130@GMAIL.COM</a:t>
            </a:r>
            <a:endParaRPr lang="en-US" sz="2400" b="1" dirty="0">
              <a:solidFill>
                <a:schemeClr val="tx1"/>
              </a:solidFill>
            </a:endParaRPr>
          </a:p>
        </p:txBody>
      </p:sp>
    </p:spTree>
    <p:extLst>
      <p:ext uri="{BB962C8B-B14F-4D97-AF65-F5344CB8AC3E}">
        <p14:creationId xmlns:p14="http://schemas.microsoft.com/office/powerpoint/2010/main" val="380399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57" y="85117"/>
            <a:ext cx="7128554" cy="883712"/>
          </a:xfrm>
        </p:spPr>
        <p:txBody>
          <a:bodyPr/>
          <a:lstStyle/>
          <a:p>
            <a:pPr algn="r" rtl="1"/>
            <a:r>
              <a:rPr lang="ar-IQ" dirty="0" smtClean="0"/>
              <a:t>من حيث مصادر الطاقة والانزيمات والوظائف</a:t>
            </a:r>
            <a:endParaRPr lang="en-US" dirty="0"/>
          </a:p>
        </p:txBody>
      </p:sp>
      <p:pic>
        <p:nvPicPr>
          <p:cNvPr id="6" name="Content Placeholder 5"/>
          <p:cNvPicPr>
            <a:picLocks noGrp="1" noChangeAspect="1"/>
          </p:cNvPicPr>
          <p:nvPr>
            <p:ph idx="1"/>
          </p:nvPr>
        </p:nvPicPr>
        <p:blipFill>
          <a:blip r:embed="rId2"/>
          <a:stretch>
            <a:fillRect/>
          </a:stretch>
        </p:blipFill>
        <p:spPr>
          <a:xfrm>
            <a:off x="2396973" y="2249488"/>
            <a:ext cx="7394880" cy="3541712"/>
          </a:xfrm>
          <a:prstGeom prst="rect">
            <a:avLst/>
          </a:prstGeom>
        </p:spPr>
      </p:pic>
      <p:graphicFrame>
        <p:nvGraphicFramePr>
          <p:cNvPr id="7" name="Content Placeholder 3"/>
          <p:cNvGraphicFramePr>
            <a:graphicFrameLocks/>
          </p:cNvGraphicFramePr>
          <p:nvPr>
            <p:extLst>
              <p:ext uri="{D42A27DB-BD31-4B8C-83A1-F6EECF244321}">
                <p14:modId xmlns:p14="http://schemas.microsoft.com/office/powerpoint/2010/main" val="287933995"/>
              </p:ext>
            </p:extLst>
          </p:nvPr>
        </p:nvGraphicFramePr>
        <p:xfrm>
          <a:off x="954767" y="968829"/>
          <a:ext cx="10092644" cy="5831840"/>
        </p:xfrm>
        <a:graphic>
          <a:graphicData uri="http://schemas.openxmlformats.org/drawingml/2006/table">
            <a:tbl>
              <a:tblPr firstRow="1" bandRow="1">
                <a:tableStyleId>{7DF18680-E054-41AD-8BC1-D1AEF772440D}</a:tableStyleId>
              </a:tblPr>
              <a:tblGrid>
                <a:gridCol w="2523161"/>
                <a:gridCol w="2523161"/>
                <a:gridCol w="2523161"/>
                <a:gridCol w="2523161"/>
              </a:tblGrid>
              <a:tr h="370840">
                <a:tc gridSpan="2">
                  <a:txBody>
                    <a:bodyPr/>
                    <a:lstStyle/>
                    <a:p>
                      <a:pPr algn="ctr" rtl="1"/>
                      <a:r>
                        <a:rPr lang="ar-IQ" dirty="0" smtClean="0"/>
                        <a:t>الالياف</a:t>
                      </a:r>
                      <a:r>
                        <a:rPr lang="ar-IQ" baseline="0" dirty="0" smtClean="0"/>
                        <a:t> السريعة</a:t>
                      </a:r>
                      <a:endParaRPr lang="en-US" dirty="0"/>
                    </a:p>
                  </a:txBody>
                  <a:tcPr/>
                </a:tc>
                <a:tc hMerge="1">
                  <a:txBody>
                    <a:bodyPr/>
                    <a:lstStyle/>
                    <a:p>
                      <a:pPr algn="ctr" rtl="1"/>
                      <a:endParaRPr lang="en-US" dirty="0"/>
                    </a:p>
                  </a:txBody>
                  <a:tcPr/>
                </a:tc>
                <a:tc rowSpan="2">
                  <a:txBody>
                    <a:bodyPr/>
                    <a:lstStyle/>
                    <a:p>
                      <a:pPr algn="ctr" rtl="1"/>
                      <a:r>
                        <a:rPr lang="ar-IQ" dirty="0" smtClean="0"/>
                        <a:t>الالياف</a:t>
                      </a:r>
                      <a:r>
                        <a:rPr lang="ar-IQ" baseline="0" dirty="0" smtClean="0"/>
                        <a:t> البطيئة النوع الاول</a:t>
                      </a:r>
                      <a:endParaRPr lang="en-US" dirty="0"/>
                    </a:p>
                  </a:txBody>
                  <a:tcPr anchor="ctr"/>
                </a:tc>
                <a:tc rowSpan="2">
                  <a:txBody>
                    <a:bodyPr/>
                    <a:lstStyle/>
                    <a:p>
                      <a:pPr algn="ctr" rtl="1"/>
                      <a:r>
                        <a:rPr lang="ar-IQ" dirty="0" smtClean="0"/>
                        <a:t>مصادر الطاقة</a:t>
                      </a:r>
                      <a:endParaRPr lang="en-US" dirty="0"/>
                    </a:p>
                  </a:txBody>
                  <a:tcPr anchor="ctr"/>
                </a:tc>
              </a:tr>
              <a:tr h="370840">
                <a:tc>
                  <a:txBody>
                    <a:bodyPr/>
                    <a:lstStyle/>
                    <a:p>
                      <a:pPr algn="ctr" rtl="1"/>
                      <a:r>
                        <a:rPr lang="ar-IQ" dirty="0" smtClean="0"/>
                        <a:t>النوع الثاني ب</a:t>
                      </a:r>
                      <a:endParaRPr lang="en-US" dirty="0"/>
                    </a:p>
                  </a:txBody>
                  <a:tcPr/>
                </a:tc>
                <a:tc>
                  <a:txBody>
                    <a:bodyPr/>
                    <a:lstStyle/>
                    <a:p>
                      <a:pPr algn="ctr" rtl="1"/>
                      <a:r>
                        <a:rPr lang="ar-IQ" dirty="0" smtClean="0"/>
                        <a:t>النوع الاول أ</a:t>
                      </a:r>
                      <a:endParaRPr lang="en-US" dirty="0"/>
                    </a:p>
                  </a:txBody>
                  <a:tcPr/>
                </a:tc>
                <a:tc vMerge="1">
                  <a:txBody>
                    <a:bodyPr/>
                    <a:lstStyle/>
                    <a:p>
                      <a:pPr algn="ctr" rtl="1"/>
                      <a:endParaRPr lang="en-US"/>
                    </a:p>
                  </a:txBody>
                  <a:tcPr/>
                </a:tc>
                <a:tc vMerge="1">
                  <a:txBody>
                    <a:bodyPr/>
                    <a:lstStyle/>
                    <a:p>
                      <a:pPr algn="ctr" rtl="1"/>
                      <a:endParaRPr lang="en-US" dirty="0"/>
                    </a:p>
                  </a:txBody>
                  <a:tcPr/>
                </a:tc>
              </a:tr>
              <a:tr h="370840">
                <a:tc>
                  <a:txBody>
                    <a:bodyPr/>
                    <a:lstStyle/>
                    <a:p>
                      <a:pPr algn="ctr" rtl="1"/>
                      <a:r>
                        <a:rPr lang="ar-IQ" dirty="0" smtClean="0"/>
                        <a:t>عال</a:t>
                      </a:r>
                      <a:endParaRPr lang="en-US" dirty="0"/>
                    </a:p>
                  </a:txBody>
                  <a:tcPr/>
                </a:tc>
                <a:tc>
                  <a:txBody>
                    <a:bodyPr/>
                    <a:lstStyle/>
                    <a:p>
                      <a:pPr algn="ctr" rtl="1"/>
                      <a:r>
                        <a:rPr lang="ar-IQ" dirty="0" smtClean="0"/>
                        <a:t>عال</a:t>
                      </a:r>
                      <a:endParaRPr lang="en-US" dirty="0"/>
                    </a:p>
                  </a:txBody>
                  <a:tcPr/>
                </a:tc>
                <a:tc>
                  <a:txBody>
                    <a:bodyPr/>
                    <a:lstStyle/>
                    <a:p>
                      <a:pPr algn="ctr" rtl="1"/>
                      <a:r>
                        <a:rPr lang="ar-IQ" dirty="0" smtClean="0"/>
                        <a:t>منخفض</a:t>
                      </a:r>
                      <a:endParaRPr lang="en-US" dirty="0"/>
                    </a:p>
                  </a:txBody>
                  <a:tcPr/>
                </a:tc>
                <a:tc>
                  <a:txBody>
                    <a:bodyPr/>
                    <a:lstStyle/>
                    <a:p>
                      <a:pPr algn="ctr" rtl="1"/>
                      <a:r>
                        <a:rPr lang="ar-IQ" dirty="0" smtClean="0"/>
                        <a:t>مخزون الفوسفو كرياتين</a:t>
                      </a:r>
                      <a:endParaRPr lang="en-US" dirty="0"/>
                    </a:p>
                  </a:txBody>
                  <a:tcPr/>
                </a:tc>
              </a:tr>
              <a:tr h="370840">
                <a:tc>
                  <a:txBody>
                    <a:bodyPr/>
                    <a:lstStyle/>
                    <a:p>
                      <a:pPr algn="ctr" rtl="1"/>
                      <a:r>
                        <a:rPr lang="ar-IQ" dirty="0" smtClean="0"/>
                        <a:t>عال</a:t>
                      </a:r>
                      <a:endParaRPr lang="en-US" dirty="0"/>
                    </a:p>
                  </a:txBody>
                  <a:tcPr/>
                </a:tc>
                <a:tc>
                  <a:txBody>
                    <a:bodyPr/>
                    <a:lstStyle/>
                    <a:p>
                      <a:pPr algn="ctr" rtl="1"/>
                      <a:r>
                        <a:rPr lang="ar-IQ" dirty="0" smtClean="0"/>
                        <a:t>عال</a:t>
                      </a:r>
                      <a:endParaRPr lang="en-US" dirty="0"/>
                    </a:p>
                  </a:txBody>
                  <a:tcPr/>
                </a:tc>
                <a:tc>
                  <a:txBody>
                    <a:bodyPr/>
                    <a:lstStyle/>
                    <a:p>
                      <a:pPr algn="ctr" rtl="1"/>
                      <a:r>
                        <a:rPr lang="ar-IQ" dirty="0" smtClean="0"/>
                        <a:t>منخفض</a:t>
                      </a:r>
                      <a:endParaRPr lang="en-US" dirty="0"/>
                    </a:p>
                  </a:txBody>
                  <a:tcPr/>
                </a:tc>
                <a:tc>
                  <a:txBody>
                    <a:bodyPr/>
                    <a:lstStyle/>
                    <a:p>
                      <a:pPr algn="ctr" rtl="1"/>
                      <a:r>
                        <a:rPr lang="ar-IQ" sz="1600" dirty="0" smtClean="0"/>
                        <a:t>مخزون الكلايكوجين</a:t>
                      </a:r>
                      <a:endParaRPr lang="en-US" sz="1600" dirty="0"/>
                    </a:p>
                  </a:txBody>
                  <a:tcPr/>
                </a:tc>
              </a:tr>
              <a:tr h="370840">
                <a:tc>
                  <a:txBody>
                    <a:bodyPr/>
                    <a:lstStyle/>
                    <a:p>
                      <a:pPr algn="ctr" rtl="1"/>
                      <a:r>
                        <a:rPr lang="ar-IQ" dirty="0" smtClean="0"/>
                        <a:t>منخفض</a:t>
                      </a:r>
                      <a:endParaRPr lang="en-US" dirty="0"/>
                    </a:p>
                  </a:txBody>
                  <a:tcPr/>
                </a:tc>
                <a:tc>
                  <a:txBody>
                    <a:bodyPr/>
                    <a:lstStyle/>
                    <a:p>
                      <a:pPr algn="ctr" rtl="1"/>
                      <a:r>
                        <a:rPr lang="ar-IQ" dirty="0" smtClean="0"/>
                        <a:t>متوسط</a:t>
                      </a:r>
                      <a:endParaRPr lang="en-US" dirty="0"/>
                    </a:p>
                  </a:txBody>
                  <a:tcPr/>
                </a:tc>
                <a:tc>
                  <a:txBody>
                    <a:bodyPr/>
                    <a:lstStyle/>
                    <a:p>
                      <a:pPr algn="ctr" rtl="1"/>
                      <a:r>
                        <a:rPr lang="ar-IQ" dirty="0" smtClean="0"/>
                        <a:t>عال</a:t>
                      </a:r>
                      <a:endParaRPr lang="en-US" dirty="0"/>
                    </a:p>
                  </a:txBody>
                  <a:tcPr/>
                </a:tc>
                <a:tc>
                  <a:txBody>
                    <a:bodyPr/>
                    <a:lstStyle/>
                    <a:p>
                      <a:pPr algn="ctr" rtl="1"/>
                      <a:r>
                        <a:rPr lang="ar-IQ" sz="1400" b="1" dirty="0" smtClean="0"/>
                        <a:t>مخزون ثلاثي الكلسرين</a:t>
                      </a:r>
                      <a:endParaRPr lang="en-US" sz="1400" b="1" dirty="0"/>
                    </a:p>
                  </a:txBody>
                  <a:tcPr/>
                </a:tc>
              </a:tr>
              <a:tr h="370840">
                <a:tc>
                  <a:txBody>
                    <a:bodyPr/>
                    <a:lstStyle/>
                    <a:p>
                      <a:pPr algn="ctr" rtl="1"/>
                      <a:endParaRPr lang="en-US"/>
                    </a:p>
                  </a:txBody>
                  <a:tcPr/>
                </a:tc>
                <a:tc>
                  <a:txBody>
                    <a:bodyPr/>
                    <a:lstStyle/>
                    <a:p>
                      <a:pPr algn="ctr" rtl="1"/>
                      <a:endParaRPr lang="en-US"/>
                    </a:p>
                  </a:txBody>
                  <a:tcPr/>
                </a:tc>
                <a:tc>
                  <a:txBody>
                    <a:bodyPr/>
                    <a:lstStyle/>
                    <a:p>
                      <a:pPr algn="ctr" rtl="1"/>
                      <a:endParaRPr lang="en-US"/>
                    </a:p>
                  </a:txBody>
                  <a:tcPr/>
                </a:tc>
                <a:tc>
                  <a:txBody>
                    <a:bodyPr/>
                    <a:lstStyle/>
                    <a:p>
                      <a:pPr algn="ctr" rtl="1"/>
                      <a:r>
                        <a:rPr lang="ar-IQ" dirty="0" smtClean="0"/>
                        <a:t>الانزيمات</a:t>
                      </a:r>
                      <a:endParaRPr lang="en-US" dirty="0"/>
                    </a:p>
                  </a:txBody>
                  <a:tcPr>
                    <a:solidFill>
                      <a:schemeClr val="bg2">
                        <a:lumMod val="40000"/>
                        <a:lumOff val="60000"/>
                      </a:schemeClr>
                    </a:solidFill>
                  </a:tcPr>
                </a:tc>
              </a:tr>
              <a:tr h="370840">
                <a:tc>
                  <a:txBody>
                    <a:bodyPr/>
                    <a:lstStyle/>
                    <a:p>
                      <a:pPr algn="ctr" rtl="1"/>
                      <a:r>
                        <a:rPr lang="ar-IQ" dirty="0" smtClean="0"/>
                        <a:t>عال</a:t>
                      </a:r>
                      <a:endParaRPr lang="en-US" dirty="0"/>
                    </a:p>
                  </a:txBody>
                  <a:tcPr/>
                </a:tc>
                <a:tc>
                  <a:txBody>
                    <a:bodyPr/>
                    <a:lstStyle/>
                    <a:p>
                      <a:pPr algn="ctr" rtl="1"/>
                      <a:r>
                        <a:rPr lang="ar-IQ" dirty="0" smtClean="0"/>
                        <a:t>عال</a:t>
                      </a:r>
                      <a:endParaRPr lang="en-US" dirty="0"/>
                    </a:p>
                  </a:txBody>
                  <a:tcPr/>
                </a:tc>
                <a:tc>
                  <a:txBody>
                    <a:bodyPr/>
                    <a:lstStyle/>
                    <a:p>
                      <a:pPr algn="ctr" rtl="1"/>
                      <a:r>
                        <a:rPr lang="ar-IQ" dirty="0" smtClean="0"/>
                        <a:t>منخفض</a:t>
                      </a:r>
                      <a:endParaRPr lang="en-US" dirty="0"/>
                    </a:p>
                  </a:txBody>
                  <a:tcPr/>
                </a:tc>
                <a:tc>
                  <a:txBody>
                    <a:bodyPr/>
                    <a:lstStyle/>
                    <a:p>
                      <a:pPr algn="ctr" rtl="1"/>
                      <a:r>
                        <a:rPr lang="ar-IQ" dirty="0" smtClean="0"/>
                        <a:t>نشاط انزيم </a:t>
                      </a:r>
                      <a:r>
                        <a:rPr lang="en-US" dirty="0" smtClean="0"/>
                        <a:t>ATPase</a:t>
                      </a:r>
                      <a:endParaRPr lang="en-US" dirty="0"/>
                    </a:p>
                  </a:txBody>
                  <a:tcPr/>
                </a:tc>
              </a:tr>
              <a:tr h="370840">
                <a:tc>
                  <a:txBody>
                    <a:bodyPr/>
                    <a:lstStyle/>
                    <a:p>
                      <a:pPr algn="ctr" rtl="1"/>
                      <a:r>
                        <a:rPr lang="ar-IQ" dirty="0" smtClean="0"/>
                        <a:t>عال</a:t>
                      </a:r>
                      <a:endParaRPr lang="en-US" dirty="0"/>
                    </a:p>
                  </a:txBody>
                  <a:tcPr/>
                </a:tc>
                <a:tc>
                  <a:txBody>
                    <a:bodyPr/>
                    <a:lstStyle/>
                    <a:p>
                      <a:pPr algn="ctr" rtl="1"/>
                      <a:r>
                        <a:rPr lang="ar-IQ" dirty="0" smtClean="0"/>
                        <a:t>عال</a:t>
                      </a:r>
                      <a:endParaRPr lang="en-US" dirty="0"/>
                    </a:p>
                  </a:txBody>
                  <a:tcPr/>
                </a:tc>
                <a:tc>
                  <a:txBody>
                    <a:bodyPr/>
                    <a:lstStyle/>
                    <a:p>
                      <a:pPr algn="ctr" rtl="1"/>
                      <a:r>
                        <a:rPr lang="ar-IQ" dirty="0" smtClean="0"/>
                        <a:t>منخفض</a:t>
                      </a:r>
                      <a:endParaRPr lang="en-US" dirty="0"/>
                    </a:p>
                  </a:txBody>
                  <a:tcPr/>
                </a:tc>
                <a:tc>
                  <a:txBody>
                    <a:bodyPr/>
                    <a:lstStyle/>
                    <a:p>
                      <a:pPr algn="ctr" rtl="1"/>
                      <a:r>
                        <a:rPr lang="ar-IQ" dirty="0" smtClean="0"/>
                        <a:t>نشاط</a:t>
                      </a:r>
                      <a:r>
                        <a:rPr lang="ar-IQ" baseline="0" dirty="0" smtClean="0"/>
                        <a:t> انزيمات الكلايجوجين</a:t>
                      </a:r>
                      <a:endParaRPr lang="en-US" dirty="0"/>
                    </a:p>
                  </a:txBody>
                  <a:tcPr/>
                </a:tc>
              </a:tr>
              <a:tr h="370840">
                <a:tc>
                  <a:txBody>
                    <a:bodyPr/>
                    <a:lstStyle/>
                    <a:p>
                      <a:pPr algn="ctr" rtl="1"/>
                      <a:r>
                        <a:rPr lang="ar-IQ" dirty="0" smtClean="0"/>
                        <a:t>منخفض</a:t>
                      </a:r>
                      <a:endParaRPr lang="en-US" dirty="0"/>
                    </a:p>
                  </a:txBody>
                  <a:tcPr/>
                </a:tc>
                <a:tc>
                  <a:txBody>
                    <a:bodyPr/>
                    <a:lstStyle/>
                    <a:p>
                      <a:pPr algn="ctr" rtl="1"/>
                      <a:r>
                        <a:rPr lang="ar-IQ" dirty="0" smtClean="0"/>
                        <a:t>عال</a:t>
                      </a:r>
                      <a:endParaRPr lang="en-US" dirty="0"/>
                    </a:p>
                  </a:txBody>
                  <a:tcPr/>
                </a:tc>
                <a:tc>
                  <a:txBody>
                    <a:bodyPr/>
                    <a:lstStyle/>
                    <a:p>
                      <a:pPr algn="ctr" rtl="1"/>
                      <a:r>
                        <a:rPr lang="ar-IQ" dirty="0" smtClean="0"/>
                        <a:t>عال</a:t>
                      </a:r>
                      <a:endParaRPr lang="en-US" dirty="0"/>
                    </a:p>
                  </a:txBody>
                  <a:tcPr/>
                </a:tc>
                <a:tc>
                  <a:txBody>
                    <a:bodyPr/>
                    <a:lstStyle/>
                    <a:p>
                      <a:pPr algn="ctr" rtl="1"/>
                      <a:r>
                        <a:rPr lang="ar-IQ" dirty="0" smtClean="0"/>
                        <a:t>نشاط انزيمات الاكسدة</a:t>
                      </a:r>
                      <a:endParaRPr lang="en-US" dirty="0"/>
                    </a:p>
                  </a:txBody>
                  <a:tcPr/>
                </a:tc>
              </a:tr>
              <a:tr h="370840">
                <a:tc>
                  <a:txBody>
                    <a:bodyPr/>
                    <a:lstStyle/>
                    <a:p>
                      <a:pPr algn="ctr" rtl="1"/>
                      <a:endParaRPr lang="en-US" dirty="0"/>
                    </a:p>
                  </a:txBody>
                  <a:tcPr/>
                </a:tc>
                <a:tc>
                  <a:txBody>
                    <a:bodyPr/>
                    <a:lstStyle/>
                    <a:p>
                      <a:pPr algn="ctr" rtl="1"/>
                      <a:endParaRPr lang="en-US" dirty="0"/>
                    </a:p>
                  </a:txBody>
                  <a:tcPr/>
                </a:tc>
                <a:tc>
                  <a:txBody>
                    <a:bodyPr/>
                    <a:lstStyle/>
                    <a:p>
                      <a:pPr algn="ctr" rtl="1"/>
                      <a:endParaRPr lang="en-US" dirty="0"/>
                    </a:p>
                  </a:txBody>
                  <a:tcPr/>
                </a:tc>
                <a:tc>
                  <a:txBody>
                    <a:bodyPr/>
                    <a:lstStyle/>
                    <a:p>
                      <a:pPr algn="ctr" rtl="1"/>
                      <a:r>
                        <a:rPr lang="ar-IQ" dirty="0" smtClean="0"/>
                        <a:t>الوظائف</a:t>
                      </a:r>
                      <a:endParaRPr lang="en-US" dirty="0"/>
                    </a:p>
                  </a:txBody>
                  <a:tcPr>
                    <a:solidFill>
                      <a:schemeClr val="bg2">
                        <a:lumMod val="40000"/>
                        <a:lumOff val="60000"/>
                      </a:schemeClr>
                    </a:solidFill>
                  </a:tcPr>
                </a:tc>
              </a:tr>
              <a:tr h="370840">
                <a:tc>
                  <a:txBody>
                    <a:bodyPr/>
                    <a:lstStyle/>
                    <a:p>
                      <a:pPr algn="ctr" rtl="1"/>
                      <a:r>
                        <a:rPr lang="ar-IQ" dirty="0" smtClean="0"/>
                        <a:t>سريع</a:t>
                      </a:r>
                      <a:endParaRPr lang="en-US" dirty="0"/>
                    </a:p>
                  </a:txBody>
                  <a:tcPr/>
                </a:tc>
                <a:tc>
                  <a:txBody>
                    <a:bodyPr/>
                    <a:lstStyle/>
                    <a:p>
                      <a:pPr algn="ctr" rtl="1"/>
                      <a:r>
                        <a:rPr lang="ar-IQ" dirty="0" smtClean="0"/>
                        <a:t>سريع</a:t>
                      </a:r>
                      <a:endParaRPr lang="en-US" dirty="0"/>
                    </a:p>
                  </a:txBody>
                  <a:tcPr/>
                </a:tc>
                <a:tc>
                  <a:txBody>
                    <a:bodyPr/>
                    <a:lstStyle/>
                    <a:p>
                      <a:pPr algn="ctr" rtl="1"/>
                      <a:r>
                        <a:rPr lang="ar-IQ" dirty="0" smtClean="0"/>
                        <a:t>بطئ</a:t>
                      </a:r>
                      <a:endParaRPr lang="en-US" dirty="0"/>
                    </a:p>
                  </a:txBody>
                  <a:tcPr/>
                </a:tc>
                <a:tc>
                  <a:txBody>
                    <a:bodyPr/>
                    <a:lstStyle/>
                    <a:p>
                      <a:pPr algn="ctr" rtl="1"/>
                      <a:r>
                        <a:rPr lang="ar-IQ" dirty="0" smtClean="0"/>
                        <a:t>زمن الانقباض</a:t>
                      </a:r>
                      <a:endParaRPr lang="en-US" dirty="0"/>
                    </a:p>
                  </a:txBody>
                  <a:tcPr/>
                </a:tc>
              </a:tr>
              <a:tr h="370840">
                <a:tc>
                  <a:txBody>
                    <a:bodyPr/>
                    <a:lstStyle/>
                    <a:p>
                      <a:pPr algn="ctr" rtl="1"/>
                      <a:r>
                        <a:rPr lang="ar-IQ" dirty="0" smtClean="0"/>
                        <a:t>عال</a:t>
                      </a:r>
                      <a:endParaRPr lang="en-US" dirty="0"/>
                    </a:p>
                  </a:txBody>
                  <a:tcPr/>
                </a:tc>
                <a:tc>
                  <a:txBody>
                    <a:bodyPr/>
                    <a:lstStyle/>
                    <a:p>
                      <a:pPr algn="ctr" rtl="1"/>
                      <a:r>
                        <a:rPr lang="ar-IQ" dirty="0" smtClean="0"/>
                        <a:t>عال</a:t>
                      </a:r>
                      <a:endParaRPr lang="en-US" dirty="0"/>
                    </a:p>
                  </a:txBody>
                  <a:tcPr/>
                </a:tc>
                <a:tc>
                  <a:txBody>
                    <a:bodyPr/>
                    <a:lstStyle/>
                    <a:p>
                      <a:pPr algn="ctr" rtl="1"/>
                      <a:r>
                        <a:rPr lang="ar-IQ" dirty="0" smtClean="0"/>
                        <a:t>منخفض</a:t>
                      </a:r>
                      <a:endParaRPr lang="en-US" dirty="0"/>
                    </a:p>
                  </a:txBody>
                  <a:tcPr/>
                </a:tc>
                <a:tc>
                  <a:txBody>
                    <a:bodyPr/>
                    <a:lstStyle/>
                    <a:p>
                      <a:pPr algn="ctr" rtl="1"/>
                      <a:r>
                        <a:rPr lang="ar-IQ" dirty="0" smtClean="0"/>
                        <a:t>انتاج القوة</a:t>
                      </a:r>
                      <a:endParaRPr lang="en-US" dirty="0"/>
                    </a:p>
                  </a:txBody>
                  <a:tcPr/>
                </a:tc>
              </a:tr>
              <a:tr h="370840">
                <a:tc>
                  <a:txBody>
                    <a:bodyPr/>
                    <a:lstStyle/>
                    <a:p>
                      <a:pPr algn="ctr" rtl="1"/>
                      <a:r>
                        <a:rPr lang="ar-IQ" dirty="0" smtClean="0"/>
                        <a:t>منخفض</a:t>
                      </a:r>
                      <a:endParaRPr lang="en-US" dirty="0"/>
                    </a:p>
                  </a:txBody>
                  <a:tcPr/>
                </a:tc>
                <a:tc>
                  <a:txBody>
                    <a:bodyPr/>
                    <a:lstStyle/>
                    <a:p>
                      <a:pPr algn="ctr" rtl="1"/>
                      <a:r>
                        <a:rPr lang="ar-IQ" dirty="0" smtClean="0"/>
                        <a:t>منخفض</a:t>
                      </a:r>
                      <a:endParaRPr lang="en-US" dirty="0"/>
                    </a:p>
                  </a:txBody>
                  <a:tcPr/>
                </a:tc>
                <a:tc>
                  <a:txBody>
                    <a:bodyPr/>
                    <a:lstStyle/>
                    <a:p>
                      <a:pPr algn="ctr" rtl="1"/>
                      <a:r>
                        <a:rPr lang="ar-IQ" dirty="0" smtClean="0"/>
                        <a:t>عال</a:t>
                      </a:r>
                      <a:endParaRPr lang="en-US" dirty="0"/>
                    </a:p>
                  </a:txBody>
                  <a:tcPr/>
                </a:tc>
                <a:tc>
                  <a:txBody>
                    <a:bodyPr/>
                    <a:lstStyle/>
                    <a:p>
                      <a:pPr algn="ctr" rtl="1"/>
                      <a:r>
                        <a:rPr lang="ar-IQ" dirty="0" smtClean="0"/>
                        <a:t>فاعلية الطاقة (الاقتصادية)</a:t>
                      </a:r>
                      <a:endParaRPr lang="en-US" dirty="0"/>
                    </a:p>
                  </a:txBody>
                  <a:tcPr/>
                </a:tc>
              </a:tr>
              <a:tr h="370840">
                <a:tc>
                  <a:txBody>
                    <a:bodyPr/>
                    <a:lstStyle/>
                    <a:p>
                      <a:pPr algn="ctr" rtl="1"/>
                      <a:r>
                        <a:rPr lang="ar-IQ" dirty="0" smtClean="0"/>
                        <a:t>منخفض</a:t>
                      </a:r>
                      <a:endParaRPr lang="en-US" dirty="0"/>
                    </a:p>
                  </a:txBody>
                  <a:tcPr/>
                </a:tc>
                <a:tc>
                  <a:txBody>
                    <a:bodyPr/>
                    <a:lstStyle/>
                    <a:p>
                      <a:pPr algn="ctr" rtl="1"/>
                      <a:r>
                        <a:rPr lang="ar-IQ" dirty="0" smtClean="0"/>
                        <a:t>منخفض</a:t>
                      </a:r>
                      <a:endParaRPr lang="en-US" dirty="0"/>
                    </a:p>
                  </a:txBody>
                  <a:tcPr/>
                </a:tc>
                <a:tc>
                  <a:txBody>
                    <a:bodyPr/>
                    <a:lstStyle/>
                    <a:p>
                      <a:pPr algn="ctr" rtl="1"/>
                      <a:r>
                        <a:rPr lang="ar-IQ" dirty="0" smtClean="0"/>
                        <a:t>عال</a:t>
                      </a:r>
                      <a:endParaRPr lang="en-US" dirty="0"/>
                    </a:p>
                  </a:txBody>
                  <a:tcPr/>
                </a:tc>
                <a:tc>
                  <a:txBody>
                    <a:bodyPr/>
                    <a:lstStyle/>
                    <a:p>
                      <a:pPr algn="ctr" rtl="1"/>
                      <a:r>
                        <a:rPr lang="ar-IQ" dirty="0" smtClean="0"/>
                        <a:t>مقاومة التعب</a:t>
                      </a:r>
                      <a:endParaRPr lang="en-US" dirty="0"/>
                    </a:p>
                  </a:txBody>
                  <a:tcPr/>
                </a:tc>
              </a:tr>
              <a:tr h="370840">
                <a:tc>
                  <a:txBody>
                    <a:bodyPr/>
                    <a:lstStyle/>
                    <a:p>
                      <a:pPr algn="ctr" rtl="1"/>
                      <a:r>
                        <a:rPr lang="ar-IQ" dirty="0" smtClean="0"/>
                        <a:t>50</a:t>
                      </a:r>
                      <a:endParaRPr lang="en-US" dirty="0"/>
                    </a:p>
                  </a:txBody>
                  <a:tcPr anchor="ctr"/>
                </a:tc>
                <a:tc>
                  <a:txBody>
                    <a:bodyPr/>
                    <a:lstStyle/>
                    <a:p>
                      <a:pPr algn="ctr" rtl="1"/>
                      <a:r>
                        <a:rPr lang="ar-IQ" dirty="0" smtClean="0"/>
                        <a:t>50</a:t>
                      </a:r>
                      <a:endParaRPr lang="en-US" dirty="0"/>
                    </a:p>
                  </a:txBody>
                  <a:tcPr anchor="ctr"/>
                </a:tc>
                <a:tc>
                  <a:txBody>
                    <a:bodyPr/>
                    <a:lstStyle/>
                    <a:p>
                      <a:pPr algn="ctr" rtl="1"/>
                      <a:r>
                        <a:rPr lang="ar-IQ" dirty="0" smtClean="0"/>
                        <a:t>110</a:t>
                      </a:r>
                      <a:endParaRPr lang="en-US" dirty="0"/>
                    </a:p>
                  </a:txBody>
                  <a:tcPr anchor="ctr"/>
                </a:tc>
                <a:tc>
                  <a:txBody>
                    <a:bodyPr/>
                    <a:lstStyle/>
                    <a:p>
                      <a:pPr algn="ctr" rtl="1"/>
                      <a:r>
                        <a:rPr lang="ar-IQ" dirty="0" smtClean="0"/>
                        <a:t>زمن الوصول لقمة</a:t>
                      </a:r>
                      <a:r>
                        <a:rPr lang="ar-IQ" baseline="0" dirty="0" smtClean="0"/>
                        <a:t> الانقباض العضلي (مللي ثانية)</a:t>
                      </a:r>
                      <a:endParaRPr lang="en-US" dirty="0"/>
                    </a:p>
                  </a:txBody>
                  <a:tcPr/>
                </a:tc>
              </a:tr>
            </a:tbl>
          </a:graphicData>
        </a:graphic>
      </p:graphicFrame>
    </p:spTree>
    <p:extLst>
      <p:ext uri="{BB962C8B-B14F-4D97-AF65-F5344CB8AC3E}">
        <p14:creationId xmlns:p14="http://schemas.microsoft.com/office/powerpoint/2010/main" val="317010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fltVal val="0"/>
                                          </p:val>
                                        </p:tav>
                                        <p:tav tm="100000">
                                          <p:val>
                                            <p:strVal val="#ppt_h"/>
                                          </p:val>
                                        </p:tav>
                                      </p:tavLst>
                                    </p:anim>
                                    <p:anim calcmode="lin" valueType="num">
                                      <p:cBhvr>
                                        <p:cTn id="18" dur="1000" fill="hold"/>
                                        <p:tgtEl>
                                          <p:spTgt spid="7"/>
                                        </p:tgtEl>
                                        <p:attrNameLst>
                                          <p:attrName>style.rotation</p:attrName>
                                        </p:attrNameLst>
                                      </p:cBhvr>
                                      <p:tavLst>
                                        <p:tav tm="0">
                                          <p:val>
                                            <p:fltVal val="90"/>
                                          </p:val>
                                        </p:tav>
                                        <p:tav tm="100000">
                                          <p:val>
                                            <p:fltVal val="0"/>
                                          </p:val>
                                        </p:tav>
                                      </p:tavLst>
                                    </p:anim>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تعريف الفسجلة او علم الفسيولوجي</a:t>
            </a:r>
            <a:endParaRPr lang="en-US" dirty="0"/>
          </a:p>
        </p:txBody>
      </p:sp>
      <p:sp>
        <p:nvSpPr>
          <p:cNvPr id="3" name="Content Placeholder 2"/>
          <p:cNvSpPr>
            <a:spLocks noGrp="1"/>
          </p:cNvSpPr>
          <p:nvPr>
            <p:ph idx="1"/>
          </p:nvPr>
        </p:nvSpPr>
        <p:spPr/>
        <p:txBody>
          <a:bodyPr>
            <a:normAutofit fontScale="92500" lnSpcReduction="20000"/>
          </a:bodyPr>
          <a:lstStyle/>
          <a:p>
            <a:pPr algn="r" rtl="1"/>
            <a:r>
              <a:rPr lang="ar-IQ" dirty="0" smtClean="0"/>
              <a:t>- هو علم وظائف الاعضاء يعتبر علما متكاملا يهتم بدراسة وظائف الجسم على مختلف المستويات بداية من الجزئ (اجزاء الخلية) والخلايا وحتى مستوى الاعضاء والاجهزة الى مستوى الجسم ككل، ويقسم الى:</a:t>
            </a:r>
          </a:p>
          <a:p>
            <a:pPr algn="r" rtl="1"/>
            <a:r>
              <a:rPr lang="ar-IQ" dirty="0" smtClean="0"/>
              <a:t>فسيولوجيا الفيروسات.</a:t>
            </a:r>
          </a:p>
          <a:p>
            <a:pPr algn="r" rtl="1"/>
            <a:r>
              <a:rPr lang="ar-IQ" dirty="0" smtClean="0"/>
              <a:t>فسيولجيا الخلايا.</a:t>
            </a:r>
          </a:p>
          <a:p>
            <a:pPr algn="r" rtl="1"/>
            <a:r>
              <a:rPr lang="ar-IQ" dirty="0" smtClean="0"/>
              <a:t>فسيولجيا النبات.</a:t>
            </a:r>
          </a:p>
          <a:p>
            <a:pPr algn="r" rtl="1"/>
            <a:r>
              <a:rPr lang="ar-IQ" dirty="0" smtClean="0"/>
              <a:t>فسيولوجيا الانسان. وغيرها من العلوم</a:t>
            </a:r>
          </a:p>
          <a:p>
            <a:pPr algn="r" rtl="1"/>
            <a:r>
              <a:rPr lang="ar-IQ" dirty="0" smtClean="0"/>
              <a:t>وما يهمنا هنا هو فسيولجيا الانسان لما لها من تطبيقات في مجلات العمل والرياضة والتغذية والمسنين بالاضافة الى فسيولجيا الامراض التي تعتبر جانبا هاما من جوانب علم الفسيولجي.</a:t>
            </a:r>
            <a:endParaRPr lang="en-US" dirty="0"/>
          </a:p>
        </p:txBody>
      </p:sp>
    </p:spTree>
    <p:extLst>
      <p:ext uri="{BB962C8B-B14F-4D97-AF65-F5344CB8AC3E}">
        <p14:creationId xmlns:p14="http://schemas.microsoft.com/office/powerpoint/2010/main" val="308926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dirty="0" smtClean="0"/>
              <a:t>فسيولجيا التدريب: </a:t>
            </a:r>
            <a:endParaRPr lang="en-US" dirty="0"/>
          </a:p>
        </p:txBody>
      </p:sp>
      <p:sp>
        <p:nvSpPr>
          <p:cNvPr id="3" name="Content Placeholder 2"/>
          <p:cNvSpPr>
            <a:spLocks noGrp="1"/>
          </p:cNvSpPr>
          <p:nvPr>
            <p:ph idx="1"/>
          </p:nvPr>
        </p:nvSpPr>
        <p:spPr/>
        <p:txBody>
          <a:bodyPr>
            <a:normAutofit lnSpcReduction="10000"/>
          </a:bodyPr>
          <a:lstStyle/>
          <a:p>
            <a:pPr algn="r" rtl="1"/>
            <a:r>
              <a:rPr lang="ar-IQ" dirty="0" smtClean="0"/>
              <a:t>هو دراسة كيف يؤدي التدريب الرياضي الى احداث تغيرات بنائية ووظيفية في الجسم البشري وكيفية تغير وظائف تركيبات الجسم تحت تاثير التدريب لمرة واحدة او الاستمرار في التدريب لمرات عديدة.</a:t>
            </a:r>
          </a:p>
          <a:p>
            <a:pPr algn="r" rtl="1"/>
            <a:r>
              <a:rPr lang="ar-IQ" dirty="0" smtClean="0"/>
              <a:t>التغيرات الناتجة من اداء التدريب لمرة واحدة تسمى الاستجابات </a:t>
            </a:r>
            <a:r>
              <a:rPr lang="en-US" dirty="0" smtClean="0"/>
              <a:t>Responses</a:t>
            </a:r>
            <a:r>
              <a:rPr lang="ar-IQ" dirty="0" smtClean="0"/>
              <a:t>.</a:t>
            </a:r>
          </a:p>
          <a:p>
            <a:pPr algn="r" rtl="1"/>
            <a:r>
              <a:rPr lang="ar-IQ" dirty="0" smtClean="0"/>
              <a:t>التغيرات الناتجة من اداء التدريب لعدة مرات تسمى التكيفات </a:t>
            </a:r>
            <a:r>
              <a:rPr lang="en-US" dirty="0" smtClean="0"/>
              <a:t>Adaptation</a:t>
            </a:r>
            <a:r>
              <a:rPr lang="ar-IQ" dirty="0" smtClean="0"/>
              <a:t>.</a:t>
            </a:r>
          </a:p>
          <a:p>
            <a:pPr algn="r" rtl="1"/>
            <a:r>
              <a:rPr lang="ar-IQ" dirty="0" smtClean="0"/>
              <a:t>تعريف اخر : هي دراسة المتغيرات الانية والمزمنة في وظائف الجسم نتيجة ممارسة الانشطة الرياضية.</a:t>
            </a:r>
            <a:endParaRPr lang="en-US" dirty="0"/>
          </a:p>
        </p:txBody>
      </p:sp>
    </p:spTree>
    <p:extLst>
      <p:ext uri="{BB962C8B-B14F-4D97-AF65-F5344CB8AC3E}">
        <p14:creationId xmlns:p14="http://schemas.microsoft.com/office/powerpoint/2010/main" val="38423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ar-IQ" dirty="0" smtClean="0">
                <a:solidFill>
                  <a:srgbClr val="C00000"/>
                </a:solidFill>
              </a:rPr>
              <a:t>الجهاز العضلي الهيكلي: </a:t>
            </a:r>
            <a:r>
              <a:rPr lang="ar-IQ" dirty="0" smtClean="0"/>
              <a:t>تشكل العضلات الهيكلية حوالي 40 – 45% من الوزن الكلي لجسم الانسان، 5 – 10% من وزن الجسم هي عضلات ملساء والعضلة القلبية.</a:t>
            </a:r>
            <a:br>
              <a:rPr lang="ar-IQ" dirty="0" smtClean="0"/>
            </a:br>
            <a:endParaRPr lang="en-US" dirty="0"/>
          </a:p>
        </p:txBody>
      </p:sp>
      <p:pic>
        <p:nvPicPr>
          <p:cNvPr id="1026" name="Picture 2" descr="تعريف الجهاز العضلي"/>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08151" y="1970317"/>
            <a:ext cx="8425576" cy="40121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89472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26571"/>
            <a:ext cx="9905999" cy="1770517"/>
          </a:xfrm>
        </p:spPr>
        <p:style>
          <a:lnRef idx="1">
            <a:schemeClr val="accent5"/>
          </a:lnRef>
          <a:fillRef idx="2">
            <a:schemeClr val="accent5"/>
          </a:fillRef>
          <a:effectRef idx="1">
            <a:schemeClr val="accent5"/>
          </a:effectRef>
          <a:fontRef idx="minor">
            <a:schemeClr val="dk1"/>
          </a:fontRef>
        </p:style>
        <p:txBody>
          <a:bodyPr>
            <a:noAutofit/>
          </a:bodyPr>
          <a:lstStyle/>
          <a:p>
            <a:pPr algn="r" rtl="1"/>
            <a:r>
              <a:rPr lang="ar-IQ" sz="2400" dirty="0" smtClean="0"/>
              <a:t>الجهاز العضلي: </a:t>
            </a:r>
            <a:r>
              <a:rPr lang="ar-IQ" sz="2400" dirty="0"/>
              <a:t>هو جهاز متكامل ويوجد في جميع أنحاء الجسم، ويعزى له القدرة على الحركة عند الفقاريّات بشكل عام، بمساعدة كل من الجهازين العصبي والهيكلي، فالجهاز العصبي يقوم بتنظيمه، ولكنّ بعض العضلات مثل القلب هي ذاتيّة التّنظيم، أما الجهاز الهيكلي فترتكز عليه </a:t>
            </a:r>
            <a:r>
              <a:rPr lang="ar-IQ" sz="2400" dirty="0" smtClean="0"/>
              <a:t>العضلات وتربتط به بواسطة الاوتار، </a:t>
            </a:r>
            <a:r>
              <a:rPr lang="ar-IQ" sz="2400" dirty="0"/>
              <a:t>وعند القيام بأي حركة هناك عضلتان على الأقل تنفذان هذه الحركة، فإحداهما تنقبض أي أنّها تقصر، ويزداد سمكها في المنتصف، والأخرى تنبسط، أي يزداد طولها.</a:t>
            </a:r>
            <a:endParaRPr lang="en-US" sz="2400" dirty="0"/>
          </a:p>
        </p:txBody>
      </p:sp>
      <p:sp>
        <p:nvSpPr>
          <p:cNvPr id="3" name="Content Placeholder 2"/>
          <p:cNvSpPr>
            <a:spLocks noGrp="1"/>
          </p:cNvSpPr>
          <p:nvPr>
            <p:ph idx="1"/>
          </p:nvPr>
        </p:nvSpPr>
        <p:spPr/>
        <p:style>
          <a:lnRef idx="0">
            <a:schemeClr val="accent5"/>
          </a:lnRef>
          <a:fillRef idx="3">
            <a:schemeClr val="accent5"/>
          </a:fillRef>
          <a:effectRef idx="3">
            <a:schemeClr val="accent5"/>
          </a:effectRef>
          <a:fontRef idx="minor">
            <a:schemeClr val="lt1"/>
          </a:fontRef>
        </p:style>
        <p:txBody>
          <a:bodyPr>
            <a:normAutofit fontScale="85000" lnSpcReduction="20000"/>
          </a:bodyPr>
          <a:lstStyle/>
          <a:p>
            <a:pPr algn="r" rtl="1"/>
            <a:r>
              <a:rPr lang="ar-IQ" dirty="0" smtClean="0"/>
              <a:t>أنواع العضلات: </a:t>
            </a:r>
            <a:r>
              <a:rPr lang="ar-IQ" dirty="0"/>
              <a:t>تختلف عضلات الجسم عن بعضها البعض حسب طبيعتها التي وجدت لتلائم وظيفتها، وهي: </a:t>
            </a:r>
            <a:endParaRPr lang="ar-IQ" dirty="0" smtClean="0"/>
          </a:p>
          <a:p>
            <a:pPr algn="r" rtl="1"/>
            <a:r>
              <a:rPr lang="ar-IQ" dirty="0" smtClean="0"/>
              <a:t>العضلات </a:t>
            </a:r>
            <a:r>
              <a:rPr lang="ar-IQ" dirty="0"/>
              <a:t>الهيكليّة: وهي العضلات التي ترتكز على العظام، وتشكّل الدّعامة للجسم، وتعطيه شكله، كما أنّها تسمح له بالحركة، وتختلف في أحجامها وقوتها، فهناك عضلة التراي، والباي، في الذراع، وعضلات الأصابع، بالإضافة إلى عضلة الفخذ التي تعد الأكبر بينها، وهي عضلات إراديّة، يمكن للإنسان التّحكّم بها بشكلٍ كامل، بالإضافة إلى العضلات الموجودة في الجهازين البولي، والتّناسلي عند الإنسان مثل المثانة، والخصيتين، والعضلات حول البروستاتا، والرحم، وصنّفت ضمن العضلات الهيكليّة كونها عضلات مخططة، وترتبط بعظام الحوض بواسطة أربطة. </a:t>
            </a:r>
            <a:endParaRPr lang="ar-IQ" dirty="0" smtClean="0"/>
          </a:p>
          <a:p>
            <a:pPr algn="r" rtl="1"/>
            <a:r>
              <a:rPr lang="ar-IQ" dirty="0" smtClean="0"/>
              <a:t>العضلات </a:t>
            </a:r>
            <a:r>
              <a:rPr lang="ar-IQ" dirty="0"/>
              <a:t>الملساء: وهي العضلات التي تبطّن الأمعاء، وهي مسؤولة عن هضم الطّعام، وتحريكه في الجهاز الهضمي، وإخراجه أخيراً، والعضلات الموجودة في الأوعيّة الدمويّة، وهي عضلات لا إراديّة، ولكنّ الجهاز العصبي يتحكّم </a:t>
            </a:r>
            <a:r>
              <a:rPr lang="ar-IQ" dirty="0" smtClean="0"/>
              <a:t>بها.</a:t>
            </a:r>
          </a:p>
          <a:p>
            <a:pPr algn="r" rtl="1"/>
            <a:r>
              <a:rPr lang="ar-IQ" dirty="0" smtClean="0"/>
              <a:t>عضلة </a:t>
            </a:r>
            <a:r>
              <a:rPr lang="ar-IQ" dirty="0"/>
              <a:t>القلب: كون القلب عضلة، ولكنّها تختلف كثيراً عن باقي العضلات، تمّ تصنيفها وحدَها، كما أنّها عضلة لا إراديّة، فلا يملك الإنسان القدرة على التّحكم بها، ووقوفها عن العمل يعني نهاية حياته</a:t>
            </a:r>
            <a:r>
              <a:rPr lang="ar-IQ" dirty="0" smtClean="0"/>
              <a:t>.</a:t>
            </a:r>
            <a:endParaRPr lang="en-US" dirty="0"/>
          </a:p>
        </p:txBody>
      </p:sp>
    </p:spTree>
    <p:extLst>
      <p:ext uri="{BB962C8B-B14F-4D97-AF65-F5344CB8AC3E}">
        <p14:creationId xmlns:p14="http://schemas.microsoft.com/office/powerpoint/2010/main" val="405598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strips(downLeft)">
                                      <p:cBhvr>
                                        <p:cTn id="14" dur="5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strips(downLeft)">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strips(downLeft)">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strips(downLeft)">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strips(downLeft)">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7029" y="618518"/>
            <a:ext cx="9240382" cy="836313"/>
          </a:xfrm>
        </p:spPr>
        <p:txBody>
          <a:bodyPr/>
          <a:lstStyle/>
          <a:p>
            <a:pPr algn="r" rtl="1"/>
            <a:r>
              <a:rPr lang="ar-IQ" dirty="0" smtClean="0"/>
              <a:t>الخلية العضلية: هي الوحدة النبائية والوظيفية للعضلة الهيكلية.</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7029" y="1454831"/>
            <a:ext cx="7543800" cy="5307126"/>
          </a:xfrm>
        </p:spPr>
      </p:pic>
      <p:sp>
        <p:nvSpPr>
          <p:cNvPr id="5" name="TextBox 4"/>
          <p:cNvSpPr txBox="1"/>
          <p:nvPr/>
        </p:nvSpPr>
        <p:spPr>
          <a:xfrm>
            <a:off x="685800" y="1915885"/>
            <a:ext cx="3037115"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r" rtl="1"/>
            <a:r>
              <a:rPr lang="ar-IQ" dirty="0" smtClean="0">
                <a:solidFill>
                  <a:schemeClr val="bg1"/>
                </a:solidFill>
              </a:rPr>
              <a:t>الساركوليما: غشاء انبوبي يحيط بالليف العضلي يدعى بالغميد العضلي</a:t>
            </a:r>
            <a:endParaRPr lang="en-US" dirty="0">
              <a:solidFill>
                <a:schemeClr val="bg1"/>
              </a:solidFill>
            </a:endParaRPr>
          </a:p>
        </p:txBody>
      </p:sp>
      <p:sp>
        <p:nvSpPr>
          <p:cNvPr id="6" name="TextBox 5"/>
          <p:cNvSpPr txBox="1"/>
          <p:nvPr/>
        </p:nvSpPr>
        <p:spPr>
          <a:xfrm>
            <a:off x="3777340" y="1832203"/>
            <a:ext cx="1992086"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r" rtl="1"/>
            <a:r>
              <a:rPr lang="ar-IQ" dirty="0" smtClean="0">
                <a:solidFill>
                  <a:schemeClr val="bg1"/>
                </a:solidFill>
              </a:rPr>
              <a:t>بيوت الطاقة الميتوكندريا</a:t>
            </a:r>
            <a:endParaRPr lang="en-US" dirty="0">
              <a:solidFill>
                <a:schemeClr val="bg1"/>
              </a:solidFill>
            </a:endParaRPr>
          </a:p>
        </p:txBody>
      </p:sp>
      <p:sp>
        <p:nvSpPr>
          <p:cNvPr id="7" name="TextBox 6"/>
          <p:cNvSpPr txBox="1"/>
          <p:nvPr/>
        </p:nvSpPr>
        <p:spPr>
          <a:xfrm>
            <a:off x="7826825" y="1943679"/>
            <a:ext cx="1415137"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r" rtl="1"/>
            <a:r>
              <a:rPr lang="ar-IQ" dirty="0" smtClean="0">
                <a:solidFill>
                  <a:schemeClr val="bg1"/>
                </a:solidFill>
              </a:rPr>
              <a:t>اللويفات العضلية</a:t>
            </a:r>
            <a:endParaRPr lang="en-US" dirty="0">
              <a:solidFill>
                <a:schemeClr val="bg1"/>
              </a:solidFill>
            </a:endParaRPr>
          </a:p>
        </p:txBody>
      </p:sp>
      <p:sp>
        <p:nvSpPr>
          <p:cNvPr id="8" name="TextBox 7"/>
          <p:cNvSpPr txBox="1"/>
          <p:nvPr/>
        </p:nvSpPr>
        <p:spPr>
          <a:xfrm>
            <a:off x="2188028" y="5078765"/>
            <a:ext cx="838191"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rtl="1"/>
            <a:r>
              <a:rPr lang="ar-IQ" dirty="0" smtClean="0">
                <a:solidFill>
                  <a:schemeClr val="bg1"/>
                </a:solidFill>
              </a:rPr>
              <a:t>النواة</a:t>
            </a:r>
            <a:endParaRPr lang="en-US" dirty="0">
              <a:solidFill>
                <a:schemeClr val="bg1"/>
              </a:solidFill>
            </a:endParaRPr>
          </a:p>
        </p:txBody>
      </p:sp>
      <p:sp>
        <p:nvSpPr>
          <p:cNvPr id="9" name="TextBox 8"/>
          <p:cNvSpPr txBox="1"/>
          <p:nvPr/>
        </p:nvSpPr>
        <p:spPr>
          <a:xfrm>
            <a:off x="5040087" y="5301344"/>
            <a:ext cx="849084" cy="30777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rtl="1"/>
            <a:r>
              <a:rPr lang="ar-IQ" sz="1400" b="1" dirty="0" smtClean="0">
                <a:solidFill>
                  <a:schemeClr val="bg1"/>
                </a:solidFill>
              </a:rPr>
              <a:t>انابيب </a:t>
            </a:r>
            <a:r>
              <a:rPr lang="en-US" sz="1400" b="1" dirty="0" smtClean="0">
                <a:solidFill>
                  <a:schemeClr val="bg1"/>
                </a:solidFill>
              </a:rPr>
              <a:t>T</a:t>
            </a:r>
            <a:endParaRPr lang="en-US" sz="1400" b="1" dirty="0">
              <a:solidFill>
                <a:schemeClr val="bg1"/>
              </a:solidFill>
            </a:endParaRPr>
          </a:p>
        </p:txBody>
      </p:sp>
      <p:sp>
        <p:nvSpPr>
          <p:cNvPr id="10" name="TextBox 9"/>
          <p:cNvSpPr txBox="1"/>
          <p:nvPr/>
        </p:nvSpPr>
        <p:spPr>
          <a:xfrm>
            <a:off x="4169229" y="5648903"/>
            <a:ext cx="1719941" cy="30777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rtl="1"/>
            <a:r>
              <a:rPr lang="ar-IQ" sz="1400" b="1" dirty="0" smtClean="0">
                <a:solidFill>
                  <a:schemeClr val="bg1"/>
                </a:solidFill>
              </a:rPr>
              <a:t>الاوعية الطرفية </a:t>
            </a:r>
            <a:endParaRPr lang="en-US" sz="1400" b="1" dirty="0">
              <a:solidFill>
                <a:schemeClr val="bg1"/>
              </a:solidFill>
            </a:endParaRPr>
          </a:p>
        </p:txBody>
      </p:sp>
      <p:sp>
        <p:nvSpPr>
          <p:cNvPr id="11" name="TextBox 10"/>
          <p:cNvSpPr txBox="1"/>
          <p:nvPr/>
        </p:nvSpPr>
        <p:spPr>
          <a:xfrm>
            <a:off x="5040087" y="5989986"/>
            <a:ext cx="849083" cy="27699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rtl="1"/>
            <a:r>
              <a:rPr lang="ar-IQ" sz="1200" b="1" dirty="0" smtClean="0">
                <a:solidFill>
                  <a:schemeClr val="bg1"/>
                </a:solidFill>
              </a:rPr>
              <a:t>ثلاثي</a:t>
            </a:r>
            <a:endParaRPr lang="en-US" sz="1200" b="1" dirty="0">
              <a:solidFill>
                <a:schemeClr val="bg1"/>
              </a:solidFill>
            </a:endParaRPr>
          </a:p>
        </p:txBody>
      </p:sp>
      <p:sp>
        <p:nvSpPr>
          <p:cNvPr id="12" name="TextBox 11"/>
          <p:cNvSpPr txBox="1"/>
          <p:nvPr/>
        </p:nvSpPr>
        <p:spPr>
          <a:xfrm>
            <a:off x="3472543" y="6300291"/>
            <a:ext cx="2427514" cy="30777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rtl="1"/>
            <a:r>
              <a:rPr lang="ar-IQ" sz="1400" b="1" dirty="0" smtClean="0">
                <a:solidFill>
                  <a:schemeClr val="bg1"/>
                </a:solidFill>
              </a:rPr>
              <a:t>الشبكة الساركوبلازمية</a:t>
            </a:r>
            <a:endParaRPr lang="en-US" sz="1400" b="1" dirty="0">
              <a:solidFill>
                <a:schemeClr val="bg1"/>
              </a:solidFill>
            </a:endParaRPr>
          </a:p>
        </p:txBody>
      </p:sp>
    </p:spTree>
    <p:extLst>
      <p:ext uri="{BB962C8B-B14F-4D97-AF65-F5344CB8AC3E}">
        <p14:creationId xmlns:p14="http://schemas.microsoft.com/office/powerpoint/2010/main" val="58911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098" y="215747"/>
            <a:ext cx="9905998" cy="1478570"/>
          </a:xfrm>
        </p:spPr>
        <p:txBody>
          <a:bodyPr>
            <a:normAutofit/>
          </a:bodyPr>
          <a:lstStyle/>
          <a:p>
            <a:pPr algn="r" rtl="1"/>
            <a:r>
              <a:rPr lang="ar-IQ" sz="2800" dirty="0" smtClean="0"/>
              <a:t>مايوفايير والساركومير: هي اصغر وحدة انقباضية في العضلة الهيكلية وتتكون من نوعين من التراكيب الانقباضية الخاصة يدعى احد النوعين بالتركيب الانقباضي السميك (المايوسين) والتركيب الانقباضي الرفيع (الاكتين).</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0815" y="1839231"/>
            <a:ext cx="4722282" cy="3541712"/>
          </a:xfrm>
        </p:spPr>
      </p:pic>
      <p:sp>
        <p:nvSpPr>
          <p:cNvPr id="5" name="TextBox 4"/>
          <p:cNvSpPr txBox="1"/>
          <p:nvPr/>
        </p:nvSpPr>
        <p:spPr>
          <a:xfrm>
            <a:off x="631371" y="2271259"/>
            <a:ext cx="4299858" cy="2677656"/>
          </a:xfrm>
          <a:prstGeom prst="rect">
            <a:avLst/>
          </a:prstGeom>
          <a:noFill/>
        </p:spPr>
        <p:txBody>
          <a:bodyPr wrap="square" rtlCol="0">
            <a:spAutoFit/>
          </a:bodyPr>
          <a:lstStyle/>
          <a:p>
            <a:pPr algn="r" rtl="1"/>
            <a:r>
              <a:rPr lang="ar-IQ" sz="2400" dirty="0" smtClean="0"/>
              <a:t> </a:t>
            </a:r>
            <a:r>
              <a:rPr lang="en-US" sz="2400" dirty="0" smtClean="0">
                <a:solidFill>
                  <a:schemeClr val="bg1"/>
                </a:solidFill>
              </a:rPr>
              <a:t>S</a:t>
            </a:r>
            <a:r>
              <a:rPr lang="ar-IQ" sz="2400" dirty="0" smtClean="0">
                <a:solidFill>
                  <a:schemeClr val="bg1"/>
                </a:solidFill>
              </a:rPr>
              <a:t>: ساركومير وحدة انقباضية عضلية.</a:t>
            </a:r>
          </a:p>
          <a:p>
            <a:pPr algn="r" rtl="1"/>
            <a:r>
              <a:rPr lang="en-US" sz="2400" dirty="0" smtClean="0">
                <a:solidFill>
                  <a:schemeClr val="bg1"/>
                </a:solidFill>
              </a:rPr>
              <a:t>A</a:t>
            </a:r>
            <a:r>
              <a:rPr lang="ar-IQ" sz="2400" dirty="0" smtClean="0">
                <a:solidFill>
                  <a:schemeClr val="bg1"/>
                </a:solidFill>
              </a:rPr>
              <a:t>: منطقة المايوسين التركيب الانقباضي السميك.</a:t>
            </a:r>
          </a:p>
          <a:p>
            <a:pPr algn="r" rtl="1"/>
            <a:r>
              <a:rPr lang="en-US" sz="2400" dirty="0" smtClean="0">
                <a:solidFill>
                  <a:schemeClr val="bg1"/>
                </a:solidFill>
              </a:rPr>
              <a:t>I</a:t>
            </a:r>
            <a:r>
              <a:rPr lang="ar-IQ" sz="2400" dirty="0" smtClean="0">
                <a:solidFill>
                  <a:schemeClr val="bg1"/>
                </a:solidFill>
              </a:rPr>
              <a:t>: منطقة الاكتين التركيب الانقباضي الرفيع.</a:t>
            </a:r>
          </a:p>
          <a:p>
            <a:pPr algn="r" rtl="1"/>
            <a:r>
              <a:rPr lang="en-US" sz="2400" dirty="0" smtClean="0">
                <a:solidFill>
                  <a:schemeClr val="bg1"/>
                </a:solidFill>
              </a:rPr>
              <a:t>Z</a:t>
            </a:r>
            <a:r>
              <a:rPr lang="ar-IQ" sz="2400" dirty="0" smtClean="0">
                <a:solidFill>
                  <a:schemeClr val="bg1"/>
                </a:solidFill>
              </a:rPr>
              <a:t>: المنطقة الزتية خط حدود الساركومير.</a:t>
            </a:r>
          </a:p>
          <a:p>
            <a:pPr algn="r" rtl="1"/>
            <a:r>
              <a:rPr lang="en-US" sz="2400" dirty="0" smtClean="0">
                <a:solidFill>
                  <a:schemeClr val="bg1"/>
                </a:solidFill>
              </a:rPr>
              <a:t>M</a:t>
            </a:r>
            <a:r>
              <a:rPr lang="ar-IQ" sz="2400" dirty="0" smtClean="0">
                <a:solidFill>
                  <a:schemeClr val="bg1"/>
                </a:solidFill>
              </a:rPr>
              <a:t>: مركز الساركومير.</a:t>
            </a:r>
            <a:endParaRPr lang="en-US" sz="2400" dirty="0">
              <a:solidFill>
                <a:schemeClr val="bg1"/>
              </a:solidFill>
            </a:endParaRPr>
          </a:p>
        </p:txBody>
      </p:sp>
    </p:spTree>
    <p:extLst>
      <p:ext uri="{BB962C8B-B14F-4D97-AF65-F5344CB8AC3E}">
        <p14:creationId xmlns:p14="http://schemas.microsoft.com/office/powerpoint/2010/main" val="237613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amond(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3"/>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885" y="444346"/>
            <a:ext cx="8652554" cy="1046996"/>
          </a:xfrm>
        </p:spPr>
        <p:txBody>
          <a:bodyPr/>
          <a:lstStyle/>
          <a:p>
            <a:pPr algn="ctr"/>
            <a:r>
              <a:rPr lang="ar-IQ" dirty="0" smtClean="0"/>
              <a:t>الوحدة الانقباضية الساركومير</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6257" y="1571521"/>
            <a:ext cx="7097486" cy="4809038"/>
          </a:xfrm>
        </p:spPr>
      </p:pic>
    </p:spTree>
    <p:extLst>
      <p:ext uri="{BB962C8B-B14F-4D97-AF65-F5344CB8AC3E}">
        <p14:creationId xmlns:p14="http://schemas.microsoft.com/office/powerpoint/2010/main" val="228641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80">
                                          <p:stCondLst>
                                            <p:cond delay="0"/>
                                          </p:stCondLst>
                                        </p:cTn>
                                        <p:tgtEl>
                                          <p:spTgt spid="4"/>
                                        </p:tgtEl>
                                      </p:cBhvr>
                                    </p:animEffect>
                                    <p:anim calcmode="lin" valueType="num">
                                      <p:cBhvr>
                                        <p:cTn id="1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2" dur="26">
                                          <p:stCondLst>
                                            <p:cond delay="650"/>
                                          </p:stCondLst>
                                        </p:cTn>
                                        <p:tgtEl>
                                          <p:spTgt spid="4"/>
                                        </p:tgtEl>
                                      </p:cBhvr>
                                      <p:to x="100000" y="60000"/>
                                    </p:animScale>
                                    <p:animScale>
                                      <p:cBhvr>
                                        <p:cTn id="23" dur="166" decel="50000">
                                          <p:stCondLst>
                                            <p:cond delay="676"/>
                                          </p:stCondLst>
                                        </p:cTn>
                                        <p:tgtEl>
                                          <p:spTgt spid="4"/>
                                        </p:tgtEl>
                                      </p:cBhvr>
                                      <p:to x="100000" y="100000"/>
                                    </p:animScale>
                                    <p:animScale>
                                      <p:cBhvr>
                                        <p:cTn id="24" dur="26">
                                          <p:stCondLst>
                                            <p:cond delay="1312"/>
                                          </p:stCondLst>
                                        </p:cTn>
                                        <p:tgtEl>
                                          <p:spTgt spid="4"/>
                                        </p:tgtEl>
                                      </p:cBhvr>
                                      <p:to x="100000" y="80000"/>
                                    </p:animScale>
                                    <p:animScale>
                                      <p:cBhvr>
                                        <p:cTn id="25" dur="166" decel="50000">
                                          <p:stCondLst>
                                            <p:cond delay="1338"/>
                                          </p:stCondLst>
                                        </p:cTn>
                                        <p:tgtEl>
                                          <p:spTgt spid="4"/>
                                        </p:tgtEl>
                                      </p:cBhvr>
                                      <p:to x="100000" y="100000"/>
                                    </p:animScale>
                                    <p:animScale>
                                      <p:cBhvr>
                                        <p:cTn id="26" dur="26">
                                          <p:stCondLst>
                                            <p:cond delay="1642"/>
                                          </p:stCondLst>
                                        </p:cTn>
                                        <p:tgtEl>
                                          <p:spTgt spid="4"/>
                                        </p:tgtEl>
                                      </p:cBhvr>
                                      <p:to x="100000" y="90000"/>
                                    </p:animScale>
                                    <p:animScale>
                                      <p:cBhvr>
                                        <p:cTn id="27" dur="166" decel="50000">
                                          <p:stCondLst>
                                            <p:cond delay="1668"/>
                                          </p:stCondLst>
                                        </p:cTn>
                                        <p:tgtEl>
                                          <p:spTgt spid="4"/>
                                        </p:tgtEl>
                                      </p:cBhvr>
                                      <p:to x="100000" y="100000"/>
                                    </p:animScale>
                                    <p:animScale>
                                      <p:cBhvr>
                                        <p:cTn id="28" dur="26">
                                          <p:stCondLst>
                                            <p:cond delay="1808"/>
                                          </p:stCondLst>
                                        </p:cTn>
                                        <p:tgtEl>
                                          <p:spTgt spid="4"/>
                                        </p:tgtEl>
                                      </p:cBhvr>
                                      <p:to x="100000" y="95000"/>
                                    </p:animScale>
                                    <p:animScale>
                                      <p:cBhvr>
                                        <p:cTn id="29"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81061"/>
            <a:ext cx="9905998" cy="1478570"/>
          </a:xfrm>
        </p:spPr>
        <p:txBody>
          <a:bodyPr>
            <a:normAutofit fontScale="90000"/>
          </a:bodyPr>
          <a:lstStyle/>
          <a:p>
            <a:pPr algn="r" rtl="1"/>
            <a:r>
              <a:rPr lang="ar-IQ" dirty="0" smtClean="0"/>
              <a:t>انواع الالياف العضلية: هنالك نوعان من الالياف العضلية البطيئة والسريعة وتنقسم السريعة على نوعين وسيتم توضيحها من حيث الخصائص العصبية والبنائية.</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34400379"/>
              </p:ext>
            </p:extLst>
          </p:nvPr>
        </p:nvGraphicFramePr>
        <p:xfrm>
          <a:off x="1086983" y="1759632"/>
          <a:ext cx="10092644" cy="4719320"/>
        </p:xfrm>
        <a:graphic>
          <a:graphicData uri="http://schemas.openxmlformats.org/drawingml/2006/table">
            <a:tbl>
              <a:tblPr firstRow="1" bandRow="1">
                <a:tableStyleId>{7DF18680-E054-41AD-8BC1-D1AEF772440D}</a:tableStyleId>
              </a:tblPr>
              <a:tblGrid>
                <a:gridCol w="2523161"/>
                <a:gridCol w="2523161"/>
                <a:gridCol w="2523161"/>
                <a:gridCol w="2523161"/>
              </a:tblGrid>
              <a:tr h="370840">
                <a:tc gridSpan="2">
                  <a:txBody>
                    <a:bodyPr/>
                    <a:lstStyle/>
                    <a:p>
                      <a:pPr algn="ctr" rtl="1"/>
                      <a:r>
                        <a:rPr lang="ar-IQ" dirty="0" smtClean="0"/>
                        <a:t>الالياف</a:t>
                      </a:r>
                      <a:r>
                        <a:rPr lang="ar-IQ" baseline="0" dirty="0" smtClean="0"/>
                        <a:t> السريعة</a:t>
                      </a:r>
                      <a:endParaRPr lang="en-US" dirty="0"/>
                    </a:p>
                  </a:txBody>
                  <a:tcPr/>
                </a:tc>
                <a:tc hMerge="1">
                  <a:txBody>
                    <a:bodyPr/>
                    <a:lstStyle/>
                    <a:p>
                      <a:pPr algn="ctr" rtl="1"/>
                      <a:endParaRPr lang="en-US" dirty="0"/>
                    </a:p>
                  </a:txBody>
                  <a:tcPr/>
                </a:tc>
                <a:tc rowSpan="2">
                  <a:txBody>
                    <a:bodyPr/>
                    <a:lstStyle/>
                    <a:p>
                      <a:pPr algn="ctr" rtl="1"/>
                      <a:r>
                        <a:rPr lang="ar-IQ" dirty="0" smtClean="0"/>
                        <a:t>الالياف</a:t>
                      </a:r>
                      <a:r>
                        <a:rPr lang="ar-IQ" baseline="0" dirty="0" smtClean="0"/>
                        <a:t> البطيئة النوع الاول</a:t>
                      </a:r>
                      <a:endParaRPr lang="en-US" dirty="0"/>
                    </a:p>
                  </a:txBody>
                  <a:tcPr anchor="ctr"/>
                </a:tc>
                <a:tc rowSpan="2">
                  <a:txBody>
                    <a:bodyPr/>
                    <a:lstStyle/>
                    <a:p>
                      <a:pPr algn="ctr" rtl="1"/>
                      <a:r>
                        <a:rPr lang="ar-IQ" dirty="0" smtClean="0"/>
                        <a:t>الخصائص</a:t>
                      </a:r>
                      <a:r>
                        <a:rPr lang="ar-IQ" baseline="0" dirty="0" smtClean="0"/>
                        <a:t> العصبية</a:t>
                      </a:r>
                      <a:endParaRPr lang="en-US" dirty="0"/>
                    </a:p>
                  </a:txBody>
                  <a:tcPr anchor="ctr"/>
                </a:tc>
              </a:tr>
              <a:tr h="370840">
                <a:tc>
                  <a:txBody>
                    <a:bodyPr/>
                    <a:lstStyle/>
                    <a:p>
                      <a:pPr algn="ctr" rtl="1"/>
                      <a:r>
                        <a:rPr lang="ar-IQ" dirty="0" smtClean="0"/>
                        <a:t>النوع الثاني ب</a:t>
                      </a:r>
                      <a:endParaRPr lang="en-US" dirty="0"/>
                    </a:p>
                  </a:txBody>
                  <a:tcPr/>
                </a:tc>
                <a:tc>
                  <a:txBody>
                    <a:bodyPr/>
                    <a:lstStyle/>
                    <a:p>
                      <a:pPr algn="ctr" rtl="1"/>
                      <a:r>
                        <a:rPr lang="ar-IQ" dirty="0" smtClean="0"/>
                        <a:t>النوع الاول أ</a:t>
                      </a:r>
                      <a:endParaRPr lang="en-US" dirty="0"/>
                    </a:p>
                  </a:txBody>
                  <a:tcPr/>
                </a:tc>
                <a:tc vMerge="1">
                  <a:txBody>
                    <a:bodyPr/>
                    <a:lstStyle/>
                    <a:p>
                      <a:pPr algn="ctr" rtl="1"/>
                      <a:endParaRPr lang="en-US"/>
                    </a:p>
                  </a:txBody>
                  <a:tcPr/>
                </a:tc>
                <a:tc vMerge="1">
                  <a:txBody>
                    <a:bodyPr/>
                    <a:lstStyle/>
                    <a:p>
                      <a:pPr algn="ctr" rtl="1"/>
                      <a:endParaRPr lang="en-US" dirty="0"/>
                    </a:p>
                  </a:txBody>
                  <a:tcPr/>
                </a:tc>
              </a:tr>
              <a:tr h="370840">
                <a:tc>
                  <a:txBody>
                    <a:bodyPr/>
                    <a:lstStyle/>
                    <a:p>
                      <a:pPr algn="ctr" rtl="1"/>
                      <a:r>
                        <a:rPr lang="ar-IQ" dirty="0" smtClean="0"/>
                        <a:t>كبير</a:t>
                      </a:r>
                      <a:endParaRPr lang="en-US" dirty="0"/>
                    </a:p>
                  </a:txBody>
                  <a:tcPr/>
                </a:tc>
                <a:tc>
                  <a:txBody>
                    <a:bodyPr/>
                    <a:lstStyle/>
                    <a:p>
                      <a:pPr algn="ctr" rtl="1"/>
                      <a:r>
                        <a:rPr lang="ar-IQ" dirty="0" smtClean="0"/>
                        <a:t>كبير </a:t>
                      </a:r>
                      <a:endParaRPr lang="en-US" dirty="0"/>
                    </a:p>
                  </a:txBody>
                  <a:tcPr/>
                </a:tc>
                <a:tc>
                  <a:txBody>
                    <a:bodyPr/>
                    <a:lstStyle/>
                    <a:p>
                      <a:pPr algn="ctr" rtl="1"/>
                      <a:r>
                        <a:rPr lang="ar-IQ" dirty="0" smtClean="0"/>
                        <a:t>صغير</a:t>
                      </a:r>
                      <a:endParaRPr lang="en-US" dirty="0"/>
                    </a:p>
                  </a:txBody>
                  <a:tcPr/>
                </a:tc>
                <a:tc>
                  <a:txBody>
                    <a:bodyPr/>
                    <a:lstStyle/>
                    <a:p>
                      <a:pPr algn="ctr" rtl="1"/>
                      <a:r>
                        <a:rPr lang="ar-IQ" dirty="0" smtClean="0"/>
                        <a:t>حجم الخلية العصبية الحركية</a:t>
                      </a:r>
                      <a:endParaRPr lang="en-US" dirty="0"/>
                    </a:p>
                  </a:txBody>
                  <a:tcPr/>
                </a:tc>
              </a:tr>
              <a:tr h="370840">
                <a:tc>
                  <a:txBody>
                    <a:bodyPr/>
                    <a:lstStyle/>
                    <a:p>
                      <a:pPr algn="ctr" rtl="1"/>
                      <a:r>
                        <a:rPr lang="ar-IQ" dirty="0" smtClean="0"/>
                        <a:t>عال</a:t>
                      </a:r>
                      <a:endParaRPr lang="en-US" dirty="0"/>
                    </a:p>
                  </a:txBody>
                  <a:tcPr/>
                </a:tc>
                <a:tc>
                  <a:txBody>
                    <a:bodyPr/>
                    <a:lstStyle/>
                    <a:p>
                      <a:pPr algn="ctr" rtl="1"/>
                      <a:r>
                        <a:rPr lang="ar-IQ" dirty="0" smtClean="0"/>
                        <a:t>عال</a:t>
                      </a:r>
                      <a:endParaRPr lang="en-US" dirty="0"/>
                    </a:p>
                  </a:txBody>
                  <a:tcPr/>
                </a:tc>
                <a:tc>
                  <a:txBody>
                    <a:bodyPr/>
                    <a:lstStyle/>
                    <a:p>
                      <a:pPr algn="ctr" rtl="1"/>
                      <a:r>
                        <a:rPr lang="ar-IQ" dirty="0" smtClean="0"/>
                        <a:t>منخفض</a:t>
                      </a:r>
                      <a:endParaRPr lang="en-US" dirty="0"/>
                    </a:p>
                  </a:txBody>
                  <a:tcPr/>
                </a:tc>
                <a:tc>
                  <a:txBody>
                    <a:bodyPr/>
                    <a:lstStyle/>
                    <a:p>
                      <a:pPr algn="ctr" rtl="1"/>
                      <a:r>
                        <a:rPr lang="ar-IQ" sz="1600" dirty="0" smtClean="0"/>
                        <a:t>عتبة تعبئة الخلية العصبية الحركية</a:t>
                      </a:r>
                      <a:endParaRPr lang="en-US" sz="1600" dirty="0"/>
                    </a:p>
                  </a:txBody>
                  <a:tcPr/>
                </a:tc>
              </a:tr>
              <a:tr h="370840">
                <a:tc>
                  <a:txBody>
                    <a:bodyPr/>
                    <a:lstStyle/>
                    <a:p>
                      <a:pPr algn="ctr" rtl="1"/>
                      <a:r>
                        <a:rPr lang="ar-IQ" dirty="0" smtClean="0"/>
                        <a:t>سريع</a:t>
                      </a:r>
                      <a:endParaRPr lang="en-US" dirty="0"/>
                    </a:p>
                  </a:txBody>
                  <a:tcPr/>
                </a:tc>
                <a:tc>
                  <a:txBody>
                    <a:bodyPr/>
                    <a:lstStyle/>
                    <a:p>
                      <a:pPr algn="ctr" rtl="1"/>
                      <a:r>
                        <a:rPr lang="ar-IQ" dirty="0" smtClean="0"/>
                        <a:t>سريع</a:t>
                      </a:r>
                      <a:endParaRPr lang="en-US" dirty="0"/>
                    </a:p>
                  </a:txBody>
                  <a:tcPr/>
                </a:tc>
                <a:tc>
                  <a:txBody>
                    <a:bodyPr/>
                    <a:lstStyle/>
                    <a:p>
                      <a:pPr algn="ctr" rtl="1"/>
                      <a:r>
                        <a:rPr lang="ar-IQ" dirty="0" smtClean="0"/>
                        <a:t>بطئ</a:t>
                      </a:r>
                      <a:endParaRPr lang="en-US" dirty="0"/>
                    </a:p>
                  </a:txBody>
                  <a:tcPr/>
                </a:tc>
                <a:tc>
                  <a:txBody>
                    <a:bodyPr/>
                    <a:lstStyle/>
                    <a:p>
                      <a:pPr algn="ctr" rtl="1"/>
                      <a:r>
                        <a:rPr lang="ar-IQ" sz="1400" b="1" dirty="0" smtClean="0"/>
                        <a:t>سرعة توصيل الخلية العصبية</a:t>
                      </a:r>
                      <a:r>
                        <a:rPr lang="ar-IQ" sz="1400" b="1" baseline="0" dirty="0" smtClean="0"/>
                        <a:t> الحركية</a:t>
                      </a:r>
                      <a:endParaRPr lang="en-US" sz="1400" b="1" dirty="0"/>
                    </a:p>
                  </a:txBody>
                  <a:tcPr/>
                </a:tc>
              </a:tr>
              <a:tr h="370840">
                <a:tc>
                  <a:txBody>
                    <a:bodyPr/>
                    <a:lstStyle/>
                    <a:p>
                      <a:pPr algn="ctr" rtl="1"/>
                      <a:endParaRPr lang="en-US"/>
                    </a:p>
                  </a:txBody>
                  <a:tcPr/>
                </a:tc>
                <a:tc>
                  <a:txBody>
                    <a:bodyPr/>
                    <a:lstStyle/>
                    <a:p>
                      <a:pPr algn="ctr" rtl="1"/>
                      <a:endParaRPr lang="en-US"/>
                    </a:p>
                  </a:txBody>
                  <a:tcPr/>
                </a:tc>
                <a:tc>
                  <a:txBody>
                    <a:bodyPr/>
                    <a:lstStyle/>
                    <a:p>
                      <a:pPr algn="ctr" rtl="1"/>
                      <a:endParaRPr lang="en-US"/>
                    </a:p>
                  </a:txBody>
                  <a:tcPr/>
                </a:tc>
                <a:tc>
                  <a:txBody>
                    <a:bodyPr/>
                    <a:lstStyle/>
                    <a:p>
                      <a:pPr algn="ctr" rtl="1"/>
                      <a:r>
                        <a:rPr lang="ar-IQ" dirty="0" smtClean="0"/>
                        <a:t>الخصائص البنائية</a:t>
                      </a:r>
                      <a:endParaRPr lang="en-US" dirty="0"/>
                    </a:p>
                  </a:txBody>
                  <a:tcPr>
                    <a:solidFill>
                      <a:schemeClr val="bg2">
                        <a:lumMod val="40000"/>
                        <a:lumOff val="60000"/>
                      </a:schemeClr>
                    </a:solidFill>
                  </a:tcPr>
                </a:tc>
              </a:tr>
              <a:tr h="370840">
                <a:tc>
                  <a:txBody>
                    <a:bodyPr/>
                    <a:lstStyle/>
                    <a:p>
                      <a:pPr algn="ctr" rtl="1"/>
                      <a:r>
                        <a:rPr lang="ar-IQ" dirty="0" smtClean="0"/>
                        <a:t>كبير</a:t>
                      </a:r>
                      <a:endParaRPr lang="en-US" dirty="0"/>
                    </a:p>
                  </a:txBody>
                  <a:tcPr/>
                </a:tc>
                <a:tc>
                  <a:txBody>
                    <a:bodyPr/>
                    <a:lstStyle/>
                    <a:p>
                      <a:pPr algn="ctr" rtl="1"/>
                      <a:r>
                        <a:rPr lang="ar-IQ" dirty="0" smtClean="0"/>
                        <a:t>كبير</a:t>
                      </a:r>
                      <a:endParaRPr lang="en-US" dirty="0"/>
                    </a:p>
                  </a:txBody>
                  <a:tcPr/>
                </a:tc>
                <a:tc>
                  <a:txBody>
                    <a:bodyPr/>
                    <a:lstStyle/>
                    <a:p>
                      <a:pPr algn="ctr" rtl="1"/>
                      <a:r>
                        <a:rPr lang="ar-IQ" dirty="0" smtClean="0"/>
                        <a:t>صغير </a:t>
                      </a:r>
                      <a:endParaRPr lang="en-US" dirty="0"/>
                    </a:p>
                  </a:txBody>
                  <a:tcPr/>
                </a:tc>
                <a:tc>
                  <a:txBody>
                    <a:bodyPr/>
                    <a:lstStyle/>
                    <a:p>
                      <a:pPr algn="ctr" rtl="1"/>
                      <a:r>
                        <a:rPr lang="ar-IQ" dirty="0" smtClean="0"/>
                        <a:t>قطر الليفة العضلية</a:t>
                      </a:r>
                      <a:endParaRPr lang="en-US" dirty="0"/>
                    </a:p>
                  </a:txBody>
                  <a:tcPr/>
                </a:tc>
              </a:tr>
              <a:tr h="370840">
                <a:tc>
                  <a:txBody>
                    <a:bodyPr/>
                    <a:lstStyle/>
                    <a:p>
                      <a:pPr algn="ctr" rtl="1"/>
                      <a:r>
                        <a:rPr lang="ar-IQ" dirty="0" smtClean="0"/>
                        <a:t>اكثر</a:t>
                      </a:r>
                      <a:endParaRPr lang="en-US" dirty="0"/>
                    </a:p>
                  </a:txBody>
                  <a:tcPr/>
                </a:tc>
                <a:tc>
                  <a:txBody>
                    <a:bodyPr/>
                    <a:lstStyle/>
                    <a:p>
                      <a:pPr algn="ctr" rtl="1"/>
                      <a:r>
                        <a:rPr lang="ar-IQ" dirty="0" smtClean="0"/>
                        <a:t>اكثر</a:t>
                      </a:r>
                      <a:endParaRPr lang="en-US" dirty="0"/>
                    </a:p>
                  </a:txBody>
                  <a:tcPr/>
                </a:tc>
                <a:tc>
                  <a:txBody>
                    <a:bodyPr/>
                    <a:lstStyle/>
                    <a:p>
                      <a:pPr algn="ctr" rtl="1"/>
                      <a:r>
                        <a:rPr lang="ar-IQ" dirty="0" smtClean="0"/>
                        <a:t>اقل </a:t>
                      </a:r>
                      <a:endParaRPr lang="en-US" dirty="0"/>
                    </a:p>
                  </a:txBody>
                  <a:tcPr/>
                </a:tc>
                <a:tc>
                  <a:txBody>
                    <a:bodyPr/>
                    <a:lstStyle/>
                    <a:p>
                      <a:pPr algn="ctr" rtl="1"/>
                      <a:r>
                        <a:rPr lang="ar-IQ" dirty="0" smtClean="0"/>
                        <a:t>نمو الشبكة الساركوبلازمية</a:t>
                      </a:r>
                      <a:endParaRPr lang="en-US" dirty="0"/>
                    </a:p>
                  </a:txBody>
                  <a:tcPr/>
                </a:tc>
              </a:tr>
              <a:tr h="370840">
                <a:tc>
                  <a:txBody>
                    <a:bodyPr/>
                    <a:lstStyle/>
                    <a:p>
                      <a:pPr algn="ctr" rtl="1"/>
                      <a:r>
                        <a:rPr lang="ar-IQ" dirty="0" smtClean="0"/>
                        <a:t>منخفض</a:t>
                      </a:r>
                      <a:endParaRPr lang="en-US" dirty="0"/>
                    </a:p>
                  </a:txBody>
                  <a:tcPr/>
                </a:tc>
                <a:tc>
                  <a:txBody>
                    <a:bodyPr/>
                    <a:lstStyle/>
                    <a:p>
                      <a:pPr algn="ctr" rtl="1"/>
                      <a:r>
                        <a:rPr lang="ar-IQ" dirty="0" smtClean="0"/>
                        <a:t>عال</a:t>
                      </a:r>
                      <a:endParaRPr lang="en-US" dirty="0"/>
                    </a:p>
                  </a:txBody>
                  <a:tcPr/>
                </a:tc>
                <a:tc>
                  <a:txBody>
                    <a:bodyPr/>
                    <a:lstStyle/>
                    <a:p>
                      <a:pPr algn="ctr" rtl="1"/>
                      <a:r>
                        <a:rPr lang="ar-IQ" dirty="0" smtClean="0"/>
                        <a:t>عال</a:t>
                      </a:r>
                      <a:endParaRPr lang="en-US" dirty="0"/>
                    </a:p>
                  </a:txBody>
                  <a:tcPr/>
                </a:tc>
                <a:tc>
                  <a:txBody>
                    <a:bodyPr/>
                    <a:lstStyle/>
                    <a:p>
                      <a:pPr algn="ctr" rtl="1"/>
                      <a:r>
                        <a:rPr lang="ar-IQ" dirty="0" smtClean="0"/>
                        <a:t>كثافة الميتوكندريا</a:t>
                      </a:r>
                      <a:endParaRPr lang="en-US" dirty="0"/>
                    </a:p>
                  </a:txBody>
                  <a:tcPr/>
                </a:tc>
              </a:tr>
              <a:tr h="370840">
                <a:tc>
                  <a:txBody>
                    <a:bodyPr/>
                    <a:lstStyle/>
                    <a:p>
                      <a:pPr algn="ctr" rtl="1"/>
                      <a:r>
                        <a:rPr lang="ar-IQ" dirty="0" smtClean="0"/>
                        <a:t>منخفض</a:t>
                      </a:r>
                      <a:endParaRPr lang="en-US" dirty="0"/>
                    </a:p>
                  </a:txBody>
                  <a:tcPr/>
                </a:tc>
                <a:tc>
                  <a:txBody>
                    <a:bodyPr/>
                    <a:lstStyle/>
                    <a:p>
                      <a:pPr algn="ctr" rtl="1"/>
                      <a:r>
                        <a:rPr lang="ar-IQ" dirty="0" smtClean="0"/>
                        <a:t>عال</a:t>
                      </a:r>
                      <a:endParaRPr lang="en-US" dirty="0"/>
                    </a:p>
                  </a:txBody>
                  <a:tcPr/>
                </a:tc>
                <a:tc>
                  <a:txBody>
                    <a:bodyPr/>
                    <a:lstStyle/>
                    <a:p>
                      <a:pPr algn="ctr" rtl="1"/>
                      <a:r>
                        <a:rPr lang="ar-IQ" dirty="0" smtClean="0"/>
                        <a:t>عال</a:t>
                      </a:r>
                      <a:endParaRPr lang="en-US" dirty="0"/>
                    </a:p>
                  </a:txBody>
                  <a:tcPr/>
                </a:tc>
                <a:tc>
                  <a:txBody>
                    <a:bodyPr/>
                    <a:lstStyle/>
                    <a:p>
                      <a:pPr algn="ctr" rtl="1"/>
                      <a:r>
                        <a:rPr lang="ar-IQ" dirty="0" smtClean="0"/>
                        <a:t>كثافة الشعيرات</a:t>
                      </a:r>
                      <a:r>
                        <a:rPr lang="ar-IQ" baseline="0" dirty="0" smtClean="0"/>
                        <a:t> الدموية</a:t>
                      </a:r>
                      <a:endParaRPr lang="en-US" dirty="0"/>
                    </a:p>
                  </a:txBody>
                  <a:tcPr/>
                </a:tc>
              </a:tr>
              <a:tr h="370840">
                <a:tc>
                  <a:txBody>
                    <a:bodyPr/>
                    <a:lstStyle/>
                    <a:p>
                      <a:pPr algn="ctr" rtl="1"/>
                      <a:r>
                        <a:rPr lang="ar-IQ" dirty="0" smtClean="0"/>
                        <a:t>منخفض</a:t>
                      </a:r>
                      <a:endParaRPr lang="en-US" dirty="0"/>
                    </a:p>
                  </a:txBody>
                  <a:tcPr/>
                </a:tc>
                <a:tc>
                  <a:txBody>
                    <a:bodyPr/>
                    <a:lstStyle/>
                    <a:p>
                      <a:pPr algn="ctr" rtl="1"/>
                      <a:r>
                        <a:rPr lang="ar-IQ" dirty="0" smtClean="0"/>
                        <a:t>متوسط</a:t>
                      </a:r>
                      <a:endParaRPr lang="en-US" dirty="0"/>
                    </a:p>
                  </a:txBody>
                  <a:tcPr/>
                </a:tc>
                <a:tc>
                  <a:txBody>
                    <a:bodyPr/>
                    <a:lstStyle/>
                    <a:p>
                      <a:pPr algn="ctr" rtl="1"/>
                      <a:r>
                        <a:rPr lang="ar-IQ" dirty="0" smtClean="0"/>
                        <a:t>عال</a:t>
                      </a:r>
                      <a:endParaRPr lang="en-US" dirty="0"/>
                    </a:p>
                  </a:txBody>
                  <a:tcPr/>
                </a:tc>
                <a:tc>
                  <a:txBody>
                    <a:bodyPr/>
                    <a:lstStyle/>
                    <a:p>
                      <a:pPr algn="ctr" rtl="1"/>
                      <a:r>
                        <a:rPr lang="ar-IQ" dirty="0" smtClean="0"/>
                        <a:t>محتوى الهيموكلوبين</a:t>
                      </a:r>
                      <a:endParaRPr lang="en-US" dirty="0"/>
                    </a:p>
                  </a:txBody>
                  <a:tcPr/>
                </a:tc>
              </a:tr>
              <a:tr h="370840">
                <a:tc>
                  <a:txBody>
                    <a:bodyPr/>
                    <a:lstStyle/>
                    <a:p>
                      <a:pPr algn="ctr" rtl="1"/>
                      <a:r>
                        <a:rPr lang="ar-IQ" dirty="0" smtClean="0"/>
                        <a:t>300 - 800</a:t>
                      </a:r>
                      <a:endParaRPr lang="en-US" dirty="0"/>
                    </a:p>
                  </a:txBody>
                  <a:tcPr/>
                </a:tc>
                <a:tc>
                  <a:txBody>
                    <a:bodyPr/>
                    <a:lstStyle/>
                    <a:p>
                      <a:pPr algn="ctr" rtl="1"/>
                      <a:r>
                        <a:rPr lang="ar-IQ" dirty="0" smtClean="0"/>
                        <a:t>300 - 800</a:t>
                      </a:r>
                      <a:endParaRPr lang="en-US" dirty="0"/>
                    </a:p>
                  </a:txBody>
                  <a:tcPr/>
                </a:tc>
                <a:tc>
                  <a:txBody>
                    <a:bodyPr/>
                    <a:lstStyle/>
                    <a:p>
                      <a:pPr algn="ctr" rtl="1"/>
                      <a:r>
                        <a:rPr lang="ar-IQ" dirty="0" smtClean="0"/>
                        <a:t>10</a:t>
                      </a:r>
                      <a:r>
                        <a:rPr lang="ar-IQ" baseline="0" dirty="0" smtClean="0"/>
                        <a:t> -180</a:t>
                      </a:r>
                      <a:endParaRPr lang="en-US" dirty="0"/>
                    </a:p>
                  </a:txBody>
                  <a:tcPr/>
                </a:tc>
                <a:tc>
                  <a:txBody>
                    <a:bodyPr/>
                    <a:lstStyle/>
                    <a:p>
                      <a:pPr algn="ctr" rtl="1"/>
                      <a:r>
                        <a:rPr lang="ar-IQ" dirty="0" smtClean="0"/>
                        <a:t>عدد الالياف</a:t>
                      </a:r>
                      <a:r>
                        <a:rPr lang="ar-IQ" baseline="0" dirty="0" smtClean="0"/>
                        <a:t> العضلية لكل وحدة حركية</a:t>
                      </a:r>
                      <a:endParaRPr lang="en-US" dirty="0"/>
                    </a:p>
                  </a:txBody>
                  <a:tcPr/>
                </a:tc>
              </a:tr>
            </a:tbl>
          </a:graphicData>
        </a:graphic>
      </p:graphicFrame>
    </p:spTree>
    <p:extLst>
      <p:ext uri="{BB962C8B-B14F-4D97-AF65-F5344CB8AC3E}">
        <p14:creationId xmlns:p14="http://schemas.microsoft.com/office/powerpoint/2010/main" val="466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3"/>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517</TotalTime>
  <Words>776</Words>
  <Application>Microsoft Office PowerPoint</Application>
  <PresentationFormat>Widescreen</PresentationFormat>
  <Paragraphs>133</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Times New Roman</vt:lpstr>
      <vt:lpstr>Trebuchet MS</vt:lpstr>
      <vt:lpstr>Tw Cen MT</vt:lpstr>
      <vt:lpstr>Circuit</vt:lpstr>
      <vt:lpstr>الفسجلة الرياضية </vt:lpstr>
      <vt:lpstr>تعريف الفسجلة او علم الفسيولوجي</vt:lpstr>
      <vt:lpstr>فسيولجيا التدريب: </vt:lpstr>
      <vt:lpstr>الجهاز العضلي الهيكلي: تشكل العضلات الهيكلية حوالي 40 – 45% من الوزن الكلي لجسم الانسان، 5 – 10% من وزن الجسم هي عضلات ملساء والعضلة القلبية. </vt:lpstr>
      <vt:lpstr>الجهاز العضلي: هو جهاز متكامل ويوجد في جميع أنحاء الجسم، ويعزى له القدرة على الحركة عند الفقاريّات بشكل عام، بمساعدة كل من الجهازين العصبي والهيكلي، فالجهاز العصبي يقوم بتنظيمه، ولكنّ بعض العضلات مثل القلب هي ذاتيّة التّنظيم، أما الجهاز الهيكلي فترتكز عليه العضلات وتربتط به بواسطة الاوتار، وعند القيام بأي حركة هناك عضلتان على الأقل تنفذان هذه الحركة، فإحداهما تنقبض أي أنّها تقصر، ويزداد سمكها في المنتصف، والأخرى تنبسط، أي يزداد طولها.</vt:lpstr>
      <vt:lpstr>الخلية العضلية: هي الوحدة النبائية والوظيفية للعضلة الهيكلية.</vt:lpstr>
      <vt:lpstr>مايوفايير والساركومير: هي اصغر وحدة انقباضية في العضلة الهيكلية وتتكون من نوعين من التراكيب الانقباضية الخاصة يدعى احد النوعين بالتركيب الانقباضي السميك (المايوسين) والتركيب الانقباضي الرفيع (الاكتين).</vt:lpstr>
      <vt:lpstr>الوحدة الانقباضية الساركومير</vt:lpstr>
      <vt:lpstr>انواع الالياف العضلية: هنالك نوعان من الالياف العضلية البطيئة والسريعة وتنقسم السريعة على نوعين وسيتم توضيحها من حيث الخصائص العصبية والبنائية.</vt:lpstr>
      <vt:lpstr>من حيث مصادر الطاقة والانزيمات والوظائف</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الفسجلة الرياضية </dc:title>
  <dc:creator>mustafa</dc:creator>
  <cp:lastModifiedBy>mustafa</cp:lastModifiedBy>
  <cp:revision>30</cp:revision>
  <dcterms:created xsi:type="dcterms:W3CDTF">2017-09-25T16:26:39Z</dcterms:created>
  <dcterms:modified xsi:type="dcterms:W3CDTF">2017-09-27T07:22:22Z</dcterms:modified>
</cp:coreProperties>
</file>