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69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8" r:id="rId11"/>
    <p:sldId id="261" r:id="rId12"/>
    <p:sldId id="266" r:id="rId13"/>
    <p:sldId id="262" r:id="rId14"/>
    <p:sldId id="267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23/07/1438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4550662"/>
          </a:xfrm>
        </p:spPr>
        <p:txBody>
          <a:bodyPr>
            <a:normAutofit/>
          </a:bodyPr>
          <a:lstStyle/>
          <a:p>
            <a:pPr algn="ctr"/>
            <a:endParaRPr lang="ar-IQ" sz="4400" dirty="0" smtClean="0"/>
          </a:p>
          <a:p>
            <a:pPr algn="r"/>
            <a:r>
              <a:rPr lang="ar-IQ" sz="4400" dirty="0" smtClean="0">
                <a:solidFill>
                  <a:srgbClr val="002060"/>
                </a:solidFill>
              </a:rPr>
              <a:t>          </a:t>
            </a:r>
            <a:endParaRPr lang="ar-IQ" sz="10300" dirty="0" smtClean="0"/>
          </a:p>
          <a:p>
            <a:pPr algn="r"/>
            <a:r>
              <a:rPr lang="ar-IQ" sz="8800" dirty="0" smtClean="0"/>
              <a:t>انتخابات عام 1927     </a:t>
            </a:r>
            <a:r>
              <a:rPr lang="ar-IQ" sz="6200" dirty="0" smtClean="0"/>
              <a:t>ومنهاج وزارة عصمت </a:t>
            </a:r>
            <a:r>
              <a:rPr lang="ar-IQ" sz="6200" dirty="0" err="1" smtClean="0"/>
              <a:t>اينونو</a:t>
            </a:r>
            <a:r>
              <a:rPr lang="ar-IQ" sz="6200" dirty="0" smtClean="0"/>
              <a:t>   </a:t>
            </a:r>
            <a:endParaRPr lang="ar-IQ" sz="6200" dirty="0"/>
          </a:p>
        </p:txBody>
      </p:sp>
    </p:spTree>
    <p:extLst>
      <p:ext uri="{BB962C8B-B14F-4D97-AF65-F5344CB8AC3E}">
        <p14:creationId xmlns:p14="http://schemas.microsoft.com/office/powerpoint/2010/main" xmlns="" val="20875847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2400" dirty="0" smtClean="0"/>
              <a:t>ج4: </a:t>
            </a:r>
            <a:r>
              <a:rPr lang="ar-IQ" sz="2400" dirty="0" err="1" smtClean="0"/>
              <a:t>اكدت</a:t>
            </a:r>
            <a:r>
              <a:rPr lang="ar-IQ" sz="2400" dirty="0" smtClean="0"/>
              <a:t> وزارة عصمت باشا على </a:t>
            </a:r>
            <a:r>
              <a:rPr lang="ar-IQ" sz="2400" dirty="0" err="1" smtClean="0"/>
              <a:t>اصلاح</a:t>
            </a:r>
            <a:r>
              <a:rPr lang="ar-IQ" sz="2400" dirty="0" smtClean="0"/>
              <a:t> </a:t>
            </a:r>
            <a:r>
              <a:rPr lang="ar-IQ" sz="2400" dirty="0" smtClean="0">
                <a:solidFill>
                  <a:srgbClr val="FF0000"/>
                </a:solidFill>
              </a:rPr>
              <a:t>التعليم</a:t>
            </a:r>
            <a:r>
              <a:rPr lang="ar-IQ" sz="2400" dirty="0" smtClean="0"/>
              <a:t> وجعله </a:t>
            </a:r>
            <a:r>
              <a:rPr lang="ar-IQ" sz="2400" dirty="0" err="1" smtClean="0"/>
              <a:t>يتلائم</a:t>
            </a:r>
            <a:r>
              <a:rPr lang="ar-IQ" sz="2400" dirty="0" smtClean="0"/>
              <a:t> مع السياسة العلمانية التي انتهجتها السلطة في تركيا وصدر في 3اذار 1924 قانون يقضي بتوحيد مناهج التعليم في جميع المدارس </a:t>
            </a:r>
            <a:r>
              <a:rPr lang="ar-IQ" sz="2400" dirty="0" err="1" smtClean="0"/>
              <a:t>الاهلية</a:t>
            </a:r>
            <a:r>
              <a:rPr lang="ar-IQ" sz="2400" dirty="0" smtClean="0"/>
              <a:t> والحكومية والدينية تحت </a:t>
            </a:r>
            <a:r>
              <a:rPr lang="ar-IQ" sz="2400" dirty="0" err="1" smtClean="0"/>
              <a:t>اشراف</a:t>
            </a:r>
            <a:r>
              <a:rPr lang="ar-IQ" sz="2400" dirty="0" smtClean="0"/>
              <a:t> وزارة المعارف </a:t>
            </a:r>
            <a:r>
              <a:rPr lang="ar-IQ" sz="2400" dirty="0" err="1" smtClean="0"/>
              <a:t>واصبح</a:t>
            </a:r>
            <a:r>
              <a:rPr lang="ar-IQ" sz="2400" dirty="0" smtClean="0"/>
              <a:t> التعليم </a:t>
            </a:r>
            <a:r>
              <a:rPr lang="ar-IQ" sz="2400" dirty="0" err="1" smtClean="0"/>
              <a:t>اجباريا</a:t>
            </a:r>
            <a:r>
              <a:rPr lang="ar-IQ" sz="2400" dirty="0" smtClean="0"/>
              <a:t> ومجانا في الدارس الابتدائية وادخل نظام الاختلاط في جميع مراحل الدراسة كما زاد من بناء المدارس </a:t>
            </a:r>
            <a:r>
              <a:rPr lang="ar-IQ" sz="2400" dirty="0" err="1" smtClean="0"/>
              <a:t>واصبحت</a:t>
            </a:r>
            <a:r>
              <a:rPr lang="ar-IQ" sz="2400" dirty="0" smtClean="0"/>
              <a:t> ميزانية التعليم في عام 1927 تؤلف المرتبة </a:t>
            </a:r>
            <a:r>
              <a:rPr lang="ar-IQ" sz="2400" dirty="0" err="1" smtClean="0"/>
              <a:t>الاولى</a:t>
            </a:r>
            <a:r>
              <a:rPr lang="ar-IQ" sz="2400" dirty="0" smtClean="0"/>
              <a:t> كما </a:t>
            </a:r>
            <a:r>
              <a:rPr lang="ar-IQ" sz="2400" dirty="0" err="1" smtClean="0"/>
              <a:t>ادخلت</a:t>
            </a:r>
            <a:r>
              <a:rPr lang="ar-IQ" sz="2400" dirty="0" smtClean="0"/>
              <a:t> الحروف الجديدة في مجال التعليم منذ العام 1928 وقلة نسبة </a:t>
            </a:r>
            <a:r>
              <a:rPr lang="ar-IQ" sz="2400" dirty="0" err="1" smtClean="0"/>
              <a:t>الامية</a:t>
            </a:r>
            <a:r>
              <a:rPr lang="ar-IQ" sz="2400" dirty="0" smtClean="0"/>
              <a:t> بين </a:t>
            </a:r>
            <a:r>
              <a:rPr lang="ar-IQ" sz="2400" dirty="0" err="1" smtClean="0"/>
              <a:t>الاتراك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200" dirty="0" smtClean="0"/>
              <a:t>   </a:t>
            </a:r>
          </a:p>
          <a:p>
            <a:r>
              <a:rPr lang="ar-IQ" sz="3200" dirty="0"/>
              <a:t> </a:t>
            </a:r>
            <a:r>
              <a:rPr lang="ar-IQ" sz="3200" dirty="0" smtClean="0"/>
              <a:t>     س5: </a:t>
            </a:r>
            <a:r>
              <a:rPr lang="ar-IQ" sz="4400" dirty="0" smtClean="0">
                <a:solidFill>
                  <a:srgbClr val="FF0000"/>
                </a:solidFill>
              </a:rPr>
              <a:t>جمعية </a:t>
            </a:r>
            <a:r>
              <a:rPr lang="ar-IQ" sz="4400" dirty="0" err="1" smtClean="0">
                <a:solidFill>
                  <a:srgbClr val="FF0000"/>
                </a:solidFill>
              </a:rPr>
              <a:t>خيبون</a:t>
            </a:r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1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  </a:t>
            </a:r>
            <a:r>
              <a:rPr lang="ar-IQ" sz="3600" dirty="0" smtClean="0"/>
              <a:t>ج5: جمعية كردية ظهرت بعد فشل الحركة  </a:t>
            </a:r>
          </a:p>
          <a:p>
            <a:r>
              <a:rPr lang="ar-IQ" sz="3600" dirty="0" smtClean="0"/>
              <a:t>      الكردية المسلحة عام 1925 وتعني </a:t>
            </a:r>
          </a:p>
          <a:p>
            <a:r>
              <a:rPr lang="ar-IQ" sz="3600" dirty="0" smtClean="0"/>
              <a:t>     الاستقلال وهدفها مواصلة الكفاح ضد </a:t>
            </a:r>
            <a:r>
              <a:rPr lang="ar-IQ" sz="3600" dirty="0" err="1" smtClean="0"/>
              <a:t>الاتراك</a:t>
            </a:r>
            <a:r>
              <a:rPr lang="ar-IQ" sz="3600" dirty="0" smtClean="0"/>
              <a:t> </a:t>
            </a:r>
          </a:p>
          <a:p>
            <a:r>
              <a:rPr lang="ar-IQ" sz="3600" dirty="0" smtClean="0"/>
              <a:t>     واتخذت من جبال </a:t>
            </a:r>
            <a:r>
              <a:rPr lang="ar-IQ" sz="3600" dirty="0" err="1" smtClean="0"/>
              <a:t>اكرى</a:t>
            </a:r>
            <a:r>
              <a:rPr lang="ar-IQ" sz="3600" dirty="0" smtClean="0"/>
              <a:t> </a:t>
            </a:r>
            <a:r>
              <a:rPr lang="ar-IQ" sz="3600" dirty="0" err="1" smtClean="0"/>
              <a:t>داغ</a:t>
            </a:r>
            <a:r>
              <a:rPr lang="ar-IQ" sz="3600" dirty="0" smtClean="0"/>
              <a:t> مركزا لنشاطها </a:t>
            </a:r>
          </a:p>
          <a:p>
            <a:r>
              <a:rPr lang="ar-IQ" sz="3600" dirty="0" smtClean="0"/>
              <a:t>     وانتخبت </a:t>
            </a:r>
            <a:r>
              <a:rPr lang="ar-IQ" sz="3600" dirty="0" err="1" smtClean="0"/>
              <a:t>احسان</a:t>
            </a:r>
            <a:r>
              <a:rPr lang="ar-IQ" sz="3600" dirty="0" smtClean="0"/>
              <a:t> نوري قائدا للفصائل الكردية.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س6: متى اندلعت الحركة الكردية المسلحة  </a:t>
            </a:r>
          </a:p>
          <a:p>
            <a:r>
              <a:rPr lang="ar-IQ" sz="4000" dirty="0"/>
              <a:t> </a:t>
            </a:r>
            <a:r>
              <a:rPr lang="ar-IQ" sz="4000" dirty="0" smtClean="0"/>
              <a:t>      الثانية وكيف واجهتها الحكومة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xmlns="" val="29259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sz="3200" dirty="0" smtClean="0"/>
              <a:t>ج6: اندلعت </a:t>
            </a:r>
            <a:r>
              <a:rPr lang="ar-IQ" sz="3200" dirty="0" smtClean="0">
                <a:solidFill>
                  <a:srgbClr val="FF0000"/>
                </a:solidFill>
              </a:rPr>
              <a:t>الحركة الكردية الثانية </a:t>
            </a:r>
            <a:r>
              <a:rPr lang="ar-IQ" sz="3200" dirty="0" smtClean="0"/>
              <a:t>في حزيران 1930  </a:t>
            </a:r>
          </a:p>
          <a:p>
            <a:r>
              <a:rPr lang="ar-IQ" sz="3200" dirty="0" smtClean="0"/>
              <a:t>     وشملت مجموعة من القبائل الكردية التي كانت </a:t>
            </a:r>
          </a:p>
          <a:p>
            <a:r>
              <a:rPr lang="ar-IQ" sz="3200" dirty="0" smtClean="0"/>
              <a:t>    تسكن سوريا  وقد </a:t>
            </a:r>
            <a:r>
              <a:rPr lang="ar-IQ" sz="3200" dirty="0" err="1" smtClean="0"/>
              <a:t>ارسلت</a:t>
            </a:r>
            <a:r>
              <a:rPr lang="ar-IQ" sz="3200" dirty="0" smtClean="0"/>
              <a:t> الحكومة التركية قوات </a:t>
            </a:r>
          </a:p>
          <a:p>
            <a:r>
              <a:rPr lang="ar-IQ" sz="3200" dirty="0" smtClean="0"/>
              <a:t>    كبيرة مسنودة بالطائرات </a:t>
            </a:r>
            <a:r>
              <a:rPr lang="ar-IQ" sz="3200" dirty="0" err="1" smtClean="0"/>
              <a:t>الى</a:t>
            </a:r>
            <a:r>
              <a:rPr lang="ar-IQ" sz="3200" dirty="0" smtClean="0"/>
              <a:t> المنطقة كما تعاونت معها القوات </a:t>
            </a:r>
            <a:r>
              <a:rPr lang="ar-IQ" sz="3200" dirty="0" err="1" smtClean="0"/>
              <a:t>الايرانية</a:t>
            </a:r>
            <a:r>
              <a:rPr lang="ar-IQ" sz="3200" dirty="0" smtClean="0"/>
              <a:t> </a:t>
            </a:r>
            <a:r>
              <a:rPr lang="ar-IQ" sz="3200" dirty="0" err="1" smtClean="0"/>
              <a:t>واحكمت</a:t>
            </a:r>
            <a:r>
              <a:rPr lang="ar-IQ" sz="3200" dirty="0" smtClean="0"/>
              <a:t> الطوق على المنطقة وتمكنت القوات التركية من احتلال جبل اكري </a:t>
            </a:r>
            <a:r>
              <a:rPr lang="ar-IQ" sz="3200" dirty="0" err="1" smtClean="0"/>
              <a:t>داغ</a:t>
            </a:r>
            <a:r>
              <a:rPr lang="ar-IQ" sz="3200" dirty="0" smtClean="0"/>
              <a:t> وجبال </a:t>
            </a:r>
            <a:r>
              <a:rPr lang="ar-IQ" sz="3200" dirty="0" err="1" smtClean="0"/>
              <a:t>ارارات</a:t>
            </a:r>
            <a:r>
              <a:rPr lang="ar-IQ" sz="3200" dirty="0" smtClean="0"/>
              <a:t> ومنطقة وان وبذلك تمكنت من </a:t>
            </a:r>
            <a:r>
              <a:rPr lang="ar-IQ" sz="3200" dirty="0" err="1" smtClean="0"/>
              <a:t>اخمادها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 </a:t>
            </a:r>
            <a:r>
              <a:rPr lang="ar-IQ" sz="2800" dirty="0" smtClean="0"/>
              <a:t>محاور المحاضرة:</a:t>
            </a:r>
          </a:p>
          <a:p>
            <a:r>
              <a:rPr lang="ar-IQ" sz="2800" dirty="0" smtClean="0"/>
              <a:t>           1- انتخابات 1927 وما </a:t>
            </a:r>
            <a:r>
              <a:rPr lang="ar-IQ" sz="2800" dirty="0" err="1" smtClean="0"/>
              <a:t>اسفرت</a:t>
            </a:r>
            <a:r>
              <a:rPr lang="ar-IQ" sz="2800" dirty="0" smtClean="0"/>
              <a:t> عنه</a:t>
            </a:r>
          </a:p>
          <a:p>
            <a:r>
              <a:rPr lang="ar-IQ" sz="2800" dirty="0" smtClean="0"/>
              <a:t>           2- مؤتمر حزب الشعب وخطاب مصطفى كمال</a:t>
            </a:r>
          </a:p>
          <a:p>
            <a:r>
              <a:rPr lang="ar-IQ" sz="2800" dirty="0" smtClean="0"/>
              <a:t>           3- منهاج وزارة عصمت </a:t>
            </a:r>
            <a:r>
              <a:rPr lang="ar-IQ" sz="2800" dirty="0" err="1" smtClean="0"/>
              <a:t>اينونو</a:t>
            </a:r>
            <a:endParaRPr lang="ar-IQ" sz="2800" dirty="0" smtClean="0"/>
          </a:p>
          <a:p>
            <a:r>
              <a:rPr lang="ar-IQ" sz="2800" dirty="0" smtClean="0"/>
              <a:t>           4- تشريعات عام 1928</a:t>
            </a:r>
          </a:p>
          <a:p>
            <a:r>
              <a:rPr lang="ar-IQ" sz="2800" dirty="0" smtClean="0"/>
              <a:t>           5- الحكومة والاهتمام بالتعليم</a:t>
            </a:r>
          </a:p>
          <a:p>
            <a:r>
              <a:rPr lang="ar-IQ" sz="2800" dirty="0" smtClean="0"/>
              <a:t>           6- الحركة الكردية المسلحة الثانية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sz="4400" b="0" dirty="0" smtClean="0"/>
          </a:p>
          <a:p>
            <a:r>
              <a:rPr lang="ar-IQ" sz="4400" b="0" dirty="0"/>
              <a:t> </a:t>
            </a:r>
            <a:r>
              <a:rPr lang="ar-IQ" sz="4400" b="0" dirty="0" smtClean="0"/>
              <a:t>  </a:t>
            </a:r>
            <a:r>
              <a:rPr lang="ar-IQ" sz="4400" dirty="0" smtClean="0"/>
              <a:t>س1: متى جرت الانتخابات وما الذي </a:t>
            </a:r>
          </a:p>
          <a:p>
            <a:r>
              <a:rPr lang="ar-IQ" sz="4400" dirty="0"/>
              <a:t> </a:t>
            </a:r>
            <a:r>
              <a:rPr lang="ar-IQ" sz="4400" dirty="0" smtClean="0"/>
              <a:t>         اسفرت عنه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xmlns="" val="4512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600" dirty="0" smtClean="0"/>
              <a:t>ج1: جرت </a:t>
            </a:r>
            <a:r>
              <a:rPr lang="ar-IQ" sz="3600" dirty="0" err="1" smtClean="0"/>
              <a:t>الانتخبات</a:t>
            </a:r>
            <a:r>
              <a:rPr lang="ar-IQ" sz="3600" dirty="0" smtClean="0"/>
              <a:t> في 12 </a:t>
            </a:r>
            <a:r>
              <a:rPr lang="ar-IQ" sz="3600" dirty="0" err="1" smtClean="0"/>
              <a:t>ايلول</a:t>
            </a:r>
            <a:r>
              <a:rPr lang="ar-IQ" sz="3600" dirty="0" smtClean="0"/>
              <a:t> 1927 </a:t>
            </a:r>
          </a:p>
          <a:p>
            <a:r>
              <a:rPr lang="ar-IQ" sz="3600" dirty="0" smtClean="0"/>
              <a:t>      </a:t>
            </a:r>
            <a:r>
              <a:rPr lang="ar-IQ" sz="3600" dirty="0" err="1" smtClean="0"/>
              <a:t>واسفرت</a:t>
            </a:r>
            <a:r>
              <a:rPr lang="ar-IQ" sz="3600" dirty="0" smtClean="0"/>
              <a:t> عن فوز مرشحي </a:t>
            </a:r>
            <a:r>
              <a:rPr lang="ar-IQ" sz="3600" dirty="0" smtClean="0">
                <a:solidFill>
                  <a:srgbClr val="FF0000"/>
                </a:solidFill>
              </a:rPr>
              <a:t>حزب الشعب </a:t>
            </a:r>
          </a:p>
          <a:p>
            <a:r>
              <a:rPr lang="ar-IQ" sz="3600" dirty="0" smtClean="0"/>
              <a:t>     </a:t>
            </a:r>
            <a:r>
              <a:rPr lang="ar-IQ" sz="3600" dirty="0" err="1" smtClean="0"/>
              <a:t>باغلبية</a:t>
            </a:r>
            <a:r>
              <a:rPr lang="ar-IQ" sz="3600" dirty="0" smtClean="0"/>
              <a:t> ساحقة وانتخب المجلس الوطني </a:t>
            </a:r>
          </a:p>
          <a:p>
            <a:r>
              <a:rPr lang="ar-IQ" sz="3600" dirty="0" smtClean="0"/>
              <a:t>    الكبير مصطفى كمال رئيسا للجمهورية </a:t>
            </a:r>
            <a:r>
              <a:rPr lang="ar-IQ" sz="3600" dirty="0" err="1" smtClean="0"/>
              <a:t>واعاد</a:t>
            </a:r>
            <a:r>
              <a:rPr lang="ar-IQ" sz="3600" dirty="0" smtClean="0"/>
              <a:t> </a:t>
            </a:r>
          </a:p>
          <a:p>
            <a:r>
              <a:rPr lang="ar-IQ" sz="3600" dirty="0" smtClean="0"/>
              <a:t>   </a:t>
            </a:r>
            <a:r>
              <a:rPr lang="ar-IQ" sz="3600" dirty="0" err="1" smtClean="0"/>
              <a:t>الاخير</a:t>
            </a:r>
            <a:r>
              <a:rPr lang="ar-IQ" sz="3600" dirty="0" smtClean="0"/>
              <a:t> انتخاب عصمت </a:t>
            </a:r>
            <a:r>
              <a:rPr lang="ar-IQ" sz="3600" dirty="0" err="1" smtClean="0"/>
              <a:t>اينونو</a:t>
            </a:r>
            <a:r>
              <a:rPr lang="ar-IQ" sz="3600" dirty="0" smtClean="0"/>
              <a:t> رئيسا للوزراء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sz="3600" dirty="0" smtClean="0"/>
          </a:p>
          <a:p>
            <a:r>
              <a:rPr lang="ar-IQ" sz="3600" dirty="0" smtClean="0"/>
              <a:t>س2: </a:t>
            </a:r>
            <a:r>
              <a:rPr lang="ar-IQ" sz="3600" dirty="0" err="1" smtClean="0"/>
              <a:t>ماهو</a:t>
            </a:r>
            <a:r>
              <a:rPr lang="ar-IQ" sz="3600" dirty="0" smtClean="0"/>
              <a:t> المنهاج الذي جاءت به وزارة عصمت </a:t>
            </a:r>
          </a:p>
          <a:p>
            <a:r>
              <a:rPr lang="ar-IQ" sz="3600" dirty="0"/>
              <a:t> </a:t>
            </a:r>
            <a:r>
              <a:rPr lang="ar-IQ" sz="3600" dirty="0" smtClean="0"/>
              <a:t>     </a:t>
            </a:r>
            <a:r>
              <a:rPr lang="ar-IQ" sz="3200" dirty="0" err="1" smtClean="0"/>
              <a:t>اينونو</a:t>
            </a:r>
            <a:r>
              <a:rPr lang="ar-IQ" sz="3200" dirty="0" smtClean="0"/>
              <a:t> بعد تشكيلها في 3تشرين الثاني 1927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xmlns="" val="34894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4000" dirty="0" smtClean="0"/>
              <a:t>ج2: ركز المنهاج جهوده لاستكمال التطورات </a:t>
            </a:r>
          </a:p>
          <a:p>
            <a:r>
              <a:rPr lang="ar-IQ" sz="4000" dirty="0" smtClean="0"/>
              <a:t>      العلمانية واستبدال </a:t>
            </a:r>
            <a:r>
              <a:rPr lang="ar-IQ" sz="4000" dirty="0" err="1" smtClean="0">
                <a:solidFill>
                  <a:srgbClr val="00B050"/>
                </a:solidFill>
              </a:rPr>
              <a:t>الاحرف</a:t>
            </a:r>
            <a:r>
              <a:rPr lang="ar-IQ" sz="4000" dirty="0" smtClean="0">
                <a:solidFill>
                  <a:srgbClr val="00B050"/>
                </a:solidFill>
              </a:rPr>
              <a:t> العربية </a:t>
            </a:r>
          </a:p>
          <a:p>
            <a:r>
              <a:rPr lang="ar-IQ" sz="4000" dirty="0" smtClean="0"/>
              <a:t>      </a:t>
            </a:r>
            <a:r>
              <a:rPr lang="ar-IQ" sz="4000" dirty="0" err="1" smtClean="0">
                <a:solidFill>
                  <a:srgbClr val="FF0000"/>
                </a:solidFill>
              </a:rPr>
              <a:t>بالاحرف</a:t>
            </a:r>
            <a:r>
              <a:rPr lang="ar-IQ" sz="4000" dirty="0" smtClean="0">
                <a:solidFill>
                  <a:srgbClr val="FF0000"/>
                </a:solidFill>
              </a:rPr>
              <a:t> اللاتينية </a:t>
            </a:r>
            <a:r>
              <a:rPr lang="ar-IQ" sz="4000" dirty="0" smtClean="0"/>
              <a:t>في كتابة اللغة التركية والاهتمام بالتعليم والتسريع بعملية التصنيع 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sz="4800" dirty="0" smtClean="0"/>
          </a:p>
          <a:p>
            <a:r>
              <a:rPr lang="ar-IQ" sz="4800" dirty="0" smtClean="0"/>
              <a:t> س3: ماهي التشريعات المهمة التي </a:t>
            </a:r>
          </a:p>
          <a:p>
            <a:r>
              <a:rPr lang="ar-IQ" sz="4800" dirty="0"/>
              <a:t> </a:t>
            </a:r>
            <a:r>
              <a:rPr lang="ar-IQ" sz="4800" dirty="0" smtClean="0"/>
              <a:t>       صدرت في عام 1928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xmlns="" val="31784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2400" dirty="0" smtClean="0"/>
              <a:t>ج3:من التشريعات المهمة التي صدر في عام 1928 هي تعديل المادة الثانية من الدستور التي </a:t>
            </a:r>
            <a:r>
              <a:rPr lang="ar-IQ" sz="2400" dirty="0" err="1" smtClean="0"/>
              <a:t>تنص</a:t>
            </a:r>
            <a:r>
              <a:rPr lang="ar-IQ" sz="2400" dirty="0" smtClean="0"/>
              <a:t> على </a:t>
            </a:r>
            <a:r>
              <a:rPr lang="ar-IQ" sz="2400" dirty="0" err="1" smtClean="0"/>
              <a:t>ان</a:t>
            </a:r>
            <a:r>
              <a:rPr lang="ar-IQ" sz="2400" dirty="0" smtClean="0"/>
              <a:t> </a:t>
            </a:r>
            <a:r>
              <a:rPr lang="ar-IQ" sz="2400" dirty="0" err="1" smtClean="0">
                <a:solidFill>
                  <a:srgbClr val="FF0000"/>
                </a:solidFill>
              </a:rPr>
              <a:t>الاسلام</a:t>
            </a:r>
            <a:r>
              <a:rPr lang="ar-IQ" sz="2400" dirty="0" smtClean="0">
                <a:solidFill>
                  <a:srgbClr val="FF0000"/>
                </a:solidFill>
              </a:rPr>
              <a:t> دين الدولة الرسمي  </a:t>
            </a:r>
            <a:r>
              <a:rPr lang="ar-IQ" sz="2400" dirty="0" smtClean="0"/>
              <a:t>وتعديل صيغة القسم الوارد في المادتين السادسة عشر والثامنة والثلاثين من الدستور فاستبدلت من (</a:t>
            </a:r>
            <a:r>
              <a:rPr lang="ar-IQ" sz="2400" dirty="0" smtClean="0">
                <a:solidFill>
                  <a:srgbClr val="00B050"/>
                </a:solidFill>
              </a:rPr>
              <a:t>اقسم بالله</a:t>
            </a:r>
            <a:r>
              <a:rPr lang="ar-IQ" sz="2400" dirty="0" smtClean="0"/>
              <a:t>) </a:t>
            </a:r>
            <a:r>
              <a:rPr lang="ar-IQ" sz="2400" dirty="0" err="1" smtClean="0"/>
              <a:t>الى</a:t>
            </a:r>
            <a:r>
              <a:rPr lang="ar-IQ" sz="2400" dirty="0" smtClean="0"/>
              <a:t> (</a:t>
            </a:r>
            <a:r>
              <a:rPr lang="ar-IQ" sz="2000" dirty="0" smtClean="0">
                <a:solidFill>
                  <a:srgbClr val="FF0000"/>
                </a:solidFill>
              </a:rPr>
              <a:t>اقسم بشرفي  </a:t>
            </a:r>
            <a:r>
              <a:rPr lang="ar-IQ" sz="2400" dirty="0" smtClean="0"/>
              <a:t>)كذلك عمدت الحكومة </a:t>
            </a:r>
            <a:r>
              <a:rPr lang="ar-IQ" sz="2400" dirty="0" err="1" smtClean="0"/>
              <a:t>الى</a:t>
            </a:r>
            <a:r>
              <a:rPr lang="ar-IQ" sz="2400" dirty="0" smtClean="0"/>
              <a:t> </a:t>
            </a:r>
            <a:r>
              <a:rPr lang="ar-IQ" sz="2400" dirty="0" err="1" smtClean="0"/>
              <a:t>ادخال</a:t>
            </a:r>
            <a:r>
              <a:rPr lang="ar-IQ" sz="2400" dirty="0" smtClean="0"/>
              <a:t> </a:t>
            </a:r>
            <a:r>
              <a:rPr lang="ar-IQ" sz="2400" dirty="0" err="1" smtClean="0"/>
              <a:t>الاحرف</a:t>
            </a:r>
            <a:r>
              <a:rPr lang="ar-IQ" sz="2400" dirty="0" smtClean="0"/>
              <a:t> اللاتينية بدلا من العربية في الكتابة مع </a:t>
            </a:r>
            <a:r>
              <a:rPr lang="ar-IQ" sz="2400" dirty="0" err="1" smtClean="0"/>
              <a:t>ادخال</a:t>
            </a:r>
            <a:r>
              <a:rPr lang="ar-IQ" sz="2400" dirty="0" smtClean="0"/>
              <a:t> بعض التغيرات عليها </a:t>
            </a:r>
            <a:r>
              <a:rPr lang="ar-IQ" sz="2400" dirty="0" err="1" smtClean="0"/>
              <a:t>لتلائم</a:t>
            </a:r>
            <a:r>
              <a:rPr lang="ar-IQ" sz="2400" dirty="0" smtClean="0"/>
              <a:t> النطق التركي وسميت باللغة التركية ونصت المادة الثانية عشر من الدستور على </a:t>
            </a:r>
            <a:r>
              <a:rPr lang="ar-IQ" sz="2400" dirty="0" err="1" smtClean="0"/>
              <a:t>اعفاء</a:t>
            </a:r>
            <a:r>
              <a:rPr lang="ar-IQ" sz="2400" dirty="0" smtClean="0"/>
              <a:t> كل من </a:t>
            </a:r>
            <a:r>
              <a:rPr lang="ar-IQ" sz="2400" dirty="0" err="1" smtClean="0"/>
              <a:t>لايتمكن</a:t>
            </a:r>
            <a:r>
              <a:rPr lang="ar-IQ" sz="2400" dirty="0" smtClean="0"/>
              <a:t> من الكتابة </a:t>
            </a:r>
            <a:r>
              <a:rPr lang="ar-IQ" sz="2400" dirty="0" err="1" smtClean="0"/>
              <a:t>بالاحرف</a:t>
            </a:r>
            <a:r>
              <a:rPr lang="ar-IQ" sz="2400" dirty="0" smtClean="0"/>
              <a:t> التركية من عضوية المجلس الوطني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sz="3200" dirty="0" smtClean="0"/>
          </a:p>
          <a:p>
            <a:endParaRPr lang="ar-IQ" sz="3200" dirty="0"/>
          </a:p>
          <a:p>
            <a:r>
              <a:rPr lang="ar-IQ" sz="3200" dirty="0" smtClean="0"/>
              <a:t>  س4:اهتمت وزارة عصمت </a:t>
            </a:r>
            <a:r>
              <a:rPr lang="ar-IQ" sz="3200" dirty="0" err="1" smtClean="0"/>
              <a:t>اينونو</a:t>
            </a:r>
            <a:r>
              <a:rPr lang="ar-IQ" sz="3200" dirty="0" smtClean="0">
                <a:solidFill>
                  <a:srgbClr val="FF0000"/>
                </a:solidFill>
              </a:rPr>
              <a:t> بالتعليم </a:t>
            </a:r>
            <a:r>
              <a:rPr lang="ar-IQ" sz="3200" dirty="0" smtClean="0"/>
              <a:t>وضح ذلك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xmlns="" val="7202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زوايا">
  <a:themeElements>
    <a:clrScheme name="زوايا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زواي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وايا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128</TotalTime>
  <Words>436</Words>
  <Application>Microsoft Office PowerPoint</Application>
  <PresentationFormat>عرض على الشاشة (3:4)‏</PresentationFormat>
  <Paragraphs>45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زوايا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media</dc:creator>
  <cp:lastModifiedBy>DR.Ahmed Saker 2O14</cp:lastModifiedBy>
  <cp:revision>27</cp:revision>
  <dcterms:created xsi:type="dcterms:W3CDTF">2017-03-25T04:11:02Z</dcterms:created>
  <dcterms:modified xsi:type="dcterms:W3CDTF">2017-04-19T10:16:31Z</dcterms:modified>
</cp:coreProperties>
</file>